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82" r:id="rId3"/>
    <p:sldId id="283" r:id="rId4"/>
    <p:sldId id="284" r:id="rId5"/>
    <p:sldId id="285" r:id="rId6"/>
    <p:sldId id="273" r:id="rId7"/>
    <p:sldId id="257" r:id="rId8"/>
    <p:sldId id="259" r:id="rId9"/>
    <p:sldId id="258" r:id="rId10"/>
    <p:sldId id="260" r:id="rId11"/>
    <p:sldId id="261" r:id="rId12"/>
    <p:sldId id="262" r:id="rId13"/>
    <p:sldId id="264" r:id="rId14"/>
    <p:sldId id="263" r:id="rId15"/>
    <p:sldId id="265" r:id="rId16"/>
    <p:sldId id="267" r:id="rId17"/>
    <p:sldId id="266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81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8" y="13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9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5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4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0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21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6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5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4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6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4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4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SQL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指令介紹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國立臺中教育大學 數位內容科技學系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吳智鴻 教授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517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8416" y="286603"/>
            <a:ext cx="11094098" cy="145075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按姓名遞減排序</a:t>
            </a:r>
            <a:br>
              <a:rPr lang="zh-TW" altLang="en-US" dirty="0"/>
            </a:br>
            <a:r>
              <a:rPr lang="en-US" altLang="zh-TW" dirty="0"/>
              <a:t>SELECT * FROM `member` </a:t>
            </a:r>
            <a:r>
              <a:rPr lang="en-US" altLang="zh-TW" dirty="0">
                <a:solidFill>
                  <a:srgbClr val="FF0000"/>
                </a:solidFill>
              </a:rPr>
              <a:t>ORDER BY</a:t>
            </a:r>
            <a:r>
              <a:rPr lang="en-US" altLang="zh-TW" dirty="0"/>
              <a:t> `Name` </a:t>
            </a:r>
            <a:r>
              <a:rPr lang="en-US" altLang="zh-TW" dirty="0">
                <a:solidFill>
                  <a:srgbClr val="FF0000"/>
                </a:solidFill>
              </a:rPr>
              <a:t>DESC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7" y="1950486"/>
            <a:ext cx="10668735" cy="3657211"/>
          </a:xfrm>
        </p:spPr>
      </p:pic>
    </p:spTree>
    <p:extLst>
      <p:ext uri="{BB962C8B-B14F-4D97-AF65-F5344CB8AC3E}">
        <p14:creationId xmlns:p14="http://schemas.microsoft.com/office/powerpoint/2010/main" val="132401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0575" y="295934"/>
            <a:ext cx="11131458" cy="145075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按姓名遞增排序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SELECT </a:t>
            </a:r>
            <a:r>
              <a:rPr lang="en-US" altLang="zh-TW" dirty="0"/>
              <a:t>* FROM `member` </a:t>
            </a:r>
            <a:r>
              <a:rPr lang="en-US" altLang="zh-TW" dirty="0">
                <a:solidFill>
                  <a:srgbClr val="FF0000"/>
                </a:solidFill>
              </a:rPr>
              <a:t>ORDER BY </a:t>
            </a:r>
            <a:r>
              <a:rPr lang="en-US" altLang="zh-TW" dirty="0"/>
              <a:t>`Name` </a:t>
            </a:r>
            <a:r>
              <a:rPr lang="en-US" altLang="zh-TW" dirty="0">
                <a:solidFill>
                  <a:srgbClr val="FF0000"/>
                </a:solidFill>
              </a:rPr>
              <a:t>ASC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5" y="1922494"/>
            <a:ext cx="11131458" cy="3815831"/>
          </a:xfrm>
        </p:spPr>
      </p:pic>
    </p:spTree>
    <p:extLst>
      <p:ext uri="{BB962C8B-B14F-4D97-AF65-F5344CB8AC3E}">
        <p14:creationId xmlns:p14="http://schemas.microsoft.com/office/powerpoint/2010/main" val="424004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1845" y="286603"/>
            <a:ext cx="11168743" cy="1450757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列出台北市的</a:t>
            </a:r>
            <a:r>
              <a:rPr lang="zh-TW" altLang="en-US" sz="4000" dirty="0" smtClean="0"/>
              <a:t>資料     </a:t>
            </a:r>
            <a:r>
              <a:rPr lang="zh-TW" altLang="en-US" sz="4000" dirty="0" smtClean="0">
                <a:solidFill>
                  <a:srgbClr val="FF0000"/>
                </a:solidFill>
              </a:rPr>
              <a:t>％</a:t>
            </a:r>
            <a:r>
              <a:rPr lang="zh-TW" altLang="en-US" sz="4000" dirty="0" smtClean="0"/>
              <a:t>萬用字元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r>
              <a:rPr lang="en-US" altLang="zh-TW" sz="4000" dirty="0"/>
              <a:t>SELECT * FROM `member`  </a:t>
            </a:r>
            <a:r>
              <a:rPr lang="en-US" altLang="zh-TW" sz="4000" dirty="0">
                <a:solidFill>
                  <a:srgbClr val="FF0000"/>
                </a:solidFill>
              </a:rPr>
              <a:t>WHERE </a:t>
            </a:r>
            <a:r>
              <a:rPr lang="en-US" altLang="zh-TW" sz="4000" dirty="0"/>
              <a:t>`</a:t>
            </a:r>
            <a:r>
              <a:rPr lang="en-US" altLang="zh-TW" sz="4000" dirty="0" err="1"/>
              <a:t>addr</a:t>
            </a:r>
            <a:r>
              <a:rPr lang="en-US" altLang="zh-TW" sz="4000" dirty="0"/>
              <a:t>` </a:t>
            </a:r>
            <a:r>
              <a:rPr lang="en-US" altLang="zh-TW" sz="4000" dirty="0">
                <a:solidFill>
                  <a:srgbClr val="FF0000"/>
                </a:solidFill>
              </a:rPr>
              <a:t>LIKE</a:t>
            </a:r>
            <a:r>
              <a:rPr lang="en-US" altLang="zh-TW" sz="4000" dirty="0"/>
              <a:t> '</a:t>
            </a:r>
            <a:r>
              <a:rPr lang="zh-TW" altLang="en-US" sz="4000" dirty="0"/>
              <a:t>台北</a:t>
            </a:r>
            <a:r>
              <a:rPr lang="en-US" altLang="zh-TW" sz="4000" dirty="0" smtClean="0">
                <a:solidFill>
                  <a:srgbClr val="FF0000"/>
                </a:solidFill>
              </a:rPr>
              <a:t>%</a:t>
            </a:r>
            <a:r>
              <a:rPr lang="en-US" altLang="zh-TW" sz="4000" dirty="0" smtClean="0"/>
              <a:t>'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5" y="2198040"/>
            <a:ext cx="11235499" cy="2681870"/>
          </a:xfrm>
        </p:spPr>
      </p:pic>
    </p:spTree>
    <p:extLst>
      <p:ext uri="{BB962C8B-B14F-4D97-AF65-F5344CB8AC3E}">
        <p14:creationId xmlns:p14="http://schemas.microsoft.com/office/powerpoint/2010/main" val="329349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想一下，如果要列出住在西區的資料，要下什麼指令呢？</a:t>
            </a:r>
            <a:endParaRPr lang="zh-TW" altLang="en-US" sz="60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740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3812" y="286603"/>
            <a:ext cx="11187404" cy="1450757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列出西區的資料</a:t>
            </a:r>
            <a:br>
              <a:rPr lang="zh-TW" altLang="en-US" sz="4000" dirty="0"/>
            </a:br>
            <a:r>
              <a:rPr lang="en-US" altLang="zh-TW" sz="4000" dirty="0"/>
              <a:t>SELECT * FROM `member`  WHERE `</a:t>
            </a:r>
            <a:r>
              <a:rPr lang="en-US" altLang="zh-TW" sz="4000" dirty="0" err="1"/>
              <a:t>addr</a:t>
            </a:r>
            <a:r>
              <a:rPr lang="en-US" altLang="zh-TW" sz="4000" dirty="0"/>
              <a:t>` LIKE '</a:t>
            </a:r>
            <a:r>
              <a:rPr lang="en-US" altLang="zh-TW" sz="4000" dirty="0">
                <a:solidFill>
                  <a:srgbClr val="FF0000"/>
                </a:solidFill>
              </a:rPr>
              <a:t>%</a:t>
            </a:r>
            <a:r>
              <a:rPr lang="zh-TW" altLang="en-US" sz="4000" dirty="0"/>
              <a:t>西</a:t>
            </a:r>
            <a:r>
              <a:rPr lang="en-US" altLang="zh-TW" sz="4000" dirty="0" smtClean="0">
                <a:solidFill>
                  <a:srgbClr val="FF0000"/>
                </a:solidFill>
              </a:rPr>
              <a:t>%</a:t>
            </a:r>
            <a:r>
              <a:rPr lang="en-US" altLang="zh-TW" sz="4000" dirty="0" smtClean="0"/>
              <a:t>'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07" y="2073922"/>
            <a:ext cx="10807267" cy="3571097"/>
          </a:xfrm>
        </p:spPr>
      </p:pic>
    </p:spTree>
    <p:extLst>
      <p:ext uri="{BB962C8B-B14F-4D97-AF65-F5344CB8AC3E}">
        <p14:creationId xmlns:p14="http://schemas.microsoft.com/office/powerpoint/2010/main" val="179630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3811" y="286603"/>
            <a:ext cx="11210881" cy="1450757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住在臺中，且性別為</a:t>
            </a:r>
            <a:r>
              <a:rPr lang="zh-TW" altLang="en-US" sz="2800" dirty="0" smtClean="0"/>
              <a:t>男性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/>
              <a:t>SELECT * FROM `member`  WHERE `</a:t>
            </a:r>
            <a:r>
              <a:rPr lang="en-US" altLang="zh-TW" sz="2800" dirty="0" err="1"/>
              <a:t>addr</a:t>
            </a:r>
            <a:r>
              <a:rPr lang="en-US" altLang="zh-TW" sz="2800" dirty="0"/>
              <a:t>` LIKE '</a:t>
            </a:r>
            <a:r>
              <a:rPr lang="zh-TW" altLang="en-US" sz="2800" dirty="0"/>
              <a:t>台中</a:t>
            </a:r>
            <a:r>
              <a:rPr lang="en-US" altLang="zh-TW" sz="2800" dirty="0"/>
              <a:t>%' </a:t>
            </a:r>
            <a:r>
              <a:rPr lang="en-US" altLang="zh-TW" sz="2800" dirty="0">
                <a:solidFill>
                  <a:srgbClr val="FF0000"/>
                </a:solidFill>
              </a:rPr>
              <a:t>AND</a:t>
            </a:r>
            <a:r>
              <a:rPr lang="en-US" altLang="zh-TW" sz="2800" dirty="0"/>
              <a:t> `sex` LIKE 'M'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2" y="2104151"/>
            <a:ext cx="11033761" cy="2794420"/>
          </a:xfrm>
        </p:spPr>
      </p:pic>
    </p:spTree>
    <p:extLst>
      <p:ext uri="{BB962C8B-B14F-4D97-AF65-F5344CB8AC3E}">
        <p14:creationId xmlns:p14="http://schemas.microsoft.com/office/powerpoint/2010/main" val="307958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GROUP</a:t>
            </a:r>
            <a:r>
              <a:rPr lang="zh-TW" altLang="en-US" dirty="0" smtClean="0"/>
              <a:t>統計功能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63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7627" y="269978"/>
            <a:ext cx="11594518" cy="1450757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利用</a:t>
            </a:r>
            <a:r>
              <a:rPr lang="en-US" altLang="zh-TW" sz="2800" dirty="0"/>
              <a:t>GROUP</a:t>
            </a:r>
            <a:r>
              <a:rPr lang="zh-TW" altLang="en-US" sz="2800" dirty="0"/>
              <a:t>統計各縣市的個數</a:t>
            </a:r>
            <a:br>
              <a:rPr lang="zh-TW" altLang="en-US" sz="2800" dirty="0"/>
            </a:br>
            <a:r>
              <a:rPr lang="en-US" altLang="zh-TW" sz="2800" dirty="0"/>
              <a:t>SELECT `</a:t>
            </a:r>
            <a:r>
              <a:rPr lang="en-US" altLang="zh-TW" sz="2800" dirty="0" err="1"/>
              <a:t>addr</a:t>
            </a:r>
            <a:r>
              <a:rPr lang="en-US" altLang="zh-TW" sz="2800" dirty="0"/>
              <a:t>` , </a:t>
            </a:r>
            <a:r>
              <a:rPr lang="en-US" altLang="zh-TW" sz="2800" dirty="0">
                <a:solidFill>
                  <a:srgbClr val="FF0000"/>
                </a:solidFill>
              </a:rPr>
              <a:t>COUNT(*) AS `Total` </a:t>
            </a:r>
            <a:r>
              <a:rPr lang="en-US" altLang="zh-TW" sz="2800" dirty="0"/>
              <a:t>from `member` </a:t>
            </a:r>
            <a:r>
              <a:rPr lang="en-US" altLang="zh-TW" sz="2800" dirty="0">
                <a:solidFill>
                  <a:srgbClr val="FF0000"/>
                </a:solidFill>
              </a:rPr>
              <a:t>GROUP BY </a:t>
            </a:r>
            <a:r>
              <a:rPr lang="en-US" altLang="zh-TW" sz="2800" dirty="0"/>
              <a:t>`</a:t>
            </a:r>
            <a:r>
              <a:rPr lang="en-US" altLang="zh-TW" sz="2800" dirty="0" err="1"/>
              <a:t>addr</a:t>
            </a:r>
            <a:r>
              <a:rPr lang="en-US" altLang="zh-TW" sz="2800" dirty="0"/>
              <a:t>`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7" y="1961276"/>
            <a:ext cx="11286770" cy="3226544"/>
          </a:xfrm>
        </p:spPr>
      </p:pic>
    </p:spTree>
    <p:extLst>
      <p:ext uri="{BB962C8B-B14F-4D97-AF65-F5344CB8AC3E}">
        <p14:creationId xmlns:p14="http://schemas.microsoft.com/office/powerpoint/2010/main" val="140154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利用</a:t>
            </a:r>
            <a:r>
              <a:rPr lang="en-US" altLang="zh-TW" dirty="0"/>
              <a:t>GROUP</a:t>
            </a:r>
            <a:r>
              <a:rPr lang="zh-TW" altLang="en-US" dirty="0"/>
              <a:t>統計男女的</a:t>
            </a:r>
            <a:r>
              <a:rPr lang="zh-TW" altLang="en-US" dirty="0" smtClean="0"/>
              <a:t>個數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3100" dirty="0"/>
              <a:t>SELECT `sex` , </a:t>
            </a:r>
            <a:r>
              <a:rPr lang="en-US" altLang="zh-TW" sz="3100" dirty="0">
                <a:solidFill>
                  <a:srgbClr val="FF0000"/>
                </a:solidFill>
              </a:rPr>
              <a:t>COUNT(*) AS `Total` </a:t>
            </a:r>
            <a:r>
              <a:rPr lang="en-US" altLang="zh-TW" sz="3100" dirty="0"/>
              <a:t>from `member` </a:t>
            </a:r>
            <a:r>
              <a:rPr lang="en-US" altLang="zh-TW" sz="3100" dirty="0">
                <a:solidFill>
                  <a:srgbClr val="FF0000"/>
                </a:solidFill>
              </a:rPr>
              <a:t>GROUP BY </a:t>
            </a:r>
            <a:r>
              <a:rPr lang="en-US" altLang="zh-TW" sz="3100" dirty="0"/>
              <a:t>`sex`</a:t>
            </a:r>
            <a:endParaRPr lang="zh-TW" altLang="en-US" sz="31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903056"/>
            <a:ext cx="10785809" cy="2790242"/>
          </a:xfrm>
        </p:spPr>
      </p:pic>
    </p:spTree>
    <p:extLst>
      <p:ext uri="{BB962C8B-B14F-4D97-AF65-F5344CB8AC3E}">
        <p14:creationId xmlns:p14="http://schemas.microsoft.com/office/powerpoint/2010/main" val="3268387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/>
              <a:t>利用</a:t>
            </a:r>
            <a:r>
              <a:rPr lang="en-US" altLang="zh-TW" sz="2800" dirty="0" smtClean="0"/>
              <a:t>GROUP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AVG</a:t>
            </a:r>
            <a:r>
              <a:rPr lang="zh-TW" altLang="en-US" sz="2800" dirty="0" smtClean="0"/>
              <a:t>函數統計</a:t>
            </a:r>
            <a:r>
              <a:rPr lang="zh-TW" altLang="en-US" sz="2800" dirty="0"/>
              <a:t>男女的</a:t>
            </a:r>
            <a:r>
              <a:rPr lang="zh-TW" altLang="en-US" sz="2800" dirty="0" smtClean="0"/>
              <a:t>平均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/>
              <a:t>SELECT `sex` , </a:t>
            </a:r>
            <a:r>
              <a:rPr lang="en-US" altLang="zh-TW" sz="2800" dirty="0">
                <a:solidFill>
                  <a:srgbClr val="FF0000"/>
                </a:solidFill>
              </a:rPr>
              <a:t>AVG(age) AS `</a:t>
            </a:r>
            <a:r>
              <a:rPr lang="en-US" altLang="zh-TW" sz="2800" dirty="0" err="1">
                <a:solidFill>
                  <a:srgbClr val="FF0000"/>
                </a:solidFill>
              </a:rPr>
              <a:t>avg_age</a:t>
            </a:r>
            <a:r>
              <a:rPr lang="en-US" altLang="zh-TW" sz="2800" dirty="0">
                <a:solidFill>
                  <a:srgbClr val="FF0000"/>
                </a:solidFill>
              </a:rPr>
              <a:t>` </a:t>
            </a:r>
            <a:r>
              <a:rPr lang="en-US" altLang="zh-TW" sz="2800" dirty="0"/>
              <a:t>from `member` </a:t>
            </a:r>
            <a:r>
              <a:rPr lang="en-US" altLang="zh-TW" sz="2800" dirty="0">
                <a:solidFill>
                  <a:srgbClr val="FF0000"/>
                </a:solidFill>
              </a:rPr>
              <a:t>GROUP BY </a:t>
            </a:r>
            <a:r>
              <a:rPr lang="en-US" altLang="zh-TW" sz="2800" dirty="0"/>
              <a:t>`sex`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" y="2015022"/>
            <a:ext cx="11038288" cy="2855557"/>
          </a:xfrm>
        </p:spPr>
      </p:pic>
    </p:spTree>
    <p:extLst>
      <p:ext uri="{BB962C8B-B14F-4D97-AF65-F5344CB8AC3E}">
        <p14:creationId xmlns:p14="http://schemas.microsoft.com/office/powerpoint/2010/main" val="250563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student</a:t>
            </a:r>
            <a:r>
              <a:rPr lang="zh-TW" altLang="en-US" dirty="0" smtClean="0"/>
              <a:t>資料庫，編碼</a:t>
            </a:r>
            <a:r>
              <a:rPr lang="en-US" altLang="zh-TW" dirty="0" err="1" smtClean="0"/>
              <a:t>unicode_ci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09929"/>
            <a:ext cx="3999672" cy="40227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74792" y="2803756"/>
            <a:ext cx="1265627" cy="333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440419" y="2803756"/>
            <a:ext cx="1580519" cy="333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020938" y="2803756"/>
            <a:ext cx="442061" cy="333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286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571" y="286603"/>
            <a:ext cx="11784564" cy="1450757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HAVING</a:t>
            </a:r>
            <a:r>
              <a:rPr lang="zh-TW" altLang="en-US" sz="2800" dirty="0"/>
              <a:t>需搭配</a:t>
            </a:r>
            <a:r>
              <a:rPr lang="en-US" altLang="zh-TW" sz="2800" dirty="0"/>
              <a:t>GROUP</a:t>
            </a:r>
            <a:r>
              <a:rPr lang="zh-TW" altLang="en-US" sz="2800" dirty="0"/>
              <a:t>指令使用。</a:t>
            </a:r>
            <a:br>
              <a:rPr lang="zh-TW" altLang="en-US" sz="2800" dirty="0"/>
            </a:br>
            <a:r>
              <a:rPr lang="zh-TW" altLang="en-US" sz="2800" dirty="0"/>
              <a:t>列出平均年齡</a:t>
            </a:r>
            <a:r>
              <a:rPr lang="en-US" altLang="zh-TW" sz="2800" dirty="0"/>
              <a:t>&gt;40</a:t>
            </a:r>
            <a:r>
              <a:rPr lang="zh-TW" altLang="en-US" sz="2800" dirty="0"/>
              <a:t>歲的</a:t>
            </a:r>
            <a:r>
              <a:rPr lang="zh-TW" altLang="en-US" sz="2800" dirty="0" smtClean="0"/>
              <a:t>性別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400" dirty="0"/>
              <a:t>SELECT `sex` , </a:t>
            </a:r>
            <a:r>
              <a:rPr lang="en-US" altLang="zh-TW" sz="2400" dirty="0">
                <a:solidFill>
                  <a:srgbClr val="FF0000"/>
                </a:solidFill>
              </a:rPr>
              <a:t>AVG(age) AS `</a:t>
            </a:r>
            <a:r>
              <a:rPr lang="en-US" altLang="zh-TW" sz="2400" dirty="0" err="1">
                <a:solidFill>
                  <a:srgbClr val="FF0000"/>
                </a:solidFill>
              </a:rPr>
              <a:t>avg_age</a:t>
            </a:r>
            <a:r>
              <a:rPr lang="en-US" altLang="zh-TW" sz="2400" dirty="0">
                <a:solidFill>
                  <a:srgbClr val="FF0000"/>
                </a:solidFill>
              </a:rPr>
              <a:t>` </a:t>
            </a:r>
            <a:r>
              <a:rPr lang="en-US" altLang="zh-TW" sz="2400" dirty="0"/>
              <a:t>from `member` </a:t>
            </a:r>
            <a:r>
              <a:rPr lang="en-US" altLang="zh-TW" sz="2400" dirty="0">
                <a:solidFill>
                  <a:srgbClr val="FF0000"/>
                </a:solidFill>
              </a:rPr>
              <a:t>GROUP BY</a:t>
            </a:r>
            <a:r>
              <a:rPr lang="en-US" altLang="zh-TW" sz="2400" dirty="0"/>
              <a:t> `sex` </a:t>
            </a:r>
            <a:r>
              <a:rPr lang="en-US" altLang="zh-TW" sz="2400" dirty="0">
                <a:solidFill>
                  <a:srgbClr val="FF0000"/>
                </a:solidFill>
              </a:rPr>
              <a:t>HAVING AVG(age) &gt; 40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0" y="1977701"/>
            <a:ext cx="11146488" cy="2883548"/>
          </a:xfrm>
        </p:spPr>
      </p:pic>
    </p:spTree>
    <p:extLst>
      <p:ext uri="{BB962C8B-B14F-4D97-AF65-F5344CB8AC3E}">
        <p14:creationId xmlns:p14="http://schemas.microsoft.com/office/powerpoint/2010/main" val="190679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新增、刪除、更新資料指令</a:t>
            </a:r>
            <a:endParaRPr lang="zh-TW" altLang="en-US" sz="6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61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/>
              <a:t>利用</a:t>
            </a:r>
            <a:r>
              <a:rPr lang="en-US" altLang="zh-TW" sz="2800" dirty="0" smtClean="0"/>
              <a:t>INSERT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INTO</a:t>
            </a:r>
            <a:r>
              <a:rPr lang="zh-TW" altLang="en-US" sz="2800" dirty="0" smtClean="0"/>
              <a:t>新增資料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>
                <a:solidFill>
                  <a:srgbClr val="FF0000"/>
                </a:solidFill>
              </a:rPr>
              <a:t>INSERT </a:t>
            </a:r>
            <a:r>
              <a:rPr lang="en-US" altLang="zh-TW" sz="2800" dirty="0">
                <a:solidFill>
                  <a:srgbClr val="FF0000"/>
                </a:solidFill>
              </a:rPr>
              <a:t>INTO </a:t>
            </a:r>
            <a:r>
              <a:rPr lang="en-US" altLang="zh-TW" sz="2800" dirty="0"/>
              <a:t>`member` (`name`, `sex`, `age`, `</a:t>
            </a:r>
            <a:r>
              <a:rPr lang="en-US" altLang="zh-TW" sz="2800" dirty="0" err="1"/>
              <a:t>addr</a:t>
            </a:r>
            <a:r>
              <a:rPr lang="en-US" altLang="zh-TW" sz="2800" dirty="0"/>
              <a:t>`, `phone`) </a:t>
            </a:r>
            <a:r>
              <a:rPr lang="en-US" altLang="zh-TW" sz="2800" dirty="0">
                <a:solidFill>
                  <a:srgbClr val="FF0000"/>
                </a:solidFill>
              </a:rPr>
              <a:t>VALUES</a:t>
            </a:r>
            <a:r>
              <a:rPr lang="en-US" altLang="zh-TW" sz="2800" dirty="0"/>
              <a:t> ('</a:t>
            </a:r>
            <a:r>
              <a:rPr lang="zh-TW" altLang="en-US" sz="2800" dirty="0"/>
              <a:t>楊大天</a:t>
            </a:r>
            <a:r>
              <a:rPr lang="en-US" altLang="zh-TW" sz="2800" dirty="0"/>
              <a:t>','M','18','</a:t>
            </a:r>
            <a:r>
              <a:rPr lang="zh-TW" altLang="en-US" sz="2800" dirty="0"/>
              <a:t>花蓮市吉安鄉中華路</a:t>
            </a:r>
            <a:r>
              <a:rPr lang="en-US" altLang="zh-TW" sz="2800" dirty="0"/>
              <a:t>','07-23125021')</a:t>
            </a:r>
            <a:endParaRPr lang="zh-TW" altLang="en-US" sz="28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1" y="1911999"/>
            <a:ext cx="8763000" cy="139065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1" y="3589254"/>
            <a:ext cx="11443591" cy="16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13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利用</a:t>
            </a:r>
            <a:r>
              <a:rPr lang="en-US" altLang="zh-TW" dirty="0"/>
              <a:t>UPDATE</a:t>
            </a:r>
            <a:r>
              <a:rPr lang="zh-TW" altLang="en-US" dirty="0"/>
              <a:t>更新</a:t>
            </a:r>
            <a:r>
              <a:rPr lang="zh-TW" altLang="en-US" dirty="0" smtClean="0"/>
              <a:t>資料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sz="3600" dirty="0">
                <a:solidFill>
                  <a:srgbClr val="FF0000"/>
                </a:solidFill>
              </a:rPr>
              <a:t>UPDATE</a:t>
            </a:r>
            <a:r>
              <a:rPr lang="en-US" altLang="zh-TW" sz="3600" dirty="0"/>
              <a:t> `member` </a:t>
            </a:r>
            <a:r>
              <a:rPr lang="en-US" altLang="zh-TW" sz="3600" dirty="0">
                <a:solidFill>
                  <a:srgbClr val="FF0000"/>
                </a:solidFill>
              </a:rPr>
              <a:t>SET</a:t>
            </a:r>
            <a:r>
              <a:rPr lang="en-US" altLang="zh-TW" sz="3600" dirty="0"/>
              <a:t> `name` = '</a:t>
            </a:r>
            <a:r>
              <a:rPr lang="zh-TW" altLang="en-US" sz="3600" dirty="0">
                <a:solidFill>
                  <a:srgbClr val="00B0F0"/>
                </a:solidFill>
              </a:rPr>
              <a:t>楊大大</a:t>
            </a:r>
            <a:r>
              <a:rPr lang="en-US" altLang="zh-TW" sz="3600" dirty="0"/>
              <a:t>' WHERE `id` = </a:t>
            </a:r>
            <a:r>
              <a:rPr lang="en-US" altLang="zh-TW" sz="3600" dirty="0">
                <a:solidFill>
                  <a:srgbClr val="00B0F0"/>
                </a:solidFill>
              </a:rPr>
              <a:t>004</a:t>
            </a:r>
            <a:endParaRPr lang="zh-TW" altLang="en-US" sz="3600" dirty="0">
              <a:solidFill>
                <a:srgbClr val="00B0F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75" y="1956707"/>
            <a:ext cx="9458325" cy="66675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965580"/>
            <a:ext cx="94583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64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利用</a:t>
            </a:r>
            <a:r>
              <a:rPr lang="en-US" altLang="zh-TW" sz="4400" dirty="0"/>
              <a:t>DELETE</a:t>
            </a:r>
            <a:r>
              <a:rPr lang="zh-TW" altLang="en-US" sz="4400" dirty="0"/>
              <a:t>更新</a:t>
            </a:r>
            <a:r>
              <a:rPr lang="zh-TW" altLang="en-US" sz="4400" dirty="0" smtClean="0"/>
              <a:t>資料 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刪除</a:t>
            </a:r>
            <a:r>
              <a:rPr lang="en-US" altLang="zh-TW" sz="4400" dirty="0" smtClean="0"/>
              <a:t>id = 004</a:t>
            </a:r>
            <a:r>
              <a:rPr lang="zh-TW" altLang="en-US" sz="4400" dirty="0" smtClean="0"/>
              <a:t>的資料（楊大大）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solidFill>
                  <a:srgbClr val="FF0000"/>
                </a:solidFill>
              </a:rPr>
              <a:t>DELETE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FROM</a:t>
            </a:r>
            <a:r>
              <a:rPr lang="en-US" altLang="zh-TW" dirty="0"/>
              <a:t> `member` </a:t>
            </a:r>
            <a:r>
              <a:rPr lang="en-US" altLang="zh-TW" dirty="0">
                <a:solidFill>
                  <a:srgbClr val="00B0F0"/>
                </a:solidFill>
              </a:rPr>
              <a:t>WHERE `id` = 004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4" y="1988393"/>
            <a:ext cx="9458325" cy="1219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4" y="3894655"/>
            <a:ext cx="94583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97280" y="1542723"/>
            <a:ext cx="10058400" cy="3566160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恭喜你，已經學會的</a:t>
            </a:r>
            <a:r>
              <a:rPr lang="en-US" altLang="zh-TW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SQL</a:t>
            </a:r>
            <a:r>
              <a:rPr lang="zh-TW" altLang="en-US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的基本指令。可以繼續學習網頁資料庫程式了。</a:t>
            </a:r>
            <a:r>
              <a:rPr lang="en-US" altLang="zh-TW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下一階段將會學會如何將</a:t>
            </a:r>
            <a:r>
              <a:rPr lang="en-US" altLang="zh-TW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PHP</a:t>
            </a:r>
            <a:r>
              <a:rPr lang="zh-TW" altLang="en-US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結合</a:t>
            </a:r>
            <a:r>
              <a:rPr lang="en-US" altLang="zh-TW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SQL</a:t>
            </a:r>
            <a:r>
              <a:rPr lang="zh-TW" altLang="en-US" sz="4800" dirty="0" smtClean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指令做出具有網頁資料互動功能的程式了。</a:t>
            </a:r>
            <a:endParaRPr lang="zh-TW" altLang="en-US" sz="48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2211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News 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新聞公告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64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以新聞公告的</a:t>
            </a:r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Newscenter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資料表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56" y="2622082"/>
            <a:ext cx="2480281" cy="2131491"/>
          </a:xfrm>
        </p:spPr>
      </p:pic>
      <p:sp>
        <p:nvSpPr>
          <p:cNvPr id="7" name="文字方塊 6"/>
          <p:cNvSpPr txBox="1"/>
          <p:nvPr/>
        </p:nvSpPr>
        <p:spPr>
          <a:xfrm>
            <a:off x="1097280" y="1995055"/>
            <a:ext cx="329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如何統計出各種公告的新聞數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6480" y="1995055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如何統計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出每天的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新聞數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34" y="2505704"/>
            <a:ext cx="2256386" cy="35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9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解答在下一頁，先自己想想看怎麼下</a:t>
            </a:r>
            <a:r>
              <a:rPr lang="en-US" altLang="zh-TW" sz="66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SQL</a:t>
            </a:r>
            <a:r>
              <a:rPr lang="zh-TW" altLang="en-US" sz="66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指令吧。</a:t>
            </a:r>
            <a:endParaRPr lang="zh-TW" altLang="en-US" sz="6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67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解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統計新聞類別個數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/>
              <a:t>SELECT `</a:t>
            </a:r>
            <a:r>
              <a:rPr lang="en-US" altLang="zh-TW" dirty="0" err="1"/>
              <a:t>news_type</a:t>
            </a:r>
            <a:r>
              <a:rPr lang="en-US" altLang="zh-TW" dirty="0"/>
              <a:t>` , COUNT(*) AS `Total` from `</a:t>
            </a:r>
            <a:r>
              <a:rPr lang="en-US" altLang="zh-TW" dirty="0" err="1"/>
              <a:t>newscenter</a:t>
            </a:r>
            <a:r>
              <a:rPr lang="en-US" altLang="zh-TW" dirty="0"/>
              <a:t>` GROUP BY `</a:t>
            </a:r>
            <a:r>
              <a:rPr lang="en-US" altLang="zh-TW" dirty="0" err="1"/>
              <a:t>news_type</a:t>
            </a:r>
            <a:r>
              <a:rPr lang="en-US" altLang="zh-TW" dirty="0" smtClean="0"/>
              <a:t>`</a:t>
            </a:r>
          </a:p>
          <a:p>
            <a:endParaRPr lang="en-US" altLang="zh-TW" dirty="0"/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統計每天新聞數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/>
              <a:t>SELECT `</a:t>
            </a:r>
            <a:r>
              <a:rPr lang="en-US" altLang="zh-TW" dirty="0" err="1" smtClean="0"/>
              <a:t>news_date</a:t>
            </a:r>
            <a:r>
              <a:rPr lang="en-US" altLang="zh-TW" dirty="0" smtClean="0"/>
              <a:t>` </a:t>
            </a:r>
            <a:r>
              <a:rPr lang="en-US" altLang="zh-TW" dirty="0"/>
              <a:t>, COUNT(*) AS `Total` from `</a:t>
            </a:r>
            <a:r>
              <a:rPr lang="en-US" altLang="zh-TW" dirty="0" err="1"/>
              <a:t>newscenter</a:t>
            </a:r>
            <a:r>
              <a:rPr lang="en-US" altLang="zh-TW" dirty="0"/>
              <a:t>` GROUP BY `</a:t>
            </a:r>
            <a:r>
              <a:rPr lang="en-US" altLang="zh-TW" dirty="0" err="1" smtClean="0"/>
              <a:t>news_date</a:t>
            </a:r>
            <a:r>
              <a:rPr lang="en-US" altLang="zh-TW" dirty="0" smtClean="0"/>
              <a:t>`</a:t>
            </a: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112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匯入</a:t>
            </a:r>
            <a:r>
              <a:rPr lang="en-US" altLang="zh-TW" dirty="0" err="1" smtClean="0"/>
              <a:t>member.sql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28097"/>
            <a:ext cx="3851629" cy="40227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55311" y="1913579"/>
            <a:ext cx="399672" cy="2664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78417" y="2895600"/>
            <a:ext cx="846779" cy="150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16408" y="5674125"/>
            <a:ext cx="332502" cy="176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17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成功訊息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70485"/>
            <a:ext cx="395038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2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建立資料表的</a:t>
            </a:r>
            <a:r>
              <a:rPr lang="en-US" altLang="zh-TW" dirty="0" smtClean="0"/>
              <a:t>SQL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041843"/>
            <a:ext cx="85629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資料查詢的指令</a:t>
            </a:r>
            <a:endParaRPr lang="zh-TW" altLang="en-US" sz="72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先來學習如何查詢資料的指令吧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611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顯示全部資料與欄位</a:t>
            </a:r>
            <a:br>
              <a:rPr lang="zh-TW" altLang="en-US" dirty="0"/>
            </a:br>
            <a:r>
              <a:rPr lang="en-US" altLang="zh-TW" dirty="0"/>
              <a:t>SELECT * FROM `member`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5" y="2314575"/>
            <a:ext cx="9058275" cy="3086100"/>
          </a:xfrm>
        </p:spPr>
      </p:pic>
    </p:spTree>
    <p:extLst>
      <p:ext uri="{BB962C8B-B14F-4D97-AF65-F5344CB8AC3E}">
        <p14:creationId xmlns:p14="http://schemas.microsoft.com/office/powerpoint/2010/main" val="47273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顯示兩筆記錄</a:t>
            </a:r>
            <a:br>
              <a:rPr lang="zh-TW" altLang="en-US" dirty="0"/>
            </a:br>
            <a:r>
              <a:rPr lang="en-US" altLang="zh-TW" dirty="0"/>
              <a:t>SELECT * FROM `member` limit 2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29797"/>
            <a:ext cx="9058275" cy="2647950"/>
          </a:xfrm>
        </p:spPr>
      </p:pic>
    </p:spTree>
    <p:extLst>
      <p:ext uri="{BB962C8B-B14F-4D97-AF65-F5344CB8AC3E}">
        <p14:creationId xmlns:p14="http://schemas.microsoft.com/office/powerpoint/2010/main" val="268459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顯示「姓名」與「地址」</a:t>
            </a:r>
            <a:br>
              <a:rPr lang="zh-TW" altLang="en-US" dirty="0"/>
            </a:br>
            <a:r>
              <a:rPr lang="en-US" altLang="zh-TW" dirty="0"/>
              <a:t>SELECT name, </a:t>
            </a:r>
            <a:r>
              <a:rPr lang="en-US" altLang="zh-TW" dirty="0" err="1"/>
              <a:t>addr</a:t>
            </a:r>
            <a:r>
              <a:rPr lang="en-US" altLang="zh-TW" dirty="0"/>
              <a:t> FROM `member`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5" y="2010788"/>
            <a:ext cx="11215337" cy="3526168"/>
          </a:xfrm>
        </p:spPr>
      </p:pic>
    </p:spTree>
    <p:extLst>
      <p:ext uri="{BB962C8B-B14F-4D97-AF65-F5344CB8AC3E}">
        <p14:creationId xmlns:p14="http://schemas.microsoft.com/office/powerpoint/2010/main" val="302227449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</TotalTime>
  <Words>263</Words>
  <Application>Microsoft Office PowerPoint</Application>
  <PresentationFormat>寬螢幕</PresentationFormat>
  <Paragraphs>39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4" baseType="lpstr">
      <vt:lpstr>Adobe 繁黑體 Std B</vt:lpstr>
      <vt:lpstr>新細明體</vt:lpstr>
      <vt:lpstr>Calibri</vt:lpstr>
      <vt:lpstr>Calibri Light</vt:lpstr>
      <vt:lpstr>回顧</vt:lpstr>
      <vt:lpstr>SQL 指令介紹</vt:lpstr>
      <vt:lpstr>建立student資料庫，編碼unicode_ci</vt:lpstr>
      <vt:lpstr>匯入member.sql</vt:lpstr>
      <vt:lpstr>成功訊息</vt:lpstr>
      <vt:lpstr>建立資料表的SQL</vt:lpstr>
      <vt:lpstr>資料查詢的指令</vt:lpstr>
      <vt:lpstr> 顯示全部資料與欄位 SELECT * FROM `member`</vt:lpstr>
      <vt:lpstr>顯示兩筆記錄 SELECT * FROM `member` limit 2</vt:lpstr>
      <vt:lpstr>顯示「姓名」與「地址」 SELECT name, addr FROM `member`</vt:lpstr>
      <vt:lpstr>按姓名遞減排序 SELECT * FROM `member` ORDER BY `Name` DESC</vt:lpstr>
      <vt:lpstr>按姓名遞增排序 SELECT * FROM `member` ORDER BY `Name` ASC</vt:lpstr>
      <vt:lpstr>列出台北市的資料     ％萬用字元 SELECT * FROM `member`  WHERE `addr` LIKE '台北%'</vt:lpstr>
      <vt:lpstr>想一下，如果要列出住在西區的資料，要下什麼指令呢？</vt:lpstr>
      <vt:lpstr>列出西區的資料 SELECT * FROM `member`  WHERE `addr` LIKE '%西%'</vt:lpstr>
      <vt:lpstr>住在臺中，且性別為男性  SELECT * FROM `member`  WHERE `addr` LIKE '台中%' AND `sex` LIKE 'M'</vt:lpstr>
      <vt:lpstr>GROUP統計功能</vt:lpstr>
      <vt:lpstr>利用GROUP統計各縣市的個數 SELECT `addr` , COUNT(*) AS `Total` from `member` GROUP BY `addr`</vt:lpstr>
      <vt:lpstr>利用GROUP統計男女的個數  SELECT `sex` , COUNT(*) AS `Total` from `member` GROUP BY `sex`</vt:lpstr>
      <vt:lpstr>利用GROUP、AVG函數統計男女的平均  SELECT `sex` , AVG(age) AS `avg_age` from `member` GROUP BY `sex`</vt:lpstr>
      <vt:lpstr>HAVING需搭配GROUP指令使用。 列出平均年齡&gt;40歲的性別  SELECT `sex` , AVG(age) AS `avg_age` from `member` GROUP BY `sex` HAVING AVG(age) &gt; 40</vt:lpstr>
      <vt:lpstr>新增、刪除、更新資料指令</vt:lpstr>
      <vt:lpstr>利用INSERT INTO新增資料  INSERT INTO `member` (`name`, `sex`, `age`, `addr`, `phone`) VALUES ('楊大天','M','18','花蓮市吉安鄉中華路','07-23125021')</vt:lpstr>
      <vt:lpstr>利用UPDATE更新資料  UPDATE `member` SET `name` = '楊大大' WHERE `id` = 004</vt:lpstr>
      <vt:lpstr>利用DELETE更新資料  刪除id = 004的資料（楊大大） DELETE FROM `member` WHERE `id` = 004</vt:lpstr>
      <vt:lpstr>恭喜你，已經學會的SQL的基本指令。可以繼續學習網頁資料庫程式了。  下一階段將會學會如何將PHP結合SQL指令做出具有網頁資料互動功能的程式了。</vt:lpstr>
      <vt:lpstr>News 新聞公告</vt:lpstr>
      <vt:lpstr>以新聞公告的Newscenter資料表</vt:lpstr>
      <vt:lpstr>解答在下一頁，先自己想想看怎麼下SQL指令吧。</vt:lpstr>
      <vt:lpstr>解答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</dc:creator>
  <cp:lastModifiedBy>eric</cp:lastModifiedBy>
  <cp:revision>29</cp:revision>
  <dcterms:created xsi:type="dcterms:W3CDTF">2017-03-08T02:31:49Z</dcterms:created>
  <dcterms:modified xsi:type="dcterms:W3CDTF">2022-05-11T02:57:12Z</dcterms:modified>
</cp:coreProperties>
</file>