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3" r:id="rId22"/>
    <p:sldId id="292" r:id="rId23"/>
    <p:sldId id="294" r:id="rId24"/>
    <p:sldId id="295" r:id="rId25"/>
    <p:sldId id="29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-634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>
                <a:latin typeface="Adobe 繁黑體 Std B" pitchFamily="34" charset="-120"/>
                <a:ea typeface="Adobe 繁黑體 Std B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dobe 繁黑體 Std B" pitchFamily="34" charset="-120"/>
                <a:ea typeface="Adobe 繁黑體 Std B" pitchFamily="34" charset="-120"/>
              </a:defRPr>
            </a:lvl1pPr>
            <a:lvl2pPr>
              <a:defRPr>
                <a:latin typeface="Adobe 繁黑體 Std B" pitchFamily="34" charset="-120"/>
                <a:ea typeface="Adobe 繁黑體 Std B" pitchFamily="34" charset="-120"/>
              </a:defRPr>
            </a:lvl2pPr>
            <a:lvl3pPr>
              <a:defRPr>
                <a:latin typeface="Adobe 繁黑體 Std B" pitchFamily="34" charset="-120"/>
                <a:ea typeface="Adobe 繁黑體 Std B" pitchFamily="34" charset="-120"/>
              </a:defRPr>
            </a:lvl3pPr>
            <a:lvl4pPr>
              <a:defRPr>
                <a:latin typeface="Adobe 繁黑體 Std B" pitchFamily="34" charset="-120"/>
                <a:ea typeface="Adobe 繁黑體 Std B" pitchFamily="34" charset="-120"/>
              </a:defRPr>
            </a:lvl4pPr>
            <a:lvl5pPr>
              <a:defRPr>
                <a:latin typeface="Adobe 繁黑體 Std B" pitchFamily="34" charset="-120"/>
                <a:ea typeface="Adobe 繁黑體 Std B" pitchFamily="34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  <a:latin typeface="Adobe 繁黑體 Std B" pitchFamily="34" charset="-120"/>
                <a:ea typeface="Adobe 繁黑體 Std B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Adobe 繁黑體 Std B" pitchFamily="34" charset="-120"/>
                <a:ea typeface="Adobe 繁黑體 Std B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latin typeface="Adobe 繁黑體 Std B" pitchFamily="34" charset="-120"/>
                <a:ea typeface="Adobe 繁黑體 Std B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>
            <a:lvl1pPr>
              <a:defRPr>
                <a:latin typeface="Adobe 繁黑體 Std B" pitchFamily="34" charset="-120"/>
                <a:ea typeface="Adobe 繁黑體 Std B" pitchFamily="34" charset="-120"/>
              </a:defRPr>
            </a:lvl1pPr>
            <a:lvl2pPr>
              <a:defRPr>
                <a:latin typeface="Adobe 繁黑體 Std B" pitchFamily="34" charset="-120"/>
                <a:ea typeface="Adobe 繁黑體 Std B" pitchFamily="34" charset="-120"/>
              </a:defRPr>
            </a:lvl2pPr>
            <a:lvl3pPr>
              <a:defRPr>
                <a:latin typeface="Adobe 繁黑體 Std B" pitchFamily="34" charset="-120"/>
                <a:ea typeface="Adobe 繁黑體 Std B" pitchFamily="34" charset="-120"/>
              </a:defRPr>
            </a:lvl3pPr>
            <a:lvl4pPr>
              <a:defRPr>
                <a:latin typeface="Adobe 繁黑體 Std B" pitchFamily="34" charset="-120"/>
                <a:ea typeface="Adobe 繁黑體 Std B" pitchFamily="34" charset="-120"/>
              </a:defRPr>
            </a:lvl4pPr>
            <a:lvl5pPr>
              <a:defRPr>
                <a:latin typeface="Adobe 繁黑體 Std B" pitchFamily="34" charset="-120"/>
                <a:ea typeface="Adobe 繁黑體 Std B" pitchFamily="34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>
              <a:defRPr>
                <a:latin typeface="Adobe 繁黑體 Std B" pitchFamily="34" charset="-120"/>
                <a:ea typeface="Adobe 繁黑體 Std B" pitchFamily="34" charset="-120"/>
              </a:defRPr>
            </a:lvl1pPr>
            <a:lvl2pPr>
              <a:defRPr>
                <a:latin typeface="Adobe 繁黑體 Std B" pitchFamily="34" charset="-120"/>
                <a:ea typeface="Adobe 繁黑體 Std B" pitchFamily="34" charset="-120"/>
              </a:defRPr>
            </a:lvl2pPr>
            <a:lvl3pPr>
              <a:defRPr>
                <a:latin typeface="Adobe 繁黑體 Std B" pitchFamily="34" charset="-120"/>
                <a:ea typeface="Adobe 繁黑體 Std B" pitchFamily="34" charset="-120"/>
              </a:defRPr>
            </a:lvl3pPr>
            <a:lvl4pPr>
              <a:defRPr>
                <a:latin typeface="Adobe 繁黑體 Std B" pitchFamily="34" charset="-120"/>
                <a:ea typeface="Adobe 繁黑體 Std B" pitchFamily="34" charset="-120"/>
              </a:defRPr>
            </a:lvl4pPr>
            <a:lvl5pPr>
              <a:defRPr>
                <a:latin typeface="Adobe 繁黑體 Std B" pitchFamily="34" charset="-120"/>
                <a:ea typeface="Adobe 繁黑體 Std B" pitchFamily="34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3/13/2019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latin typeface="Adobe 繁黑體 Std B" pitchFamily="34" charset="-120"/>
                <a:ea typeface="Adobe 繁黑體 Std B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Adobe 繁黑體 Std B" pitchFamily="34" charset="-120"/>
                <a:ea typeface="Adobe 繁黑體 Std B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>
            <a:lvl1pPr>
              <a:defRPr>
                <a:latin typeface="Adobe 繁黑體 Std B" pitchFamily="34" charset="-120"/>
                <a:ea typeface="Adobe 繁黑體 Std B" pitchFamily="34" charset="-120"/>
              </a:defRPr>
            </a:lvl1pPr>
            <a:lvl2pPr>
              <a:defRPr>
                <a:latin typeface="Adobe 繁黑體 Std B" pitchFamily="34" charset="-120"/>
                <a:ea typeface="Adobe 繁黑體 Std B" pitchFamily="34" charset="-120"/>
              </a:defRPr>
            </a:lvl2pPr>
            <a:lvl3pPr>
              <a:defRPr>
                <a:latin typeface="Adobe 繁黑體 Std B" pitchFamily="34" charset="-120"/>
                <a:ea typeface="Adobe 繁黑體 Std B" pitchFamily="34" charset="-120"/>
              </a:defRPr>
            </a:lvl3pPr>
            <a:lvl4pPr>
              <a:defRPr>
                <a:latin typeface="Adobe 繁黑體 Std B" pitchFamily="34" charset="-120"/>
                <a:ea typeface="Adobe 繁黑體 Std B" pitchFamily="34" charset="-120"/>
              </a:defRPr>
            </a:lvl4pPr>
            <a:lvl5pPr>
              <a:defRPr>
                <a:latin typeface="Adobe 繁黑體 Std B" pitchFamily="34" charset="-120"/>
                <a:ea typeface="Adobe 繁黑體 Std B" pitchFamily="34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Adobe 繁黑體 Std B" pitchFamily="34" charset="-120"/>
                <a:ea typeface="Adobe 繁黑體 Std B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>
            <a:lvl1pPr>
              <a:defRPr>
                <a:latin typeface="Adobe 繁黑體 Std B" pitchFamily="34" charset="-120"/>
                <a:ea typeface="Adobe 繁黑體 Std B" pitchFamily="34" charset="-120"/>
              </a:defRPr>
            </a:lvl1pPr>
            <a:lvl2pPr>
              <a:defRPr>
                <a:latin typeface="Adobe 繁黑體 Std B" pitchFamily="34" charset="-120"/>
                <a:ea typeface="Adobe 繁黑體 Std B" pitchFamily="34" charset="-120"/>
              </a:defRPr>
            </a:lvl2pPr>
            <a:lvl3pPr>
              <a:defRPr>
                <a:latin typeface="Adobe 繁黑體 Std B" pitchFamily="34" charset="-120"/>
                <a:ea typeface="Adobe 繁黑體 Std B" pitchFamily="34" charset="-120"/>
              </a:defRPr>
            </a:lvl3pPr>
            <a:lvl4pPr>
              <a:defRPr>
                <a:latin typeface="Adobe 繁黑體 Std B" pitchFamily="34" charset="-120"/>
                <a:ea typeface="Adobe 繁黑體 Std B" pitchFamily="34" charset="-120"/>
              </a:defRPr>
            </a:lvl4pPr>
            <a:lvl5pPr>
              <a:defRPr>
                <a:latin typeface="Adobe 繁黑體 Std B" pitchFamily="34" charset="-120"/>
                <a:ea typeface="Adobe 繁黑體 Std B" pitchFamily="34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3/13/2019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3/13/2019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3/13/2019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3/13/2019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3/13/2019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hwu@mail.ntcu.edu.tw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PHP </a:t>
            </a:r>
            <a:r>
              <a:rPr lang="zh-TW" altLang="en-US" sz="60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基本程式概念</a:t>
            </a:r>
            <a:endParaRPr lang="zh-TW" altLang="en-US" sz="60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604358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吳智鴻 教授</a:t>
            </a:r>
            <a:endParaRPr lang="en-US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國立臺中教育大學 數位內容科技學系 </a:t>
            </a:r>
            <a:endParaRPr lang="en-US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en-US" altLang="zh-TW" dirty="0" err="1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email:</a:t>
            </a:r>
            <a:r>
              <a:rPr lang="en-US" altLang="zh-TW" dirty="0" err="1" smtClean="0">
                <a:latin typeface="Adobe 繁黑體 Std B" panose="020B0700000000000000" pitchFamily="34" charset="-120"/>
                <a:ea typeface="Adobe 繁黑體 Std B" panose="020B0700000000000000" pitchFamily="34" charset="-120"/>
                <a:hlinkClick r:id="rId2"/>
              </a:rPr>
              <a:t>chwu@mail.ntcu.edu.tw</a:t>
            </a:r>
            <a:endParaRPr lang="en-US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Website: Chwu.weebly.com</a:t>
            </a: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3849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PRG#6  if </a:t>
            </a:r>
            <a:r>
              <a:rPr lang="zh-TW" altLang="en-US" dirty="0" smtClean="0"/>
              <a:t>判斷式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179" y="5057518"/>
            <a:ext cx="47053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049" y="1967428"/>
            <a:ext cx="470535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518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PRG#7 </a:t>
            </a:r>
            <a:r>
              <a:rPr lang="zh-TW" altLang="en-US" dirty="0" smtClean="0"/>
              <a:t>判斷相等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35" y="1800225"/>
            <a:ext cx="7828863" cy="2709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865870" y="2965622"/>
            <a:ext cx="6326660" cy="383059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2886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PRG#8 if else </a:t>
            </a:r>
            <a:r>
              <a:rPr lang="en-US" altLang="zh-TW" dirty="0" err="1" smtClean="0"/>
              <a:t>elseif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36" y="1823394"/>
            <a:ext cx="47053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181" y="4995991"/>
            <a:ext cx="990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272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PRG#9 switch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488" y="1796878"/>
            <a:ext cx="456247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336" y="3220222"/>
            <a:ext cx="52482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2434281" y="3064476"/>
            <a:ext cx="3188043" cy="746296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0576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PRG#10 </a:t>
            </a:r>
            <a:r>
              <a:rPr lang="zh-TW" altLang="en-US" dirty="0" smtClean="0"/>
              <a:t> </a:t>
            </a:r>
            <a:r>
              <a:rPr lang="en-US" altLang="zh-TW" dirty="0" smtClean="0"/>
              <a:t>for</a:t>
            </a:r>
            <a:r>
              <a:rPr lang="zh-TW" altLang="en-US" dirty="0" smtClean="0"/>
              <a:t>迴圈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020" y="1981200"/>
            <a:ext cx="448627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788" y="2169383"/>
            <a:ext cx="52197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2100649" y="3904734"/>
            <a:ext cx="3188043" cy="560945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2465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PRG#11 while</a:t>
            </a:r>
            <a:r>
              <a:rPr lang="zh-TW" altLang="en-US" dirty="0" smtClean="0"/>
              <a:t>迴圈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1842315"/>
            <a:ext cx="473392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162" y="395416"/>
            <a:ext cx="5816300" cy="571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2014152" y="3216102"/>
            <a:ext cx="2286000" cy="651563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8121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PRG#12 do while</a:t>
            </a:r>
            <a:r>
              <a:rPr lang="zh-TW" altLang="en-US" dirty="0" smtClean="0"/>
              <a:t>迴圈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59" y="1866900"/>
            <a:ext cx="47625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59" y="4383688"/>
            <a:ext cx="58102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2187146" y="2971800"/>
            <a:ext cx="3188043" cy="883508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228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PRG#13 </a:t>
            </a:r>
            <a:r>
              <a:rPr lang="zh-TW" altLang="en-US" dirty="0" smtClean="0"/>
              <a:t>陣列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91" y="1837038"/>
            <a:ext cx="61531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208" y="4570713"/>
            <a:ext cx="49530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39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PRG#14 </a:t>
            </a:r>
            <a:r>
              <a:rPr lang="zh-TW" altLang="en-US" dirty="0" smtClean="0"/>
              <a:t>陣列與迴圈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71" y="1861881"/>
            <a:ext cx="60769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71" y="4657339"/>
            <a:ext cx="61817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714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PRG#15 </a:t>
            </a:r>
            <a:r>
              <a:rPr lang="zh-TW" altLang="en-US" dirty="0" smtClean="0"/>
              <a:t>陣列索引值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45" y="1871662"/>
            <a:ext cx="750570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45" y="5317911"/>
            <a:ext cx="55911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46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74" y="2582334"/>
            <a:ext cx="8083695" cy="1381125"/>
          </a:xfrm>
          <a:prstGeom prst="rect">
            <a:avLst/>
          </a:prstGeom>
        </p:spPr>
      </p:pic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兩個網頁間互傳參數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Input.php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2691026"/>
            <a:ext cx="4938712" cy="2295340"/>
          </a:xfrm>
        </p:spPr>
      </p:pic>
      <p:sp>
        <p:nvSpPr>
          <p:cNvPr id="9" name="文字版面配置區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zh-TW" dirty="0" err="1" smtClean="0"/>
              <a:t>Result.php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892829" y="2980216"/>
            <a:ext cx="780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height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892829" y="3242642"/>
            <a:ext cx="821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weight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16" name="直線單箭頭接點 15"/>
          <p:cNvCxnSpPr/>
          <p:nvPr/>
        </p:nvCxnSpPr>
        <p:spPr>
          <a:xfrm>
            <a:off x="3714529" y="3164882"/>
            <a:ext cx="4132686" cy="858478"/>
          </a:xfrm>
          <a:prstGeom prst="straightConnector1">
            <a:avLst/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3696841" y="3445161"/>
            <a:ext cx="3086344" cy="596058"/>
          </a:xfrm>
          <a:prstGeom prst="straightConnector1">
            <a:avLst/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510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3612" y="74142"/>
            <a:ext cx="10058400" cy="776078"/>
          </a:xfrm>
        </p:spPr>
        <p:txBody>
          <a:bodyPr/>
          <a:lstStyle/>
          <a:p>
            <a:r>
              <a:rPr lang="en-US" altLang="zh-TW" dirty="0" smtClean="0"/>
              <a:t>PRG#16 </a:t>
            </a:r>
            <a:r>
              <a:rPr lang="zh-TW" altLang="en-US" dirty="0" smtClean="0"/>
              <a:t>快速取出陣列內容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109" y="1002442"/>
            <a:ext cx="756285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109" y="4242229"/>
            <a:ext cx="608647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21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Cookie &amp; Session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1889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4156" y="208689"/>
            <a:ext cx="10058400" cy="899646"/>
          </a:xfrm>
        </p:spPr>
        <p:txBody>
          <a:bodyPr>
            <a:normAutofit/>
          </a:bodyPr>
          <a:lstStyle/>
          <a:p>
            <a:r>
              <a:rPr lang="en-US" altLang="zh-TW" sz="4000" dirty="0" smtClean="0"/>
              <a:t>PRG#17 </a:t>
            </a:r>
            <a:r>
              <a:rPr lang="zh-TW" altLang="en-US" sz="4000" dirty="0" smtClean="0"/>
              <a:t>設置</a:t>
            </a:r>
            <a:r>
              <a:rPr lang="en-US" altLang="zh-TW" sz="4000" dirty="0" smtClean="0"/>
              <a:t>cookie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56" y="263096"/>
            <a:ext cx="600075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19" y="1677686"/>
            <a:ext cx="363855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86" y="4536989"/>
            <a:ext cx="72961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56" y="2515886"/>
            <a:ext cx="51816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814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4156" y="208689"/>
            <a:ext cx="10058400" cy="899646"/>
          </a:xfrm>
        </p:spPr>
        <p:txBody>
          <a:bodyPr>
            <a:normAutofit/>
          </a:bodyPr>
          <a:lstStyle/>
          <a:p>
            <a:r>
              <a:rPr lang="en-US" altLang="zh-TW" sz="4000" dirty="0" smtClean="0"/>
              <a:t>PRG#19 </a:t>
            </a:r>
            <a:r>
              <a:rPr lang="zh-TW" altLang="en-US" sz="4000" dirty="0" smtClean="0"/>
              <a:t>設置</a:t>
            </a:r>
            <a:r>
              <a:rPr lang="en-US" altLang="zh-TW" sz="4000" dirty="0" smtClean="0"/>
              <a:t>session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20" y="1567249"/>
            <a:ext cx="363855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394" y="107736"/>
            <a:ext cx="51816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394" y="4729163"/>
            <a:ext cx="51816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394" y="2257812"/>
            <a:ext cx="51816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20" y="3369919"/>
            <a:ext cx="3562350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20" y="4729163"/>
            <a:ext cx="5915025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425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 smtClean="0"/>
              <a:t>課堂練習</a:t>
            </a:r>
            <a:r>
              <a:rPr lang="en-US" altLang="zh-TW" sz="6600" dirty="0" smtClean="0"/>
              <a:t/>
            </a:r>
            <a:br>
              <a:rPr lang="en-US" altLang="zh-TW" sz="6600" dirty="0" smtClean="0"/>
            </a:br>
            <a:r>
              <a:rPr lang="zh-TW" altLang="en-US" sz="6600" dirty="0" smtClean="0"/>
              <a:t>撰寫</a:t>
            </a:r>
            <a:r>
              <a:rPr lang="en-US" altLang="zh-TW" sz="6600" dirty="0" smtClean="0"/>
              <a:t>Cookie &amp; Session</a:t>
            </a:r>
            <a:r>
              <a:rPr lang="zh-TW" altLang="en-US" sz="6600" dirty="0" smtClean="0"/>
              <a:t>程式</a:t>
            </a:r>
            <a:endParaRPr lang="zh-TW" altLang="en-US" sz="6600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1898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完成以下程式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Cookiesession.php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err="1" smtClean="0"/>
              <a:t>Setcookie.php</a:t>
            </a:r>
            <a:r>
              <a:rPr lang="en-US" altLang="zh-TW" dirty="0" smtClean="0"/>
              <a:t> (</a:t>
            </a:r>
            <a:r>
              <a:rPr lang="zh-TW" altLang="en-US" dirty="0" smtClean="0"/>
              <a:t>設置</a:t>
            </a:r>
            <a:r>
              <a:rPr lang="en-US" altLang="zh-TW" dirty="0" smtClean="0"/>
              <a:t>cookie</a:t>
            </a:r>
            <a:r>
              <a:rPr lang="zh-TW" altLang="en-US" dirty="0" smtClean="0"/>
              <a:t>程式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                   </a:t>
            </a:r>
            <a:r>
              <a:rPr lang="en-US" altLang="zh-TW" dirty="0" err="1"/>
              <a:t>S</a:t>
            </a:r>
            <a:r>
              <a:rPr lang="en-US" altLang="zh-TW" dirty="0" err="1" smtClean="0"/>
              <a:t>etsession.php</a:t>
            </a:r>
            <a:r>
              <a:rPr lang="en-US" altLang="zh-TW" dirty="0" smtClean="0"/>
              <a:t> (</a:t>
            </a:r>
            <a:r>
              <a:rPr lang="zh-TW" altLang="en-US" dirty="0" smtClean="0"/>
              <a:t>設置</a:t>
            </a:r>
            <a:r>
              <a:rPr lang="en-US" altLang="zh-TW" dirty="0" smtClean="0"/>
              <a:t>session</a:t>
            </a:r>
            <a:r>
              <a:rPr lang="zh-TW" altLang="en-US" dirty="0" smtClean="0"/>
              <a:t>程式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     </a:t>
            </a:r>
            <a:endParaRPr lang="en-US" altLang="zh-TW" dirty="0" smtClean="0"/>
          </a:p>
          <a:p>
            <a:r>
              <a:rPr lang="en-US" altLang="zh-TW" dirty="0" err="1" smtClean="0"/>
              <a:t>Delcookie.php</a:t>
            </a:r>
            <a:r>
              <a:rPr lang="en-US" altLang="zh-TW" dirty="0" smtClean="0"/>
              <a:t> (</a:t>
            </a:r>
            <a:r>
              <a:rPr lang="zh-TW" altLang="en-US" dirty="0" smtClean="0"/>
              <a:t>刪除</a:t>
            </a:r>
            <a:r>
              <a:rPr lang="en-US" altLang="zh-TW" dirty="0" smtClean="0"/>
              <a:t>cookie</a:t>
            </a:r>
            <a:r>
              <a:rPr lang="zh-TW" altLang="en-US" dirty="0" smtClean="0"/>
              <a:t>程式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                   </a:t>
            </a:r>
            <a:r>
              <a:rPr lang="en-US" altLang="zh-TW" dirty="0" err="1" smtClean="0"/>
              <a:t>Delsession.php</a:t>
            </a:r>
            <a:r>
              <a:rPr lang="en-US" altLang="zh-TW" dirty="0" smtClean="0"/>
              <a:t> (</a:t>
            </a:r>
            <a:r>
              <a:rPr lang="zh-TW" altLang="en-US" dirty="0"/>
              <a:t>刪除</a:t>
            </a:r>
            <a:r>
              <a:rPr lang="en-US" altLang="zh-TW" dirty="0" smtClean="0"/>
              <a:t>session</a:t>
            </a:r>
            <a:r>
              <a:rPr lang="zh-TW" altLang="en-US" dirty="0"/>
              <a:t>程式</a:t>
            </a:r>
            <a:r>
              <a:rPr lang="en-US" altLang="zh-TW" dirty="0"/>
              <a:t>)</a:t>
            </a:r>
            <a:r>
              <a:rPr lang="zh-TW" altLang="en-US" dirty="0"/>
              <a:t> </a:t>
            </a:r>
            <a:endParaRPr lang="en-US" altLang="zh-TW" dirty="0" smtClean="0"/>
          </a:p>
          <a:p>
            <a:r>
              <a:rPr lang="en-US" altLang="zh-TW" dirty="0" smtClean="0"/>
              <a:t>Showcookie.ph (</a:t>
            </a:r>
            <a:r>
              <a:rPr lang="zh-TW" altLang="en-US" dirty="0" smtClean="0"/>
              <a:t>顯示</a:t>
            </a:r>
            <a:r>
              <a:rPr lang="en-US" altLang="zh-TW" dirty="0" smtClean="0"/>
              <a:t>cookie</a:t>
            </a:r>
            <a:r>
              <a:rPr lang="zh-TW" altLang="en-US" dirty="0" smtClean="0"/>
              <a:t>程式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                 </a:t>
            </a:r>
            <a:r>
              <a:rPr lang="en-US" altLang="zh-TW" dirty="0" smtClean="0"/>
              <a:t>Showsession.ph </a:t>
            </a:r>
            <a:r>
              <a:rPr lang="en-US" altLang="zh-TW" dirty="0"/>
              <a:t>(</a:t>
            </a:r>
            <a:r>
              <a:rPr lang="zh-TW" altLang="en-US" dirty="0" smtClean="0"/>
              <a:t>顯示</a:t>
            </a:r>
            <a:r>
              <a:rPr lang="en-US" altLang="zh-TW" smtClean="0"/>
              <a:t>session</a:t>
            </a:r>
            <a:r>
              <a:rPr lang="zh-TW" altLang="en-US" smtClean="0"/>
              <a:t>程式</a:t>
            </a:r>
            <a:r>
              <a:rPr lang="en-US" altLang="zh-TW" dirty="0"/>
              <a:t>)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68" y="2242752"/>
            <a:ext cx="3810000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505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920" y="1074911"/>
            <a:ext cx="6480794" cy="5317575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48806"/>
            <a:ext cx="10058400" cy="923784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用</a:t>
            </a:r>
            <a:r>
              <a:rPr lang="en-US" altLang="zh-TW" sz="4000" dirty="0" smtClean="0"/>
              <a:t>PHP</a:t>
            </a:r>
            <a:r>
              <a:rPr lang="zh-TW" altLang="en-US" sz="4000" dirty="0" smtClean="0"/>
              <a:t>控制不同條件下顯示不同圖片</a:t>
            </a:r>
            <a:endParaRPr lang="zh-TW" altLang="en-US" sz="40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準備的圖片</a:t>
            </a:r>
            <a:endParaRPr lang="en-US" altLang="zh-TW" dirty="0" smtClean="0"/>
          </a:p>
          <a:p>
            <a:r>
              <a:rPr lang="zh-TW" altLang="en-US" dirty="0" smtClean="0"/>
              <a:t>要記得放在</a:t>
            </a:r>
            <a:r>
              <a:rPr lang="en-US" altLang="zh-TW" dirty="0" smtClean="0"/>
              <a:t>\images</a:t>
            </a:r>
            <a:r>
              <a:rPr lang="zh-TW" altLang="en-US" dirty="0" smtClean="0"/>
              <a:t>目錄底下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07" y="2691026"/>
            <a:ext cx="4938712" cy="1766468"/>
          </a:xfrm>
        </p:spPr>
      </p:pic>
      <p:cxnSp>
        <p:nvCxnSpPr>
          <p:cNvPr id="10" name="直線接點 9"/>
          <p:cNvCxnSpPr/>
          <p:nvPr/>
        </p:nvCxnSpPr>
        <p:spPr>
          <a:xfrm flipV="1">
            <a:off x="5685905" y="6043353"/>
            <a:ext cx="5685905" cy="24938"/>
          </a:xfrm>
          <a:prstGeom prst="line">
            <a:avLst/>
          </a:pr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V="1">
            <a:off x="4580313" y="5725682"/>
            <a:ext cx="640080" cy="8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V="1">
            <a:off x="4580313" y="6035039"/>
            <a:ext cx="640080" cy="8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2722818" y="558258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比對一下這兩行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8085686" y="3354791"/>
            <a:ext cx="3807229" cy="1246909"/>
          </a:xfrm>
          <a:prstGeom prst="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6" name="矩形圖說文字 15"/>
          <p:cNvSpPr/>
          <p:nvPr/>
        </p:nvSpPr>
        <p:spPr>
          <a:xfrm>
            <a:off x="10285247" y="2618863"/>
            <a:ext cx="1454727" cy="659630"/>
          </a:xfrm>
          <a:prstGeom prst="wedgeRectCallou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10631978" y="276401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圖片控制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08234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4</a:t>
            </a:r>
            <a:r>
              <a:rPr lang="zh-TW" altLang="en-US" dirty="0" smtClean="0"/>
              <a:t>種</a:t>
            </a:r>
            <a:r>
              <a:rPr lang="en-US" altLang="zh-TW" dirty="0" smtClean="0"/>
              <a:t>PHP</a:t>
            </a:r>
            <a:r>
              <a:rPr lang="zh-TW" altLang="en-US" dirty="0" smtClean="0"/>
              <a:t>程式的寫法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577" y="4037775"/>
            <a:ext cx="9029700" cy="825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788" y="2054370"/>
            <a:ext cx="70389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970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PRG#1 </a:t>
            </a:r>
            <a:r>
              <a:rPr lang="zh-TW" altLang="en-US" dirty="0" smtClean="0"/>
              <a:t>變數命名規則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56474"/>
            <a:ext cx="49530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4646013"/>
            <a:ext cx="118491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349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PRG#2 </a:t>
            </a:r>
            <a:r>
              <a:rPr lang="zh-TW" altLang="en-US" dirty="0" smtClean="0"/>
              <a:t>資料型別轉換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en-US" altLang="zh-TW" dirty="0" smtClean="0"/>
              <a:t>6.2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703" y="1832919"/>
            <a:ext cx="47148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436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PRG#3 </a:t>
            </a:r>
            <a:r>
              <a:rPr lang="zh-TW" altLang="en-US" dirty="0" smtClean="0"/>
              <a:t>列印變數資料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883" y="1897019"/>
            <a:ext cx="469582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571" y="2478815"/>
            <a:ext cx="4438650" cy="1957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902941" y="3657600"/>
            <a:ext cx="3435178" cy="494270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4551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PRG#4 </a:t>
            </a:r>
            <a:r>
              <a:rPr lang="zh-TW" altLang="en-US" dirty="0" smtClean="0"/>
              <a:t>跳脫符號顯示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564" y="1939110"/>
            <a:ext cx="45339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38093"/>
            <a:ext cx="53054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412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PRG</a:t>
            </a:r>
            <a:r>
              <a:rPr lang="zh-TW" altLang="en-US" dirty="0" smtClean="0"/>
              <a:t> </a:t>
            </a:r>
            <a:r>
              <a:rPr lang="en-US" altLang="zh-TW" dirty="0" smtClean="0"/>
              <a:t>#5</a:t>
            </a:r>
            <a:r>
              <a:rPr lang="zh-TW" altLang="en-US" dirty="0" smtClean="0"/>
              <a:t> </a:t>
            </a:r>
            <a:r>
              <a:rPr lang="en-US" altLang="zh-TW" dirty="0" smtClean="0"/>
              <a:t>Spring</a:t>
            </a:r>
            <a:r>
              <a:rPr lang="zh-TW" altLang="en-US" dirty="0" smtClean="0"/>
              <a:t>的用法 </a:t>
            </a:r>
            <a:r>
              <a:rPr lang="en-US" altLang="zh-TW" dirty="0" smtClean="0"/>
              <a:t>(</a:t>
            </a:r>
            <a:r>
              <a:rPr lang="zh-TW" altLang="en-US" dirty="0" smtClean="0"/>
              <a:t>重要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在資料庫程式中，利用</a:t>
            </a:r>
            <a:r>
              <a:rPr lang="en-US" altLang="zh-TW" dirty="0" smtClean="0"/>
              <a:t>Spring</a:t>
            </a:r>
            <a:r>
              <a:rPr lang="zh-TW" altLang="en-US" dirty="0" smtClean="0"/>
              <a:t>來產生</a:t>
            </a:r>
            <a:r>
              <a:rPr lang="en-US" altLang="zh-TW" dirty="0" smtClean="0"/>
              <a:t>SQL</a:t>
            </a:r>
            <a:r>
              <a:rPr lang="zh-TW" altLang="en-US" dirty="0" smtClean="0"/>
              <a:t>指令。</a:t>
            </a: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90" y="2409569"/>
            <a:ext cx="1076325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90" y="4941674"/>
            <a:ext cx="683895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023525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noFill/>
        <a:ln w="25400">
          <a:solidFill>
            <a:srgbClr val="FFFF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235</TotalTime>
  <Words>196</Words>
  <Application>Microsoft Office PowerPoint</Application>
  <PresentationFormat>自訂</PresentationFormat>
  <Paragraphs>54</Paragraphs>
  <Slides>25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回顧</vt:lpstr>
      <vt:lpstr>PHP 基本程式概念</vt:lpstr>
      <vt:lpstr>兩個網頁間互傳參數</vt:lpstr>
      <vt:lpstr>用PHP控制不同條件下顯示不同圖片</vt:lpstr>
      <vt:lpstr>4種PHP程式的寫法</vt:lpstr>
      <vt:lpstr>PRG#1 變數命名規則</vt:lpstr>
      <vt:lpstr>PRG#2 資料型別轉換</vt:lpstr>
      <vt:lpstr>PRG#3 列印變數資料</vt:lpstr>
      <vt:lpstr>PRG#4 跳脫符號顯示</vt:lpstr>
      <vt:lpstr>PRG #5 Spring的用法 (重要)</vt:lpstr>
      <vt:lpstr>PRG#6  if 判斷式</vt:lpstr>
      <vt:lpstr>PRG#7 判斷相等</vt:lpstr>
      <vt:lpstr>PRG#8 if else elseif</vt:lpstr>
      <vt:lpstr>PRG#9 switch</vt:lpstr>
      <vt:lpstr>PRG#10  for迴圈</vt:lpstr>
      <vt:lpstr>PRG#11 while迴圈</vt:lpstr>
      <vt:lpstr>PRG#12 do while迴圈</vt:lpstr>
      <vt:lpstr>PRG#13 陣列</vt:lpstr>
      <vt:lpstr>PRG#14 陣列與迴圈</vt:lpstr>
      <vt:lpstr>PRG#15 陣列索引值</vt:lpstr>
      <vt:lpstr>PRG#16 快速取出陣列內容</vt:lpstr>
      <vt:lpstr>Cookie &amp; Session</vt:lpstr>
      <vt:lpstr>PRG#17 設置cookie</vt:lpstr>
      <vt:lpstr>PRG#19 設置session</vt:lpstr>
      <vt:lpstr>課堂練習 撰寫Cookie &amp; Session程式</vt:lpstr>
      <vt:lpstr>完成以下程式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PHP 線上表單製作 以BMI計算為例</dc:title>
  <dc:creator>Apple</dc:creator>
  <cp:lastModifiedBy>eric-i7</cp:lastModifiedBy>
  <cp:revision>44</cp:revision>
  <dcterms:created xsi:type="dcterms:W3CDTF">2017-03-14T14:38:57Z</dcterms:created>
  <dcterms:modified xsi:type="dcterms:W3CDTF">2019-03-13T04:41:41Z</dcterms:modified>
</cp:coreProperties>
</file>