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6" r:id="rId18"/>
    <p:sldId id="277" r:id="rId19"/>
    <p:sldId id="272" r:id="rId20"/>
    <p:sldId id="273" r:id="rId21"/>
    <p:sldId id="278" r:id="rId22"/>
    <p:sldId id="279" r:id="rId23"/>
    <p:sldId id="275" r:id="rId24"/>
  </p:sldIdLst>
  <p:sldSz cx="12192000" cy="6858000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F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dirty="0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1pPr>
            <a:lvl2pPr>
              <a:defRPr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2pPr>
            <a:lvl3pPr>
              <a:defRPr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3pPr>
            <a:lvl4pPr>
              <a:defRPr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4pPr>
            <a:lvl5pPr>
              <a:defRPr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5pPr>
          </a:lstStyle>
          <a:p>
            <a:pPr lvl="0"/>
            <a:r>
              <a:rPr lang="zh-TW" altLang="en-US" dirty="0" smtClean="0"/>
              <a:t>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6/6/2018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>
              <a:defRPr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>
            <a:lvl1pPr>
              <a:defRPr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1pPr>
            <a:lvl2pPr>
              <a:defRPr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2pPr>
            <a:lvl3pPr>
              <a:defRPr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3pPr>
            <a:lvl4pPr>
              <a:defRPr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4pPr>
            <a:lvl5pPr>
              <a:defRPr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5pPr>
          </a:lstStyle>
          <a:p>
            <a:pPr lvl="0"/>
            <a:r>
              <a:rPr lang="zh-TW" altLang="en-US" dirty="0" smtClean="0"/>
              <a:t>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>
            <a:lvl1pPr>
              <a:defRPr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1pPr>
            <a:lvl2pPr>
              <a:defRPr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2pPr>
            <a:lvl3pPr>
              <a:defRPr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3pPr>
            <a:lvl4pPr>
              <a:defRPr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4pPr>
            <a:lvl5pPr>
              <a:defRPr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5pPr>
          </a:lstStyle>
          <a:p>
            <a:pPr lvl="0"/>
            <a:r>
              <a:rPr lang="zh-TW" altLang="en-US" dirty="0" smtClean="0"/>
              <a:t>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>
              <a:defRPr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>
            <a:lvl1pPr>
              <a:defRPr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1pPr>
            <a:lvl2pPr>
              <a:defRPr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2pPr>
            <a:lvl3pPr>
              <a:defRPr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3pPr>
            <a:lvl4pPr>
              <a:defRPr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4pPr>
            <a:lvl5pPr>
              <a:defRPr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5pPr>
          </a:lstStyle>
          <a:p>
            <a:pPr lvl="0"/>
            <a:r>
              <a:rPr lang="zh-TW" altLang="en-US" dirty="0" smtClean="0"/>
              <a:t>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>
            <a:lvl1pPr>
              <a:defRPr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1pPr>
            <a:lvl2pPr>
              <a:defRPr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2pPr>
            <a:lvl3pPr>
              <a:defRPr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3pPr>
            <a:lvl4pPr>
              <a:defRPr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4pPr>
            <a:lvl5pPr>
              <a:defRPr>
                <a:latin typeface="Adobe 繁黑體 Std B" panose="020B0700000000000000" pitchFamily="34" charset="-120"/>
                <a:ea typeface="Adobe 繁黑體 Std B" panose="020B0700000000000000" pitchFamily="34" charset="-120"/>
              </a:defRPr>
            </a:lvl5pPr>
          </a:lstStyle>
          <a:p>
            <a:pPr lvl="0"/>
            <a:r>
              <a:rPr lang="zh-TW" altLang="en-US" dirty="0" smtClean="0"/>
              <a:t>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6/6/2018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6/6/2018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6/6/2018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sourceforge.net/projects/phpmailer/files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hyperlink" Target="http://www.face.byethost7.com/mail/contact.php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54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PHP</a:t>
            </a:r>
            <a:r>
              <a:rPr lang="zh-TW" altLang="en-US" sz="54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程式設計</a:t>
            </a:r>
            <a:r>
              <a:rPr lang="en-US" altLang="zh-TW" sz="54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/>
            </a:r>
            <a:br>
              <a:rPr lang="en-US" altLang="zh-TW" sz="54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</a:br>
            <a:r>
              <a:rPr lang="zh-TW" altLang="en-US" sz="54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透過</a:t>
            </a:r>
            <a:r>
              <a:rPr lang="en-US" altLang="zh-TW" sz="54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GMAIL</a:t>
            </a:r>
            <a:r>
              <a:rPr lang="zh-TW" altLang="en-US" sz="54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的</a:t>
            </a:r>
            <a:r>
              <a:rPr lang="en-US" altLang="zh-TW" sz="54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SMTP Server</a:t>
            </a:r>
            <a:r>
              <a:rPr lang="zh-TW" altLang="en-US" sz="54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寄信</a:t>
            </a:r>
            <a:endParaRPr lang="zh-TW" altLang="en-US" sz="5400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687484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國立臺中教育大學 數位內容科技學系</a:t>
            </a:r>
            <a:endParaRPr lang="en-US" altLang="zh-TW" dirty="0" smtClean="0"/>
          </a:p>
          <a:p>
            <a:r>
              <a:rPr lang="zh-TW" altLang="en-US" dirty="0" smtClean="0"/>
              <a:t>吳智鴻</a:t>
            </a:r>
            <a:endParaRPr lang="en-US" altLang="zh-TW" dirty="0" smtClean="0"/>
          </a:p>
          <a:p>
            <a:r>
              <a:rPr lang="en-US" altLang="zh-TW" dirty="0" err="1" smtClean="0"/>
              <a:t>Email:chwu@mail.ntcu.edu.tw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21" y="0"/>
            <a:ext cx="3056573" cy="2694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543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執行畫面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有出現下面畫面就代表已經成功啟動</a:t>
            </a:r>
            <a:r>
              <a:rPr lang="en-US" altLang="zh-TW" dirty="0" err="1" smtClean="0"/>
              <a:t>openssl</a:t>
            </a:r>
            <a:r>
              <a:rPr lang="zh-TW" altLang="en-US" dirty="0" smtClean="0"/>
              <a:t>了。</a:t>
            </a:r>
            <a:endParaRPr lang="en-US" altLang="zh-TW" dirty="0" smtClean="0"/>
          </a:p>
          <a:p>
            <a:r>
              <a:rPr lang="en-US" altLang="zh-TW" dirty="0" err="1" smtClean="0"/>
              <a:t>openSSL</a:t>
            </a:r>
            <a:r>
              <a:rPr lang="en-US" altLang="zh-TW" dirty="0" smtClean="0"/>
              <a:t> support = </a:t>
            </a:r>
            <a:r>
              <a:rPr lang="en-US" altLang="zh-TW" dirty="0" smtClean="0">
                <a:solidFill>
                  <a:srgbClr val="FF0000"/>
                </a:solidFill>
              </a:rPr>
              <a:t>enabled</a:t>
            </a:r>
            <a:endParaRPr lang="en-US" altLang="zh-TW" dirty="0">
              <a:solidFill>
                <a:srgbClr val="FF0000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874" y="2930026"/>
            <a:ext cx="88487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512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/>
              <a:t>Step#4 PHPMAILER</a:t>
            </a:r>
            <a:br>
              <a:rPr lang="en-US" altLang="zh-TW" sz="3600" dirty="0" smtClean="0"/>
            </a:br>
            <a:r>
              <a:rPr lang="zh-TW" altLang="en-US" sz="3600" dirty="0" smtClean="0"/>
              <a:t>透過這套軟體取代</a:t>
            </a:r>
            <a:r>
              <a:rPr lang="en-US" altLang="zh-TW" sz="3600" dirty="0" smtClean="0"/>
              <a:t>PHP</a:t>
            </a:r>
            <a:r>
              <a:rPr lang="zh-TW" altLang="en-US" sz="3600" dirty="0" smtClean="0"/>
              <a:t>原先的</a:t>
            </a:r>
            <a:r>
              <a:rPr lang="en-US" altLang="zh-TW" sz="3600" dirty="0" smtClean="0"/>
              <a:t>mail()</a:t>
            </a:r>
            <a:r>
              <a:rPr lang="zh-TW" altLang="en-US" sz="3600" dirty="0" smtClean="0"/>
              <a:t>功能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/>
              <a:t>phpmailer</a:t>
            </a:r>
            <a:r>
              <a:rPr lang="zh-TW" altLang="en-US" dirty="0"/>
              <a:t>是一款</a:t>
            </a:r>
            <a:r>
              <a:rPr lang="zh-TW" altLang="en-US" dirty="0" smtClean="0"/>
              <a:t>免費開放軟體</a:t>
            </a:r>
            <a:endParaRPr lang="en-US" altLang="zh-TW" dirty="0" smtClean="0"/>
          </a:p>
          <a:p>
            <a:r>
              <a:rPr lang="zh-TW" altLang="en-US" dirty="0" smtClean="0"/>
              <a:t>目前</a:t>
            </a:r>
            <a:r>
              <a:rPr lang="zh-TW" altLang="en-US" dirty="0"/>
              <a:t>是由</a:t>
            </a:r>
            <a:r>
              <a:rPr lang="en-US" altLang="zh-TW" dirty="0" err="1"/>
              <a:t>sourceforge</a:t>
            </a:r>
            <a:r>
              <a:rPr lang="zh-TW" altLang="en-US" dirty="0"/>
              <a:t>提供官方下載 可以直接點選下面的網址進入 </a:t>
            </a:r>
            <a:endParaRPr lang="en-US" altLang="zh-TW" dirty="0" smtClean="0"/>
          </a:p>
          <a:p>
            <a:r>
              <a:rPr lang="en-US" altLang="zh-TW" dirty="0">
                <a:hlinkClick r:id="rId2"/>
              </a:rPr>
              <a:t>https://sourceforge.net/projects/phpmailer/files/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3205721"/>
            <a:ext cx="7001827" cy="3450176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176559" y="4579235"/>
            <a:ext cx="2073718" cy="458277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955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 smtClean="0"/>
              <a:t>把</a:t>
            </a:r>
            <a:r>
              <a:rPr lang="en-US" altLang="zh-TW" sz="4400" dirty="0" err="1" smtClean="0"/>
              <a:t>PHPMailer</a:t>
            </a:r>
            <a:r>
              <a:rPr lang="zh-TW" altLang="en-US" sz="4400" dirty="0" smtClean="0"/>
              <a:t>解壓縮之後</a:t>
            </a:r>
            <a:r>
              <a:rPr lang="en-US" altLang="zh-TW" sz="4400" dirty="0" smtClean="0"/>
              <a:t/>
            </a:r>
            <a:br>
              <a:rPr lang="en-US" altLang="zh-TW" sz="4400" dirty="0" smtClean="0"/>
            </a:br>
            <a:r>
              <a:rPr lang="zh-TW" altLang="en-US" sz="4400" dirty="0" smtClean="0"/>
              <a:t>放在網站目錄底下方便呼叫</a:t>
            </a:r>
            <a:endParaRPr lang="zh-TW" altLang="en-US" sz="4400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解壓縮</a:t>
            </a:r>
            <a:endParaRPr lang="zh-TW" altLang="en-US" dirty="0"/>
          </a:p>
        </p:txBody>
      </p:sp>
      <p:pic>
        <p:nvPicPr>
          <p:cNvPr id="10" name="內容版面配置區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3630401"/>
            <a:ext cx="1771650" cy="1495425"/>
          </a:xfrm>
        </p:spPr>
      </p:pic>
      <p:sp>
        <p:nvSpPr>
          <p:cNvPr id="8" name="文字版面配置區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zh-TW" altLang="en-US" dirty="0" smtClean="0"/>
              <a:t>放在</a:t>
            </a:r>
            <a:r>
              <a:rPr lang="en-US" altLang="zh-TW" dirty="0" smtClean="0"/>
              <a:t>c:\xampp\mail\PHPMAILER</a:t>
            </a:r>
            <a:r>
              <a:rPr lang="zh-TW" altLang="en-US" dirty="0" smtClean="0"/>
              <a:t>底下</a:t>
            </a:r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4"/>
          </p:nvPr>
        </p:nvSpPr>
        <p:spPr>
          <a:xfrm>
            <a:off x="1097280" y="2972174"/>
            <a:ext cx="4937760" cy="3286760"/>
          </a:xfrm>
        </p:spPr>
        <p:txBody>
          <a:bodyPr/>
          <a:lstStyle/>
          <a:p>
            <a:r>
              <a:rPr lang="zh-TW" altLang="en-US" dirty="0" smtClean="0"/>
              <a:t>原先目錄名稱</a:t>
            </a:r>
            <a:r>
              <a:rPr lang="en-US" altLang="zh-TW" dirty="0" smtClean="0"/>
              <a:t>-&gt; </a:t>
            </a:r>
            <a:r>
              <a:rPr lang="en-US" altLang="zh-TW" dirty="0" smtClean="0">
                <a:solidFill>
                  <a:srgbClr val="FF0000"/>
                </a:solidFill>
              </a:rPr>
              <a:t>PHPMailer_5.2.1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743" y="1802317"/>
            <a:ext cx="933450" cy="1104900"/>
          </a:xfrm>
        </p:spPr>
      </p:pic>
      <p:sp>
        <p:nvSpPr>
          <p:cNvPr id="14" name="內容版面配置區 8"/>
          <p:cNvSpPr txBox="1">
            <a:spLocks/>
          </p:cNvSpPr>
          <p:nvPr/>
        </p:nvSpPr>
        <p:spPr>
          <a:xfrm>
            <a:off x="6217920" y="2907217"/>
            <a:ext cx="4937760" cy="32867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改目錄名稱</a:t>
            </a:r>
            <a:r>
              <a:rPr lang="en-US" altLang="zh-TW" dirty="0" smtClean="0"/>
              <a:t>-&gt; </a:t>
            </a:r>
            <a:r>
              <a:rPr lang="en-US" altLang="zh-TW" dirty="0" err="1" smtClean="0">
                <a:solidFill>
                  <a:srgbClr val="FF0000"/>
                </a:solidFill>
              </a:rPr>
              <a:t>PHPMailer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15" name="圖片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142" y="3630400"/>
            <a:ext cx="1771650" cy="1495425"/>
          </a:xfrm>
          <a:prstGeom prst="rect">
            <a:avLst/>
          </a:prstGeom>
        </p:spPr>
      </p:pic>
      <p:sp>
        <p:nvSpPr>
          <p:cNvPr id="16" name="矩形 15"/>
          <p:cNvSpPr/>
          <p:nvPr/>
        </p:nvSpPr>
        <p:spPr>
          <a:xfrm>
            <a:off x="1163942" y="4256116"/>
            <a:ext cx="1248221" cy="227023"/>
          </a:xfrm>
          <a:prstGeom prst="rect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7" name="直線單箭頭接點 16"/>
          <p:cNvCxnSpPr>
            <a:stCxn id="16" idx="3"/>
            <a:endCxn id="15" idx="1"/>
          </p:cNvCxnSpPr>
          <p:nvPr/>
        </p:nvCxnSpPr>
        <p:spPr>
          <a:xfrm>
            <a:off x="2412163" y="4369628"/>
            <a:ext cx="3886979" cy="8485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6380364" y="4323574"/>
            <a:ext cx="1248221" cy="227023"/>
          </a:xfrm>
          <a:prstGeom prst="rect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3319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圖片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3640" y="4666232"/>
            <a:ext cx="4362450" cy="1257300"/>
          </a:xfrm>
          <a:prstGeom prst="rect">
            <a:avLst/>
          </a:prstGeom>
        </p:spPr>
      </p:pic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4000" dirty="0" smtClean="0"/>
              <a:t>Step#5 </a:t>
            </a:r>
            <a:r>
              <a:rPr lang="zh-TW" altLang="en-US" sz="4000" dirty="0" smtClean="0"/>
              <a:t>修改程式</a:t>
            </a: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en-US" altLang="zh-TW" sz="4000" dirty="0" smtClean="0"/>
              <a:t>GMAIL</a:t>
            </a:r>
            <a:r>
              <a:rPr lang="zh-TW" altLang="en-US" sz="4000" dirty="0" smtClean="0"/>
              <a:t>的</a:t>
            </a:r>
            <a:r>
              <a:rPr lang="en-US" altLang="zh-TW" sz="4000" dirty="0" smtClean="0"/>
              <a:t>SMTP Server</a:t>
            </a:r>
            <a:r>
              <a:rPr lang="zh-TW" altLang="en-US" sz="4000" dirty="0" smtClean="0"/>
              <a:t>需透過</a:t>
            </a:r>
            <a:r>
              <a:rPr lang="en-US" altLang="zh-TW" sz="4000" dirty="0" smtClean="0"/>
              <a:t>SSL</a:t>
            </a:r>
            <a:r>
              <a:rPr lang="zh-TW" altLang="en-US" sz="4000" dirty="0" smtClean="0"/>
              <a:t>協定來寄送，所以需設定</a:t>
            </a:r>
            <a:r>
              <a:rPr lang="en-US" altLang="zh-TW" sz="4000" dirty="0" smtClean="0"/>
              <a:t>SMTP</a:t>
            </a:r>
            <a:r>
              <a:rPr lang="zh-TW" altLang="en-US" sz="4000" dirty="0" smtClean="0"/>
              <a:t>主機位置，以及對應的</a:t>
            </a:r>
            <a:r>
              <a:rPr lang="en-US" altLang="zh-TW" sz="4000" dirty="0" smtClean="0"/>
              <a:t>port</a:t>
            </a:r>
            <a:endParaRPr lang="zh-TW" altLang="en-US" sz="4000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主要的程式在</a:t>
            </a:r>
            <a:r>
              <a:rPr lang="en-US" altLang="zh-TW" dirty="0" err="1" smtClean="0"/>
              <a:t>PHPMailer</a:t>
            </a:r>
            <a:r>
              <a:rPr lang="zh-TW" altLang="en-US" dirty="0" smtClean="0"/>
              <a:t>底下的 </a:t>
            </a:r>
            <a:r>
              <a:rPr lang="en-US" altLang="zh-TW" dirty="0" err="1" smtClean="0">
                <a:solidFill>
                  <a:srgbClr val="FF0000"/>
                </a:solidFill>
              </a:rPr>
              <a:t>class.phpmailer.php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endParaRPr lang="en-US" altLang="zh-TW" dirty="0">
              <a:solidFill>
                <a:srgbClr val="FF0000"/>
              </a:solidFill>
            </a:endParaRPr>
          </a:p>
          <a:p>
            <a:endParaRPr lang="en-US" altLang="zh-TW" dirty="0" smtClean="0">
              <a:solidFill>
                <a:srgbClr val="FF0000"/>
              </a:solidFill>
            </a:endParaRPr>
          </a:p>
          <a:p>
            <a:endParaRPr lang="en-US" altLang="zh-TW" dirty="0">
              <a:solidFill>
                <a:srgbClr val="FF0000"/>
              </a:solidFill>
            </a:endParaRPr>
          </a:p>
          <a:p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zh-TW" altLang="en-US" dirty="0" smtClean="0">
                <a:solidFill>
                  <a:srgbClr val="00B050"/>
                </a:solidFill>
              </a:rPr>
              <a:t>原來是這樣（</a:t>
            </a:r>
            <a:r>
              <a:rPr lang="en-US" altLang="zh-TW" dirty="0" smtClean="0">
                <a:solidFill>
                  <a:srgbClr val="00B050"/>
                </a:solidFill>
              </a:rPr>
              <a:t>Line 198 </a:t>
            </a:r>
            <a:r>
              <a:rPr lang="zh-TW" altLang="en-US" dirty="0" smtClean="0">
                <a:solidFill>
                  <a:srgbClr val="00B050"/>
                </a:solidFill>
              </a:rPr>
              <a:t>行）                                          改這樣</a:t>
            </a:r>
            <a:endParaRPr lang="en-US" altLang="zh-TW" dirty="0">
              <a:solidFill>
                <a:srgbClr val="00B050"/>
              </a:solidFill>
            </a:endParaRPr>
          </a:p>
          <a:p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971" y="2293966"/>
            <a:ext cx="2171700" cy="1638300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4611794"/>
            <a:ext cx="3819525" cy="12573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" name="矩形 11"/>
          <p:cNvSpPr/>
          <p:nvPr/>
        </p:nvSpPr>
        <p:spPr>
          <a:xfrm>
            <a:off x="3586756" y="4503420"/>
            <a:ext cx="1860925" cy="335397"/>
          </a:xfrm>
          <a:prstGeom prst="rect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3" name="直線單箭頭接點 12"/>
          <p:cNvCxnSpPr/>
          <p:nvPr/>
        </p:nvCxnSpPr>
        <p:spPr>
          <a:xfrm>
            <a:off x="5447681" y="4562744"/>
            <a:ext cx="3347184" cy="167198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8803177" y="4570878"/>
            <a:ext cx="2094807" cy="335397"/>
          </a:xfrm>
          <a:prstGeom prst="rect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3544748" y="5453841"/>
            <a:ext cx="328984" cy="335397"/>
          </a:xfrm>
          <a:prstGeom prst="rect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/>
          <p:cNvSpPr/>
          <p:nvPr/>
        </p:nvSpPr>
        <p:spPr>
          <a:xfrm>
            <a:off x="9061108" y="5560916"/>
            <a:ext cx="328984" cy="335397"/>
          </a:xfrm>
          <a:prstGeom prst="rect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1283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Step#6 </a:t>
            </a:r>
            <a:r>
              <a:rPr lang="zh-TW" altLang="en-US" dirty="0" smtClean="0"/>
              <a:t>修改寄信程式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前面的步驟都是為了建立本機環境，提供</a:t>
            </a:r>
            <a:r>
              <a:rPr lang="en-US" altLang="zh-TW" dirty="0" smtClean="0"/>
              <a:t>GMAIL</a:t>
            </a:r>
            <a:r>
              <a:rPr lang="zh-TW" altLang="en-US" dirty="0" smtClean="0"/>
              <a:t> </a:t>
            </a:r>
            <a:r>
              <a:rPr lang="en-US" altLang="zh-TW" dirty="0" smtClean="0"/>
              <a:t>SMTP</a:t>
            </a:r>
            <a:r>
              <a:rPr lang="zh-TW" altLang="en-US" dirty="0" smtClean="0"/>
              <a:t> </a:t>
            </a:r>
            <a:r>
              <a:rPr lang="en-US" altLang="zh-TW" dirty="0" smtClean="0"/>
              <a:t>SERVER</a:t>
            </a:r>
            <a:r>
              <a:rPr lang="zh-TW" altLang="en-US" dirty="0" smtClean="0"/>
              <a:t>寄信所需的</a:t>
            </a:r>
            <a:r>
              <a:rPr lang="en-US" altLang="zh-TW" dirty="0" err="1" smtClean="0"/>
              <a:t>ssl</a:t>
            </a:r>
            <a:r>
              <a:rPr lang="zh-TW" altLang="en-US" dirty="0" smtClean="0"/>
              <a:t>環境。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程式</a:t>
            </a:r>
            <a:r>
              <a:rPr lang="zh-TW" altLang="en-US" dirty="0"/>
              <a:t>要怎麼呼叫</a:t>
            </a:r>
            <a:r>
              <a:rPr lang="en-US" altLang="zh-TW" dirty="0" err="1"/>
              <a:t>phpmailer</a:t>
            </a:r>
            <a:r>
              <a:rPr lang="zh-TW" altLang="en-US" dirty="0"/>
              <a:t>呢</a:t>
            </a:r>
            <a:r>
              <a:rPr lang="en-US" altLang="zh-TW" dirty="0"/>
              <a:t>? </a:t>
            </a:r>
            <a:r>
              <a:rPr lang="zh-TW" altLang="en-US" dirty="0"/>
              <a:t>他主要的功能都已經包好 所以我們只要將它的功能拿出來用</a:t>
            </a:r>
            <a:r>
              <a:rPr lang="zh-TW" altLang="en-US" dirty="0" smtClean="0"/>
              <a:t>即可。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利用：</a:t>
            </a:r>
            <a:endParaRPr lang="en-US" altLang="zh-TW" dirty="0" smtClean="0"/>
          </a:p>
          <a:p>
            <a:r>
              <a:rPr lang="en-US" altLang="zh-TW" dirty="0" smtClean="0"/>
              <a:t>include("</a:t>
            </a:r>
            <a:r>
              <a:rPr lang="en-US" altLang="zh-TW" dirty="0" err="1" smtClean="0">
                <a:solidFill>
                  <a:srgbClr val="FF0000"/>
                </a:solidFill>
              </a:rPr>
              <a:t>PHPMailer</a:t>
            </a:r>
            <a:r>
              <a:rPr lang="en-US" altLang="zh-TW" dirty="0" smtClean="0"/>
              <a:t>/</a:t>
            </a:r>
            <a:r>
              <a:rPr lang="en-US" altLang="zh-TW" dirty="0" err="1" smtClean="0">
                <a:solidFill>
                  <a:srgbClr val="00B050"/>
                </a:solidFill>
              </a:rPr>
              <a:t>class.phpmailer.php</a:t>
            </a:r>
            <a:r>
              <a:rPr lang="en-US" altLang="zh-TW" dirty="0"/>
              <a:t>"); </a:t>
            </a:r>
            <a:endParaRPr lang="en-US" altLang="zh-TW" dirty="0" smtClean="0"/>
          </a:p>
          <a:p>
            <a:r>
              <a:rPr lang="en-US" altLang="zh-TW" dirty="0" smtClean="0"/>
              <a:t>//</a:t>
            </a:r>
            <a:r>
              <a:rPr lang="zh-TW" altLang="en-US" dirty="0" smtClean="0"/>
              <a:t>注意引用</a:t>
            </a:r>
            <a:r>
              <a:rPr lang="en-US" altLang="zh-TW" dirty="0" err="1" smtClean="0"/>
              <a:t>phpmailer</a:t>
            </a:r>
            <a:r>
              <a:rPr lang="zh-TW" altLang="en-US" dirty="0" smtClean="0"/>
              <a:t>的目錄名稱要跟你的資料夾名稱一致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206875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內容版面配置區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518" y="1804699"/>
            <a:ext cx="5143642" cy="4571163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Step#7 </a:t>
            </a:r>
            <a:r>
              <a:rPr lang="zh-TW" altLang="en-US" dirty="0" smtClean="0"/>
              <a:t>開始寫寄信程式 </a:t>
            </a:r>
            <a:r>
              <a:rPr lang="en-US" altLang="zh-TW" dirty="0" err="1" smtClean="0"/>
              <a:t>sendmail.php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7" name="矩形圖說文字 6"/>
          <p:cNvSpPr/>
          <p:nvPr/>
        </p:nvSpPr>
        <p:spPr>
          <a:xfrm>
            <a:off x="7049192" y="3483032"/>
            <a:ext cx="2601566" cy="789709"/>
          </a:xfrm>
          <a:prstGeom prst="wedgeRectCallout">
            <a:avLst>
              <a:gd name="adj1" fmla="val -85058"/>
              <a:gd name="adj2" fmla="val -26974"/>
            </a:avLst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修改成你的</a:t>
            </a:r>
            <a:r>
              <a:rPr lang="en-US" altLang="zh-TW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GMAIL</a:t>
            </a:r>
          </a:p>
          <a:p>
            <a:pPr algn="ctr"/>
            <a:r>
              <a:rPr lang="zh-TW" altLang="en-US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帳號與密碼</a:t>
            </a:r>
            <a:endParaRPr lang="zh-TW" altLang="en-US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550138" y="3483032"/>
            <a:ext cx="4451651" cy="415637"/>
          </a:xfrm>
          <a:prstGeom prst="rect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8401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成功了！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信箱真的收到信了！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2495339"/>
            <a:ext cx="2886075" cy="13620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89462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一些重要的</a:t>
            </a:r>
            <a:r>
              <a:rPr lang="en-US" altLang="zh-TW" dirty="0" smtClean="0"/>
              <a:t>EMAIL</a:t>
            </a:r>
            <a:r>
              <a:rPr lang="zh-TW" altLang="en-US" dirty="0" smtClean="0"/>
              <a:t>相關欄位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22982"/>
          </a:xfrm>
        </p:spPr>
        <p:txBody>
          <a:bodyPr>
            <a:normAutofit/>
          </a:bodyPr>
          <a:lstStyle/>
          <a:p>
            <a:r>
              <a:rPr lang="en-US" altLang="zh-TW" dirty="0">
                <a:solidFill>
                  <a:srgbClr val="00B050"/>
                </a:solidFill>
              </a:rPr>
              <a:t>$mail‐&gt;From </a:t>
            </a:r>
            <a:r>
              <a:rPr lang="en-US" altLang="zh-TW" dirty="0"/>
              <a:t>= $</a:t>
            </a:r>
            <a:r>
              <a:rPr lang="en-US" altLang="zh-TW" dirty="0" err="1"/>
              <a:t>mailFrom</a:t>
            </a:r>
            <a:r>
              <a:rPr lang="en-US" altLang="zh-TW" dirty="0"/>
              <a:t>; </a:t>
            </a:r>
            <a:r>
              <a:rPr lang="en-US" altLang="zh-TW" dirty="0" smtClean="0"/>
              <a:t>				//</a:t>
            </a:r>
            <a:r>
              <a:rPr lang="zh-TW" altLang="en-US" dirty="0"/>
              <a:t>設定寄件者信箱          </a:t>
            </a:r>
            <a:endParaRPr lang="en-US" altLang="zh-TW" dirty="0" smtClean="0"/>
          </a:p>
          <a:p>
            <a:r>
              <a:rPr lang="en-US" altLang="zh-TW" dirty="0" smtClean="0">
                <a:solidFill>
                  <a:srgbClr val="00B050"/>
                </a:solidFill>
              </a:rPr>
              <a:t>$</a:t>
            </a:r>
            <a:r>
              <a:rPr lang="en-US" altLang="zh-TW" dirty="0">
                <a:solidFill>
                  <a:srgbClr val="00B050"/>
                </a:solidFill>
              </a:rPr>
              <a:t>mail‐&gt;</a:t>
            </a:r>
            <a:r>
              <a:rPr lang="en-US" altLang="zh-TW" dirty="0" err="1">
                <a:solidFill>
                  <a:srgbClr val="00B050"/>
                </a:solidFill>
              </a:rPr>
              <a:t>FromName</a:t>
            </a:r>
            <a:r>
              <a:rPr lang="en-US" altLang="zh-TW" dirty="0">
                <a:solidFill>
                  <a:srgbClr val="00B050"/>
                </a:solidFill>
              </a:rPr>
              <a:t> </a:t>
            </a:r>
            <a:r>
              <a:rPr lang="en-US" altLang="zh-TW" dirty="0"/>
              <a:t>= "</a:t>
            </a:r>
            <a:r>
              <a:rPr lang="zh-TW" altLang="en-US" dirty="0"/>
              <a:t>寄件者</a:t>
            </a:r>
            <a:r>
              <a:rPr lang="en-US" altLang="zh-TW" dirty="0"/>
              <a:t>: " . $</a:t>
            </a:r>
            <a:r>
              <a:rPr lang="en-US" altLang="zh-TW" dirty="0" err="1"/>
              <a:t>mailFrom</a:t>
            </a:r>
            <a:r>
              <a:rPr lang="en-US" altLang="zh-TW" dirty="0"/>
              <a:t>; </a:t>
            </a:r>
            <a:r>
              <a:rPr lang="en-US" altLang="zh-TW" dirty="0" smtClean="0"/>
              <a:t>		//</a:t>
            </a:r>
            <a:r>
              <a:rPr lang="zh-TW" altLang="en-US" dirty="0"/>
              <a:t>設定寄件者姓名                  </a:t>
            </a:r>
            <a:endParaRPr lang="en-US" altLang="zh-TW" dirty="0" smtClean="0"/>
          </a:p>
          <a:p>
            <a:r>
              <a:rPr lang="en-US" altLang="zh-TW" dirty="0" smtClean="0">
                <a:solidFill>
                  <a:srgbClr val="00B050"/>
                </a:solidFill>
              </a:rPr>
              <a:t>$</a:t>
            </a:r>
            <a:r>
              <a:rPr lang="en-US" altLang="zh-TW" dirty="0">
                <a:solidFill>
                  <a:srgbClr val="00B050"/>
                </a:solidFill>
              </a:rPr>
              <a:t>mail‐&gt;Subject </a:t>
            </a:r>
            <a:r>
              <a:rPr lang="en-US" altLang="zh-TW" dirty="0"/>
              <a:t>= $</a:t>
            </a:r>
            <a:r>
              <a:rPr lang="en-US" altLang="zh-TW" dirty="0" err="1"/>
              <a:t>mailSubject</a:t>
            </a:r>
            <a:r>
              <a:rPr lang="en-US" altLang="zh-TW" dirty="0"/>
              <a:t>; </a:t>
            </a:r>
            <a:r>
              <a:rPr lang="en-US" altLang="zh-TW" dirty="0" smtClean="0"/>
              <a:t>			//</a:t>
            </a:r>
            <a:r>
              <a:rPr lang="zh-TW" altLang="en-US" dirty="0"/>
              <a:t>設定郵件</a:t>
            </a:r>
            <a:r>
              <a:rPr lang="zh-TW" altLang="en-US" dirty="0" smtClean="0"/>
              <a:t>標題</a:t>
            </a:r>
            <a:endParaRPr lang="en-US" altLang="zh-TW" dirty="0" smtClean="0"/>
          </a:p>
          <a:p>
            <a:r>
              <a:rPr lang="en-US" altLang="zh-TW" dirty="0">
                <a:solidFill>
                  <a:srgbClr val="00B050"/>
                </a:solidFill>
              </a:rPr>
              <a:t>$mail-&gt;Body </a:t>
            </a:r>
            <a:r>
              <a:rPr lang="en-US" altLang="zh-TW" dirty="0"/>
              <a:t>= nl2br($</a:t>
            </a:r>
            <a:r>
              <a:rPr lang="en-US" altLang="zh-TW" dirty="0" err="1"/>
              <a:t>mailContent</a:t>
            </a:r>
            <a:r>
              <a:rPr lang="en-US" altLang="zh-TW" dirty="0"/>
              <a:t>);</a:t>
            </a:r>
            <a:r>
              <a:rPr lang="zh-TW" altLang="en-US" dirty="0"/>
              <a:t>    </a:t>
            </a:r>
            <a:r>
              <a:rPr lang="zh-TW" altLang="en-US" dirty="0" smtClean="0"/>
              <a:t>  </a:t>
            </a:r>
            <a:r>
              <a:rPr lang="en-US" altLang="zh-TW" dirty="0" smtClean="0"/>
              <a:t>		//</a:t>
            </a:r>
            <a:r>
              <a:rPr lang="zh-TW" altLang="en-US" dirty="0" smtClean="0"/>
              <a:t>郵件內容 （換行）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郵件內容自組範例：</a:t>
            </a:r>
            <a:endParaRPr lang="en-US" altLang="zh-TW" dirty="0"/>
          </a:p>
          <a:p>
            <a:r>
              <a:rPr lang="en-US" altLang="zh-TW" dirty="0" smtClean="0"/>
              <a:t>//$</a:t>
            </a:r>
            <a:r>
              <a:rPr lang="en-US" altLang="zh-TW" dirty="0" err="1"/>
              <a:t>EmailBody</a:t>
            </a:r>
            <a:r>
              <a:rPr lang="en-US" altLang="zh-TW" dirty="0"/>
              <a:t> = "</a:t>
            </a:r>
            <a:r>
              <a:rPr lang="zh-TW" altLang="en-US" dirty="0"/>
              <a:t>你有一封新留言資訊：</a:t>
            </a:r>
            <a:br>
              <a:rPr lang="zh-TW" altLang="en-US" dirty="0"/>
            </a:br>
            <a:r>
              <a:rPr lang="en-US" altLang="zh-TW" dirty="0"/>
              <a:t>" //            ."</a:t>
            </a:r>
            <a:r>
              <a:rPr lang="zh-TW" altLang="en-US" dirty="0"/>
              <a:t>姓名：</a:t>
            </a:r>
            <a:r>
              <a:rPr lang="en-US" altLang="zh-TW" dirty="0"/>
              <a:t>" . $_POST['Name'] . "</a:t>
            </a:r>
            <a:br>
              <a:rPr lang="en-US" altLang="zh-TW" dirty="0"/>
            </a:br>
            <a:r>
              <a:rPr lang="en-US" altLang="zh-TW" dirty="0"/>
              <a:t>" //          ."</a:t>
            </a:r>
            <a:r>
              <a:rPr lang="zh-TW" altLang="en-US" dirty="0"/>
              <a:t>居住位址：</a:t>
            </a:r>
            <a:r>
              <a:rPr lang="en-US" altLang="zh-TW" dirty="0"/>
              <a:t>" . $_POST['County'] . $_POST['Town'] . " </a:t>
            </a:r>
            <a:br>
              <a:rPr lang="en-US" altLang="zh-TW" dirty="0"/>
            </a:br>
            <a:r>
              <a:rPr lang="en-US" altLang="zh-TW" dirty="0"/>
              <a:t>" //          ."</a:t>
            </a:r>
            <a:r>
              <a:rPr lang="zh-TW" altLang="en-US" dirty="0"/>
              <a:t>留言資訊：</a:t>
            </a:r>
            <a:r>
              <a:rPr lang="en-US" altLang="zh-TW" dirty="0"/>
              <a:t>" . nl2br($_POST['Note']) . " </a:t>
            </a:r>
            <a:r>
              <a:rPr lang="en-US" altLang="zh-TW" dirty="0" smtClean="0"/>
              <a:t>;</a:t>
            </a:r>
            <a:r>
              <a:rPr lang="en-US" altLang="zh-TW" dirty="0"/>
              <a:t>    </a:t>
            </a:r>
            <a:endParaRPr lang="en-US" altLang="zh-TW" dirty="0" smtClean="0"/>
          </a:p>
          <a:p>
            <a:r>
              <a:rPr lang="en-US" altLang="zh-TW" dirty="0" smtClean="0"/>
              <a:t>$</a:t>
            </a:r>
            <a:r>
              <a:rPr lang="en-US" altLang="zh-TW" dirty="0" err="1"/>
              <a:t>EmailBody</a:t>
            </a:r>
            <a:r>
              <a:rPr lang="en-US" altLang="zh-TW" dirty="0"/>
              <a:t> = nl2br($</a:t>
            </a:r>
            <a:r>
              <a:rPr lang="en-US" altLang="zh-TW" dirty="0" err="1"/>
              <a:t>mailContent</a:t>
            </a:r>
            <a:r>
              <a:rPr lang="en-US" altLang="zh-TW" dirty="0"/>
              <a:t>);</a:t>
            </a:r>
            <a:r>
              <a:rPr lang="zh-TW" altLang="en-US" dirty="0"/>
              <a:t>    </a:t>
            </a:r>
          </a:p>
        </p:txBody>
      </p:sp>
    </p:spTree>
    <p:extLst>
      <p:ext uri="{BB962C8B-B14F-4D97-AF65-F5344CB8AC3E}">
        <p14:creationId xmlns:p14="http://schemas.microsoft.com/office/powerpoint/2010/main" val="13467558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一些重要的</a:t>
            </a:r>
            <a:r>
              <a:rPr lang="en-US" altLang="zh-TW" dirty="0" smtClean="0"/>
              <a:t>EMAIL</a:t>
            </a:r>
            <a:r>
              <a:rPr lang="zh-TW" altLang="en-US" dirty="0" smtClean="0"/>
              <a:t>相關欄位＃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22982"/>
          </a:xfrm>
        </p:spPr>
        <p:txBody>
          <a:bodyPr>
            <a:normAutofit/>
          </a:bodyPr>
          <a:lstStyle/>
          <a:p>
            <a:r>
              <a:rPr lang="en-US" altLang="zh-TW" dirty="0"/>
              <a:t>$mail‐&gt;</a:t>
            </a:r>
            <a:r>
              <a:rPr lang="en-US" altLang="zh-TW" dirty="0" err="1"/>
              <a:t>IsHTML</a:t>
            </a:r>
            <a:r>
              <a:rPr lang="en-US" altLang="zh-TW" dirty="0"/>
              <a:t>(true); </a:t>
            </a:r>
            <a:r>
              <a:rPr lang="en-US" altLang="zh-TW" dirty="0" smtClean="0"/>
              <a:t>				//</a:t>
            </a:r>
            <a:r>
              <a:rPr lang="zh-TW" altLang="en-US" dirty="0"/>
              <a:t>設定郵件內容為 </a:t>
            </a:r>
            <a:r>
              <a:rPr lang="en-US" altLang="zh-TW" dirty="0"/>
              <a:t>HTML   </a:t>
            </a:r>
            <a:endParaRPr lang="en-US" altLang="zh-TW" dirty="0" smtClean="0"/>
          </a:p>
          <a:p>
            <a:r>
              <a:rPr lang="en-US" altLang="zh-TW" dirty="0"/>
              <a:t>$mail‐&gt;</a:t>
            </a:r>
            <a:r>
              <a:rPr lang="en-US" altLang="zh-TW" dirty="0" err="1"/>
              <a:t>AddAddress</a:t>
            </a:r>
            <a:r>
              <a:rPr lang="en-US" altLang="zh-TW" dirty="0"/>
              <a:t>($</a:t>
            </a:r>
            <a:r>
              <a:rPr lang="en-US" altLang="zh-TW" dirty="0" err="1"/>
              <a:t>mailTo</a:t>
            </a:r>
            <a:r>
              <a:rPr lang="en-US" altLang="zh-TW" dirty="0"/>
              <a:t>, "WU </a:t>
            </a:r>
            <a:r>
              <a:rPr lang="zh-TW" altLang="en-US" dirty="0"/>
              <a:t>吳智鴻</a:t>
            </a:r>
            <a:r>
              <a:rPr lang="en-US" altLang="zh-TW" dirty="0"/>
              <a:t>"); </a:t>
            </a:r>
            <a:r>
              <a:rPr lang="en-US" altLang="zh-TW" dirty="0" smtClean="0"/>
              <a:t>	//</a:t>
            </a:r>
            <a:r>
              <a:rPr lang="zh-TW" altLang="en-US" dirty="0"/>
              <a:t>設定收件者郵件及名稱   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/>
              <a:t>$mail‐&gt;</a:t>
            </a:r>
            <a:r>
              <a:rPr lang="en-US" altLang="zh-TW" dirty="0" err="1"/>
              <a:t>AddCC</a:t>
            </a:r>
            <a:r>
              <a:rPr lang="en-US" altLang="zh-TW" dirty="0"/>
              <a:t>($</a:t>
            </a:r>
            <a:r>
              <a:rPr lang="en-US" altLang="zh-TW" dirty="0" err="1"/>
              <a:t>mailCC</a:t>
            </a:r>
            <a:r>
              <a:rPr lang="en-US" altLang="zh-TW" dirty="0"/>
              <a:t>); </a:t>
            </a:r>
            <a:r>
              <a:rPr lang="en-US" altLang="zh-TW" dirty="0" smtClean="0"/>
              <a:t>    			//</a:t>
            </a:r>
            <a:r>
              <a:rPr lang="zh-TW" altLang="en-US" dirty="0" smtClean="0">
                <a:solidFill>
                  <a:srgbClr val="00B050"/>
                </a:solidFill>
              </a:rPr>
              <a:t>副本</a:t>
            </a:r>
            <a:r>
              <a:rPr lang="zh-TW" altLang="en-US" dirty="0"/>
              <a:t>   </a:t>
            </a:r>
            <a:endParaRPr lang="en-US" altLang="zh-TW" dirty="0" smtClean="0"/>
          </a:p>
          <a:p>
            <a:r>
              <a:rPr lang="en-US" altLang="zh-TW" dirty="0"/>
              <a:t>$mail‐&gt;</a:t>
            </a:r>
            <a:r>
              <a:rPr lang="en-US" altLang="zh-TW" dirty="0" err="1" smtClean="0"/>
              <a:t>AddBCC</a:t>
            </a:r>
            <a:r>
              <a:rPr lang="en-US" altLang="zh-TW" dirty="0"/>
              <a:t>($</a:t>
            </a:r>
            <a:r>
              <a:rPr lang="en-US" altLang="zh-TW" dirty="0" err="1" smtClean="0"/>
              <a:t>mailBCC</a:t>
            </a:r>
            <a:r>
              <a:rPr lang="en-US" altLang="zh-TW" dirty="0" smtClean="0"/>
              <a:t>);			//</a:t>
            </a:r>
            <a:r>
              <a:rPr lang="zh-TW" altLang="en-US" dirty="0" smtClean="0">
                <a:solidFill>
                  <a:srgbClr val="FF0000"/>
                </a:solidFill>
              </a:rPr>
              <a:t>密件</a:t>
            </a:r>
            <a:r>
              <a:rPr lang="zh-TW" altLang="en-US" dirty="0" smtClean="0"/>
              <a:t>副本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// </a:t>
            </a:r>
            <a:r>
              <a:rPr lang="zh-TW" altLang="en-US" dirty="0" smtClean="0"/>
              <a:t>增加附件</a:t>
            </a:r>
            <a:endParaRPr lang="en-US" altLang="zh-TW" dirty="0"/>
          </a:p>
          <a:p>
            <a:r>
              <a:rPr lang="en-US" altLang="zh-TW" dirty="0" smtClean="0"/>
              <a:t>$mail-&gt; </a:t>
            </a:r>
            <a:r>
              <a:rPr lang="en-US" altLang="zh-TW" dirty="0" err="1" smtClean="0"/>
              <a:t>AddAttachment</a:t>
            </a:r>
            <a:r>
              <a:rPr lang="en-US" altLang="zh-TW" dirty="0"/>
              <a:t>($path, $name = '', $encoding = 'base64', $type = 'application/octet-stream'){}  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184791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dirty="0" smtClean="0"/>
              <a:t>進階挑戰</a:t>
            </a:r>
            <a:r>
              <a:rPr lang="en-US" altLang="zh-TW" sz="6600" dirty="0" smtClean="0"/>
              <a:t/>
            </a:r>
            <a:br>
              <a:rPr lang="en-US" altLang="zh-TW" sz="6600" dirty="0" smtClean="0"/>
            </a:br>
            <a:r>
              <a:rPr lang="zh-TW" altLang="en-US" sz="6600" dirty="0" smtClean="0"/>
              <a:t>結合表單輸入來寄信</a:t>
            </a:r>
            <a:endParaRPr lang="zh-TW" altLang="en-US" sz="6600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把</a:t>
            </a:r>
            <a:r>
              <a:rPr lang="en-US" altLang="zh-TW" dirty="0" err="1" smtClean="0"/>
              <a:t>sendmail.php</a:t>
            </a:r>
            <a:r>
              <a:rPr lang="zh-TW" altLang="en-US" dirty="0" smtClean="0"/>
              <a:t>結合表單輸入欄位來寄信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0346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程式有時候會需要讓系統可以替你發送信件 </a:t>
            </a:r>
            <a:endParaRPr lang="en-US" altLang="zh-TW" dirty="0" smtClean="0"/>
          </a:p>
          <a:p>
            <a:r>
              <a:rPr lang="en-US" altLang="zh-TW" dirty="0" err="1" smtClean="0"/>
              <a:t>php</a:t>
            </a:r>
            <a:r>
              <a:rPr lang="zh-TW" altLang="en-US" dirty="0"/>
              <a:t>本身已有</a:t>
            </a:r>
            <a:r>
              <a:rPr lang="zh-TW" altLang="en-US" dirty="0" smtClean="0"/>
              <a:t>內建的</a:t>
            </a:r>
            <a:r>
              <a:rPr lang="en-US" altLang="zh-TW" dirty="0"/>
              <a:t>mail()</a:t>
            </a:r>
            <a:r>
              <a:rPr lang="zh-TW" altLang="en-US" dirty="0"/>
              <a:t>函式 但是問題往往卡在需要有一個</a:t>
            </a:r>
            <a:r>
              <a:rPr lang="en-US" altLang="zh-TW" dirty="0"/>
              <a:t>SMTP</a:t>
            </a:r>
            <a:r>
              <a:rPr lang="zh-TW" altLang="en-US" dirty="0" smtClean="0"/>
              <a:t>伺服器。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目前網路上已經找不到免費</a:t>
            </a:r>
            <a:r>
              <a:rPr lang="en-US" altLang="zh-TW" dirty="0" smtClean="0"/>
              <a:t>SMTP</a:t>
            </a:r>
            <a:r>
              <a:rPr lang="zh-TW" altLang="en-US" dirty="0" smtClean="0"/>
              <a:t>，且沒有認證機制。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怎麼</a:t>
            </a:r>
            <a:r>
              <a:rPr lang="zh-TW" altLang="en-US" dirty="0"/>
              <a:t>利用</a:t>
            </a:r>
            <a:r>
              <a:rPr lang="en-US" altLang="zh-TW" dirty="0" err="1"/>
              <a:t>gmail</a:t>
            </a:r>
            <a:r>
              <a:rPr lang="zh-TW" altLang="en-US" dirty="0"/>
              <a:t>的</a:t>
            </a:r>
            <a:r>
              <a:rPr lang="en-US" altLang="zh-TW" dirty="0"/>
              <a:t>SMTP</a:t>
            </a:r>
            <a:r>
              <a:rPr lang="zh-TW" altLang="en-US" dirty="0"/>
              <a:t>來幫你寄 不需要自己另架</a:t>
            </a:r>
            <a:r>
              <a:rPr lang="en-US" altLang="zh-TW" dirty="0"/>
              <a:t>SMTP</a:t>
            </a:r>
            <a:r>
              <a:rPr lang="zh-TW" altLang="en-US" dirty="0"/>
              <a:t>伺服器</a:t>
            </a:r>
            <a:r>
              <a:rPr lang="en-US" altLang="zh-TW" dirty="0"/>
              <a:t>!!! </a:t>
            </a:r>
            <a:endParaRPr lang="en-US" altLang="zh-TW" dirty="0" smtClean="0"/>
          </a:p>
          <a:p>
            <a:r>
              <a:rPr lang="zh-TW" altLang="en-US" dirty="0" smtClean="0"/>
              <a:t>然後</a:t>
            </a:r>
            <a:r>
              <a:rPr lang="zh-TW" altLang="en-US" dirty="0"/>
              <a:t>利用網路上寫得相當不錯的</a:t>
            </a:r>
            <a:r>
              <a:rPr lang="en-US" altLang="zh-TW" dirty="0" err="1"/>
              <a:t>phpmailer</a:t>
            </a:r>
            <a:r>
              <a:rPr lang="zh-TW" altLang="en-US" dirty="0"/>
              <a:t>寄信程式寄 需要自己寫的程式也就更少、更方便了</a:t>
            </a:r>
          </a:p>
        </p:txBody>
      </p:sp>
    </p:spTree>
    <p:extLst>
      <p:ext uri="{BB962C8B-B14F-4D97-AF65-F5344CB8AC3E}">
        <p14:creationId xmlns:p14="http://schemas.microsoft.com/office/powerpoint/2010/main" val="16683894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建立一個表單程式 </a:t>
            </a:r>
            <a:r>
              <a:rPr lang="en-US" altLang="zh-TW" dirty="0" err="1" smtClean="0"/>
              <a:t>contact.php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067" y="2030556"/>
            <a:ext cx="5934075" cy="3238500"/>
          </a:xfrm>
        </p:spPr>
      </p:pic>
      <p:sp>
        <p:nvSpPr>
          <p:cNvPr id="7" name="文字方塊 6"/>
          <p:cNvSpPr txBox="1"/>
          <p:nvPr/>
        </p:nvSpPr>
        <p:spPr>
          <a:xfrm>
            <a:off x="3167149" y="2535382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Name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681942" y="3178233"/>
            <a:ext cx="852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County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2662843" y="2904714"/>
            <a:ext cx="684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Town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626047" y="3649806"/>
            <a:ext cx="645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Note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3" name="矩形圖說文字 12"/>
          <p:cNvSpPr/>
          <p:nvPr/>
        </p:nvSpPr>
        <p:spPr>
          <a:xfrm>
            <a:off x="1396538" y="4896196"/>
            <a:ext cx="2601566" cy="789709"/>
          </a:xfrm>
          <a:prstGeom prst="wedgeRectCallout">
            <a:avLst>
              <a:gd name="adj1" fmla="val -43200"/>
              <a:gd name="adj2" fmla="val -75395"/>
            </a:avLst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呼叫</a:t>
            </a:r>
            <a:r>
              <a:rPr lang="en-US" altLang="zh-TW" dirty="0" err="1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sendmail.php</a:t>
            </a:r>
            <a:endParaRPr lang="zh-TW" altLang="en-US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573804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94299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完成線上聯繫表單功能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7280" y="2319560"/>
            <a:ext cx="10058400" cy="4023360"/>
          </a:xfrm>
        </p:spPr>
        <p:txBody>
          <a:bodyPr>
            <a:normAutofit fontScale="92500" lnSpcReduction="10000"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遠端主機網址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>
                <a:hlinkClick r:id="rId2"/>
              </a:rPr>
              <a:t>http</a:t>
            </a:r>
            <a:r>
              <a:rPr lang="en-US" altLang="zh-TW" dirty="0">
                <a:hlinkClick r:id="rId2"/>
              </a:rPr>
              <a:t>://www.face.byethost7.com/mail/contact.php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1286301"/>
            <a:ext cx="7458075" cy="4429125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8778240" y="2319560"/>
            <a:ext cx="1332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Contact.php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227337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486481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程式碼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err="1" smtClean="0"/>
              <a:t>sendmail_form.php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1011981"/>
            <a:ext cx="6384175" cy="5176599"/>
          </a:xfrm>
        </p:spPr>
      </p:pic>
    </p:spTree>
    <p:extLst>
      <p:ext uri="{BB962C8B-B14F-4D97-AF65-F5344CB8AC3E}">
        <p14:creationId xmlns:p14="http://schemas.microsoft.com/office/powerpoint/2010/main" val="11326975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dirty="0" smtClean="0"/>
              <a:t>進階挑戰＃</a:t>
            </a:r>
            <a:r>
              <a:rPr lang="en-US" altLang="zh-TW" sz="6600" dirty="0" smtClean="0"/>
              <a:t>2</a:t>
            </a:r>
            <a:br>
              <a:rPr lang="en-US" altLang="zh-TW" sz="6600" dirty="0" smtClean="0"/>
            </a:br>
            <a:r>
              <a:rPr lang="zh-TW" altLang="en-US" sz="6000" dirty="0" smtClean="0"/>
              <a:t>結合資料庫欄位輸入來寄信</a:t>
            </a:r>
            <a:endParaRPr lang="zh-TW" altLang="en-US" sz="6000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 smtClean="0"/>
              <a:t>把</a:t>
            </a:r>
            <a:r>
              <a:rPr lang="en-US" altLang="zh-TW" dirty="0" err="1" smtClean="0"/>
              <a:t>sendmail.php</a:t>
            </a:r>
            <a:r>
              <a:rPr lang="zh-TW" altLang="en-US" dirty="0" smtClean="0"/>
              <a:t>結合表單輸入欄位＆「資料庫欄位」來寄信</a:t>
            </a:r>
            <a:endParaRPr lang="en-US" altLang="zh-TW" dirty="0" smtClean="0"/>
          </a:p>
          <a:p>
            <a:r>
              <a:rPr lang="zh-TW" altLang="en-US" dirty="0" smtClean="0"/>
              <a:t>例如忘記密碼功能。使用者輸入</a:t>
            </a:r>
            <a:r>
              <a:rPr lang="en-US" altLang="zh-TW" dirty="0" smtClean="0"/>
              <a:t>email</a:t>
            </a:r>
            <a:r>
              <a:rPr lang="zh-TW" altLang="en-US" dirty="0" smtClean="0"/>
              <a:t>，系統會從資料庫中找到使用者的</a:t>
            </a:r>
            <a:r>
              <a:rPr lang="en-US" altLang="zh-TW" dirty="0" smtClean="0"/>
              <a:t>EMAIL</a:t>
            </a:r>
            <a:r>
              <a:rPr lang="zh-TW" altLang="en-US" dirty="0" smtClean="0"/>
              <a:t>，帶出他的帳號與密碼，然後寄發帳密給使用者。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67629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Step#1 </a:t>
            </a:r>
            <a:r>
              <a:rPr lang="zh-TW" altLang="en-US" dirty="0" smtClean="0"/>
              <a:t>打開</a:t>
            </a:r>
            <a:r>
              <a:rPr lang="en-US" altLang="zh-TW" dirty="0" err="1" smtClean="0"/>
              <a:t>openssl</a:t>
            </a:r>
            <a:r>
              <a:rPr lang="zh-TW" altLang="en-US" dirty="0" smtClean="0"/>
              <a:t>功能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Copy </a:t>
            </a:r>
          </a:p>
          <a:p>
            <a:r>
              <a:rPr lang="en-US" altLang="zh-TW" dirty="0" smtClean="0"/>
              <a:t>C:\xampp\apache\bin\</a:t>
            </a:r>
          </a:p>
          <a:p>
            <a:r>
              <a:rPr lang="zh-TW" altLang="en-US" dirty="0" smtClean="0"/>
              <a:t>資料夾</a:t>
            </a:r>
            <a:r>
              <a:rPr lang="zh-TW" altLang="en-US" dirty="0"/>
              <a:t>裡有兩個</a:t>
            </a:r>
            <a:r>
              <a:rPr lang="en-US" altLang="zh-TW" dirty="0" err="1"/>
              <a:t>dll</a:t>
            </a:r>
            <a:r>
              <a:rPr lang="zh-TW" altLang="en-US" dirty="0"/>
              <a:t>檔 </a:t>
            </a:r>
            <a:r>
              <a:rPr lang="en-US" altLang="zh-TW" dirty="0">
                <a:solidFill>
                  <a:srgbClr val="FF0000"/>
                </a:solidFill>
              </a:rPr>
              <a:t>libeay32.dll</a:t>
            </a:r>
            <a:r>
              <a:rPr lang="en-US" altLang="zh-TW" dirty="0"/>
              <a:t> </a:t>
            </a:r>
            <a:r>
              <a:rPr lang="zh-TW" altLang="en-US" dirty="0"/>
              <a:t>和 </a:t>
            </a:r>
            <a:r>
              <a:rPr lang="en-US" altLang="zh-TW" dirty="0">
                <a:solidFill>
                  <a:srgbClr val="FF0000"/>
                </a:solidFill>
              </a:rPr>
              <a:t>ssleay32.dll</a:t>
            </a:r>
            <a:r>
              <a:rPr lang="en-US" altLang="zh-TW" dirty="0"/>
              <a:t> </a:t>
            </a:r>
            <a:r>
              <a:rPr lang="zh-TW" altLang="en-US" dirty="0"/>
              <a:t>請先把它們</a:t>
            </a:r>
            <a:r>
              <a:rPr lang="zh-TW" altLang="en-US" dirty="0" smtClean="0"/>
              <a:t>複製到</a:t>
            </a:r>
            <a:endParaRPr lang="en-US" altLang="zh-TW" dirty="0" smtClean="0"/>
          </a:p>
          <a:p>
            <a:r>
              <a:rPr lang="en-US" altLang="zh-TW" dirty="0" smtClean="0"/>
              <a:t>C:\windows\system32</a:t>
            </a:r>
            <a:r>
              <a:rPr lang="zh-TW" altLang="en-US" dirty="0" smtClean="0"/>
              <a:t>裡面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8432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Step#2 </a:t>
            </a:r>
            <a:r>
              <a:rPr lang="zh-TW" altLang="en-US" dirty="0" smtClean="0"/>
              <a:t>修改</a:t>
            </a:r>
            <a:r>
              <a:rPr lang="en-US" altLang="zh-TW" dirty="0" smtClean="0"/>
              <a:t>php.ini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1958558"/>
            <a:ext cx="6246295" cy="4022725"/>
          </a:xfrm>
        </p:spPr>
      </p:pic>
    </p:spTree>
    <p:extLst>
      <p:ext uri="{BB962C8B-B14F-4D97-AF65-F5344CB8AC3E}">
        <p14:creationId xmlns:p14="http://schemas.microsoft.com/office/powerpoint/2010/main" val="2780482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PHP.ini (</a:t>
            </a:r>
            <a:r>
              <a:rPr lang="en-US" altLang="zh-TW" dirty="0" err="1" smtClean="0"/>
              <a:t>Ctrl+F</a:t>
            </a:r>
            <a:r>
              <a:rPr lang="en-US" altLang="zh-TW" dirty="0" smtClean="0"/>
              <a:t>, </a:t>
            </a:r>
            <a:r>
              <a:rPr lang="zh-TW" altLang="en-US" dirty="0" smtClean="0"/>
              <a:t>搜尋 </a:t>
            </a:r>
            <a:r>
              <a:rPr lang="en-US" altLang="zh-TW" dirty="0" err="1" smtClean="0"/>
              <a:t>openssl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015" y="1846263"/>
            <a:ext cx="6246295" cy="4022725"/>
          </a:xfrm>
        </p:spPr>
      </p:pic>
    </p:spTree>
    <p:extLst>
      <p:ext uri="{BB962C8B-B14F-4D97-AF65-F5344CB8AC3E}">
        <p14:creationId xmlns:p14="http://schemas.microsoft.com/office/powerpoint/2010/main" val="1537189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0886173" cy="1450757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PHP.ini (</a:t>
            </a:r>
            <a:r>
              <a:rPr lang="en-US" altLang="zh-TW" dirty="0" err="1" smtClean="0"/>
              <a:t>Ctrl+F</a:t>
            </a:r>
            <a:r>
              <a:rPr lang="en-US" altLang="zh-TW" dirty="0" smtClean="0"/>
              <a:t>, </a:t>
            </a:r>
            <a:r>
              <a:rPr lang="zh-TW" altLang="en-US" dirty="0" smtClean="0"/>
              <a:t>搜尋 </a:t>
            </a:r>
            <a:r>
              <a:rPr lang="en-US" altLang="zh-TW" dirty="0" err="1" smtClean="0"/>
              <a:t>openssl</a:t>
            </a:r>
            <a:r>
              <a:rPr lang="en-US" altLang="zh-TW" dirty="0" smtClean="0"/>
              <a:t>)</a:t>
            </a:r>
            <a:br>
              <a:rPr lang="en-US" altLang="zh-TW" dirty="0" smtClean="0"/>
            </a:br>
            <a:r>
              <a:rPr lang="zh-TW" altLang="en-US" dirty="0" smtClean="0"/>
              <a:t>把</a:t>
            </a:r>
            <a:r>
              <a:rPr lang="en-US" altLang="zh-TW" dirty="0" smtClean="0">
                <a:solidFill>
                  <a:srgbClr val="FF0000"/>
                </a:solidFill>
              </a:rPr>
              <a:t>;</a:t>
            </a:r>
            <a:r>
              <a:rPr lang="en-US" altLang="zh-TW" dirty="0" smtClean="0"/>
              <a:t>extention=php_openssl.dll</a:t>
            </a:r>
            <a:r>
              <a:rPr lang="zh-TW" altLang="en-US" dirty="0" smtClean="0"/>
              <a:t> </a:t>
            </a:r>
            <a:r>
              <a:rPr lang="zh-TW" altLang="en-US" dirty="0" smtClean="0">
                <a:solidFill>
                  <a:srgbClr val="FF0000"/>
                </a:solidFill>
              </a:rPr>
              <a:t>前面分號拿掉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414" y="1985411"/>
            <a:ext cx="6246295" cy="4022725"/>
          </a:xfr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029" y="1985411"/>
            <a:ext cx="6448425" cy="415290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428413" y="4969934"/>
            <a:ext cx="2204721" cy="173566"/>
          </a:xfrm>
          <a:prstGeom prst="rect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7155028" y="5071533"/>
            <a:ext cx="2204721" cy="143933"/>
          </a:xfrm>
          <a:prstGeom prst="rect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1" name="直線單箭頭接點 10"/>
          <p:cNvCxnSpPr/>
          <p:nvPr/>
        </p:nvCxnSpPr>
        <p:spPr>
          <a:xfrm>
            <a:off x="3048000" y="5071533"/>
            <a:ext cx="3937000" cy="71967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3413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PHP.ini (</a:t>
            </a:r>
            <a:r>
              <a:rPr lang="en-US" altLang="zh-TW" dirty="0" err="1" smtClean="0"/>
              <a:t>Ctrl+F</a:t>
            </a:r>
            <a:r>
              <a:rPr lang="en-US" altLang="zh-TW" dirty="0" smtClean="0"/>
              <a:t>, </a:t>
            </a:r>
            <a:r>
              <a:rPr lang="zh-TW" altLang="en-US" dirty="0" smtClean="0"/>
              <a:t>搜尋 </a:t>
            </a:r>
            <a:r>
              <a:rPr lang="en-US" altLang="zh-TW" dirty="0" err="1" smtClean="0"/>
              <a:t>smtp</a:t>
            </a:r>
            <a:r>
              <a:rPr lang="en-US" altLang="zh-TW" dirty="0" smtClean="0"/>
              <a:t>)</a:t>
            </a:r>
            <a:br>
              <a:rPr lang="en-US" altLang="zh-TW" dirty="0" smtClean="0"/>
            </a:br>
            <a:r>
              <a:rPr lang="zh-TW" altLang="en-US" dirty="0" smtClean="0"/>
              <a:t>把</a:t>
            </a:r>
            <a:r>
              <a:rPr lang="en-US" altLang="zh-TW" dirty="0" smtClean="0"/>
              <a:t>port</a:t>
            </a:r>
            <a:r>
              <a:rPr lang="zh-TW" altLang="en-US" dirty="0" smtClean="0"/>
              <a:t>改成</a:t>
            </a:r>
            <a:r>
              <a:rPr lang="en-US" altLang="zh-TW" dirty="0" smtClean="0">
                <a:solidFill>
                  <a:srgbClr val="FF0000"/>
                </a:solidFill>
              </a:rPr>
              <a:t>465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19" y="1780964"/>
            <a:ext cx="5983705" cy="4152900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214819" y="5295207"/>
            <a:ext cx="1248221" cy="227023"/>
          </a:xfrm>
          <a:prstGeom prst="rect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671" y="1901190"/>
            <a:ext cx="6448425" cy="4152900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5520869" y="5408718"/>
            <a:ext cx="1201024" cy="227023"/>
          </a:xfrm>
          <a:prstGeom prst="rect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5" name="直線單箭頭接點 14"/>
          <p:cNvCxnSpPr>
            <a:stCxn id="10" idx="3"/>
          </p:cNvCxnSpPr>
          <p:nvPr/>
        </p:nvCxnSpPr>
        <p:spPr>
          <a:xfrm>
            <a:off x="1463040" y="5408719"/>
            <a:ext cx="3948545" cy="11351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5160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重新啟動</a:t>
            </a:r>
            <a:r>
              <a:rPr lang="en-US" altLang="zh-TW" dirty="0" err="1" smtClean="0"/>
              <a:t>xampp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991" y="1926128"/>
            <a:ext cx="6448425" cy="415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418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Step#3 </a:t>
            </a:r>
            <a:r>
              <a:rPr lang="zh-TW" altLang="en-US" dirty="0" smtClean="0"/>
              <a:t>檢查</a:t>
            </a:r>
            <a:r>
              <a:rPr lang="en-US" altLang="zh-TW" dirty="0" err="1" smtClean="0"/>
              <a:t>openssl</a:t>
            </a:r>
            <a:r>
              <a:rPr lang="zh-TW" altLang="en-US" dirty="0" smtClean="0"/>
              <a:t>是否已經啟動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1. </a:t>
            </a:r>
            <a:r>
              <a:rPr lang="zh-TW" altLang="en-US" dirty="0" smtClean="0"/>
              <a:t>新增一隻程式 </a:t>
            </a:r>
            <a:r>
              <a:rPr lang="en-US" altLang="zh-TW" dirty="0" err="1" smtClean="0"/>
              <a:t>phpinfo.php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308" y="2418484"/>
            <a:ext cx="1247775" cy="8572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825" y="2418484"/>
            <a:ext cx="4419143" cy="363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405662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>
    <a:spDef>
      <a:spPr>
        <a:noFill/>
        <a:ln w="12700">
          <a:solidFill>
            <a:srgbClr val="FF0000"/>
          </a:solidFill>
          <a:prstDash val="sysDash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FF0000"/>
          </a:solidFill>
          <a:headEnd type="none" w="med" len="med"/>
          <a:tailEnd type="triangl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677</TotalTime>
  <Words>468</Words>
  <Application>Microsoft Office PowerPoint</Application>
  <PresentationFormat>寬螢幕</PresentationFormat>
  <Paragraphs>97</Paragraphs>
  <Slides>23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8" baseType="lpstr">
      <vt:lpstr>Adobe 繁黑體 Std B</vt:lpstr>
      <vt:lpstr>新細明體</vt:lpstr>
      <vt:lpstr>Calibri</vt:lpstr>
      <vt:lpstr>Calibri Light</vt:lpstr>
      <vt:lpstr>回顧</vt:lpstr>
      <vt:lpstr>PHP程式設計 透過GMAIL的SMTP Server寄信</vt:lpstr>
      <vt:lpstr>WHY</vt:lpstr>
      <vt:lpstr>Step#1 打開openssl功能</vt:lpstr>
      <vt:lpstr>Step#2 修改php.ini</vt:lpstr>
      <vt:lpstr>PHP.ini (Ctrl+F, 搜尋 openssl)</vt:lpstr>
      <vt:lpstr>PHP.ini (Ctrl+F, 搜尋 openssl) 把;extention=php_openssl.dll 前面分號拿掉</vt:lpstr>
      <vt:lpstr>PHP.ini (Ctrl+F, 搜尋 smtp) 把port改成465</vt:lpstr>
      <vt:lpstr>重新啟動xampp</vt:lpstr>
      <vt:lpstr>Step#3 檢查openssl是否已經啟動</vt:lpstr>
      <vt:lpstr>執行畫面</vt:lpstr>
      <vt:lpstr>Step#4 PHPMAILER 透過這套軟體取代PHP原先的mail()功能</vt:lpstr>
      <vt:lpstr>把PHPMailer解壓縮之後 放在網站目錄底下方便呼叫</vt:lpstr>
      <vt:lpstr>Step#5 修改程式 GMAIL的SMTP Server需透過SSL協定來寄送，所以需設定SMTP主機位置，以及對應的port</vt:lpstr>
      <vt:lpstr>Step#6 修改寄信程式</vt:lpstr>
      <vt:lpstr>Step#7 開始寫寄信程式 sendmail.php </vt:lpstr>
      <vt:lpstr>成功了！</vt:lpstr>
      <vt:lpstr>一些重要的EMAIL相關欄位</vt:lpstr>
      <vt:lpstr>一些重要的EMAIL相關欄位＃2</vt:lpstr>
      <vt:lpstr>進階挑戰 結合表單輸入來寄信</vt:lpstr>
      <vt:lpstr>建立一個表單程式 contact.php</vt:lpstr>
      <vt:lpstr>完成線上聯繫表單功能</vt:lpstr>
      <vt:lpstr>程式碼: sendmail_form.php</vt:lpstr>
      <vt:lpstr>進階挑戰＃2 結合資料庫欄位輸入來寄信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PHP 線上報名系統</dc:title>
  <dc:creator>Apple</dc:creator>
  <cp:lastModifiedBy>Windows 使用者</cp:lastModifiedBy>
  <cp:revision>130</cp:revision>
  <cp:lastPrinted>2018-05-30T03:44:20Z</cp:lastPrinted>
  <dcterms:created xsi:type="dcterms:W3CDTF">2017-03-21T15:08:22Z</dcterms:created>
  <dcterms:modified xsi:type="dcterms:W3CDTF">2018-06-06T08:13:27Z</dcterms:modified>
</cp:coreProperties>
</file>