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2014/5/11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6000" dirty="0" smtClean="0"/>
              <a:t>APP</a:t>
            </a:r>
            <a:r>
              <a:rPr lang="zh-TW" altLang="en-US" sz="6000" dirty="0" smtClean="0"/>
              <a:t>企劃提案</a:t>
            </a:r>
            <a:endParaRPr lang="zh-TW" altLang="en-US" sz="6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ADT101111_</a:t>
            </a:r>
            <a:r>
              <a:rPr lang="zh-TW" altLang="en-US" dirty="0" smtClean="0"/>
              <a:t>陳詠霖</a:t>
            </a:r>
            <a:r>
              <a:rPr lang="en-US" altLang="zh-TW" dirty="0" smtClean="0"/>
              <a:t>	</a:t>
            </a:r>
            <a:r>
              <a:rPr lang="en-US" altLang="zh-TW" dirty="0" smtClean="0"/>
              <a:t>ADT101129_</a:t>
            </a:r>
            <a:r>
              <a:rPr lang="zh-TW" altLang="en-US" dirty="0" smtClean="0"/>
              <a:t>汪聖</a:t>
            </a:r>
            <a:r>
              <a:rPr lang="zh-TW" altLang="en-US" dirty="0" smtClean="0"/>
              <a:t>樺</a:t>
            </a:r>
            <a:endParaRPr lang="en-US" altLang="zh-TW" dirty="0" smtClean="0"/>
          </a:p>
          <a:p>
            <a:r>
              <a:rPr lang="en-US" altLang="zh-TW" dirty="0" smtClean="0"/>
              <a:t>ADT101120_</a:t>
            </a:r>
            <a:r>
              <a:rPr lang="zh-TW" altLang="en-US" dirty="0" smtClean="0"/>
              <a:t>何曜丞</a:t>
            </a:r>
            <a:r>
              <a:rPr lang="en-US" altLang="zh-TW" dirty="0" smtClean="0"/>
              <a:t>	</a:t>
            </a:r>
            <a:r>
              <a:rPr lang="en-US" altLang="zh-TW" dirty="0" smtClean="0"/>
              <a:t>ADT101105_</a:t>
            </a:r>
            <a:r>
              <a:rPr lang="zh-TW" altLang="en-US" dirty="0" smtClean="0"/>
              <a:t>何柏葳</a:t>
            </a:r>
            <a:endParaRPr lang="en-US" altLang="zh-TW" dirty="0" smtClean="0"/>
          </a:p>
          <a:p>
            <a:pPr algn="r"/>
            <a:endParaRPr lang="en-US" altLang="zh-TW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簡報大綱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1.APP</a:t>
            </a:r>
            <a:r>
              <a:rPr lang="zh-TW" altLang="en-US" dirty="0" smtClean="0"/>
              <a:t>目標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en-US" altLang="zh-TW" dirty="0" smtClean="0"/>
              <a:t> </a:t>
            </a:r>
            <a:r>
              <a:rPr lang="en-US" altLang="zh-TW" dirty="0" smtClean="0"/>
              <a:t>APP</a:t>
            </a:r>
            <a:r>
              <a:rPr lang="zh-TW" altLang="en-US" dirty="0" smtClean="0"/>
              <a:t>主要功能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en-US" altLang="zh-TW" dirty="0" smtClean="0"/>
              <a:t> APP</a:t>
            </a:r>
            <a:r>
              <a:rPr lang="zh-TW" altLang="en-US" dirty="0" smtClean="0"/>
              <a:t>相關活動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整體</a:t>
            </a:r>
            <a:r>
              <a:rPr lang="zh-TW" altLang="en-US" dirty="0" smtClean="0"/>
              <a:t>功能架構圖</a:t>
            </a:r>
            <a:endParaRPr lang="en-US" altLang="zh-TW" dirty="0" smtClean="0"/>
          </a:p>
          <a:p>
            <a:r>
              <a:rPr lang="en-US" altLang="zh-TW" dirty="0" smtClean="0"/>
              <a:t>5</a:t>
            </a:r>
            <a:r>
              <a:rPr lang="en-US" altLang="zh-TW" dirty="0" smtClean="0"/>
              <a:t>.APP</a:t>
            </a:r>
            <a:r>
              <a:rPr lang="zh-TW" altLang="en-US" dirty="0" smtClean="0"/>
              <a:t>介面模擬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</a:t>
            </a:r>
            <a:r>
              <a:rPr lang="zh-TW" altLang="en-US" dirty="0" smtClean="0"/>
              <a:t>目標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結合在地特色，提供有趣任務，使遊客可以進行深度旅遊，在解任務的同時，可以一邊了解當地特色，欣賞農村景觀。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</a:t>
            </a:r>
            <a:r>
              <a:rPr lang="zh-TW" altLang="en-US" dirty="0" smtClean="0"/>
              <a:t>主要功能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提供各個社區簡介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當遊客進到某個社區時發佈</a:t>
            </a:r>
            <a:r>
              <a:rPr lang="zh-TW" altLang="en-US" dirty="0" smtClean="0"/>
              <a:t>任務</a:t>
            </a:r>
            <a:r>
              <a:rPr lang="en-US" altLang="zh-TW" dirty="0" smtClean="0"/>
              <a:t>(</a:t>
            </a:r>
            <a:r>
              <a:rPr lang="zh-TW" altLang="en-US" dirty="0" smtClean="0"/>
              <a:t>利用</a:t>
            </a:r>
            <a:r>
              <a:rPr lang="en-US" altLang="zh-TW" dirty="0" smtClean="0"/>
              <a:t>GPS</a:t>
            </a:r>
            <a:r>
              <a:rPr lang="zh-TW" altLang="en-US" dirty="0" smtClean="0"/>
              <a:t>定位判斷遊客所在位置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收集過關認證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連結社群網路，打卡或是分享遊玩心得</a:t>
            </a:r>
            <a:endParaRPr lang="en-US" altLang="zh-TW" dirty="0" smtClean="0"/>
          </a:p>
          <a:p>
            <a:r>
              <a:rPr lang="en-US" altLang="zh-TW" dirty="0" smtClean="0"/>
              <a:t>5.</a:t>
            </a:r>
            <a:r>
              <a:rPr lang="zh-TW" altLang="en-US" dirty="0" smtClean="0"/>
              <a:t>令遊客可以留言或提供建議</a:t>
            </a:r>
            <a:endParaRPr lang="en-US" altLang="zh-TW" dirty="0" smtClean="0"/>
          </a:p>
          <a:p>
            <a:r>
              <a:rPr lang="en-US" altLang="zh-TW" dirty="0" smtClean="0"/>
              <a:t>6.</a:t>
            </a:r>
            <a:r>
              <a:rPr lang="zh-TW" altLang="en-US" dirty="0" smtClean="0"/>
              <a:t>提供遊客解任務線索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</a:t>
            </a:r>
            <a:r>
              <a:rPr lang="zh-TW" altLang="en-US" dirty="0" smtClean="0"/>
              <a:t>相關活動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遊客下載</a:t>
            </a:r>
            <a:r>
              <a:rPr lang="en-US" altLang="zh-TW" dirty="0" smtClean="0"/>
              <a:t>APP</a:t>
            </a:r>
            <a:r>
              <a:rPr lang="zh-TW" altLang="en-US" dirty="0" smtClean="0"/>
              <a:t>後，</a:t>
            </a:r>
            <a:r>
              <a:rPr lang="en-US" altLang="zh-TW" dirty="0" smtClean="0"/>
              <a:t>APP</a:t>
            </a:r>
            <a:r>
              <a:rPr lang="zh-TW" altLang="en-US" dirty="0" smtClean="0"/>
              <a:t>便會自動定位遊客位置，並提供當地相關景點的簡介。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當遊客進入特定景點，便會發佈任務，並提供遊客任務線索。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遊客到景點的關卡完成任務，便可利用</a:t>
            </a:r>
            <a:r>
              <a:rPr lang="en-US" altLang="zh-TW" dirty="0" smtClean="0"/>
              <a:t>APP</a:t>
            </a:r>
            <a:r>
              <a:rPr lang="zh-TW" altLang="en-US" dirty="0" smtClean="0"/>
              <a:t>接受完成任務的認證。</a:t>
            </a:r>
            <a:endParaRPr lang="en-US" altLang="zh-TW" dirty="0" smtClean="0"/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完成一定數量的任務，便可到當地的觀光局領取獎品，獎品以當地特產為主，一人限領一次，一台行動裝置限一人使用。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850106"/>
          </a:xfrm>
        </p:spPr>
        <p:txBody>
          <a:bodyPr/>
          <a:lstStyle/>
          <a:p>
            <a:r>
              <a:rPr lang="zh-TW" altLang="en-US" dirty="0" smtClean="0"/>
              <a:t>整體功能架構圖</a:t>
            </a:r>
            <a:endParaRPr lang="zh-TW" altLang="en-US" dirty="0"/>
          </a:p>
        </p:txBody>
      </p:sp>
      <p:sp>
        <p:nvSpPr>
          <p:cNvPr id="4" name="圓角矩形 3"/>
          <p:cNvSpPr/>
          <p:nvPr/>
        </p:nvSpPr>
        <p:spPr>
          <a:xfrm>
            <a:off x="107503" y="1146148"/>
            <a:ext cx="2182797" cy="720080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zh-TW" altLang="en-US" sz="2000" b="1" kern="0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農村之美</a:t>
            </a:r>
            <a:r>
              <a:rPr lang="en-US" altLang="zh-TW" sz="2000" b="1" kern="0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000" b="1" kern="0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1400" b="1" kern="0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b="1" kern="0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農村旅遊</a:t>
            </a:r>
            <a:r>
              <a:rPr lang="zh-TW" altLang="en-US" sz="1400" b="1" kern="0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導覽</a:t>
            </a:r>
            <a:r>
              <a:rPr lang="en-US" altLang="zh-TW" sz="1400" b="1" kern="0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APP)</a:t>
            </a:r>
            <a:endParaRPr lang="zh-TW" altLang="en-US" sz="1400" b="1" kern="0" dirty="0"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3635896" y="1052735"/>
            <a:ext cx="950049" cy="950049"/>
            <a:chOff x="3643887" y="910371"/>
            <a:chExt cx="993600" cy="993600"/>
          </a:xfrm>
        </p:grpSpPr>
        <p:sp>
          <p:nvSpPr>
            <p:cNvPr id="6" name="手繪多邊形 5"/>
            <p:cNvSpPr/>
            <p:nvPr/>
          </p:nvSpPr>
          <p:spPr>
            <a:xfrm>
              <a:off x="3643887" y="910371"/>
              <a:ext cx="993600" cy="993600"/>
            </a:xfrm>
            <a:custGeom>
              <a:avLst/>
              <a:gdLst>
                <a:gd name="connsiteX0" fmla="*/ 0 w 1208886"/>
                <a:gd name="connsiteY0" fmla="*/ 604443 h 1208886"/>
                <a:gd name="connsiteX1" fmla="*/ 604443 w 1208886"/>
                <a:gd name="connsiteY1" fmla="*/ 0 h 1208886"/>
                <a:gd name="connsiteX2" fmla="*/ 1208886 w 1208886"/>
                <a:gd name="connsiteY2" fmla="*/ 604443 h 1208886"/>
                <a:gd name="connsiteX3" fmla="*/ 604443 w 1208886"/>
                <a:gd name="connsiteY3" fmla="*/ 1208886 h 1208886"/>
                <a:gd name="connsiteX4" fmla="*/ 0 w 1208886"/>
                <a:gd name="connsiteY4" fmla="*/ 604443 h 1208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8886" h="1208886">
                  <a:moveTo>
                    <a:pt x="0" y="604443"/>
                  </a:moveTo>
                  <a:cubicBezTo>
                    <a:pt x="0" y="270618"/>
                    <a:pt x="270618" y="0"/>
                    <a:pt x="604443" y="0"/>
                  </a:cubicBezTo>
                  <a:cubicBezTo>
                    <a:pt x="938268" y="0"/>
                    <a:pt x="1208886" y="270618"/>
                    <a:pt x="1208886" y="604443"/>
                  </a:cubicBezTo>
                  <a:cubicBezTo>
                    <a:pt x="1208886" y="938268"/>
                    <a:pt x="938268" y="1208886"/>
                    <a:pt x="604443" y="1208886"/>
                  </a:cubicBezTo>
                  <a:cubicBezTo>
                    <a:pt x="270618" y="1208886"/>
                    <a:pt x="0" y="938268"/>
                    <a:pt x="0" y="604443"/>
                  </a:cubicBez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43566" tIns="207517" rIns="243566" bIns="207517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400" dirty="0">
                <a:solidFill>
                  <a:prstClr val="black"/>
                </a:solidFill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3759813" y="1236355"/>
              <a:ext cx="761747" cy="3416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dirty="0" err="1">
                  <a:solidFill>
                    <a:prstClr val="black"/>
                  </a:solidFill>
                  <a:latin typeface="華康中圓體" pitchFamily="49" charset="-120"/>
                  <a:ea typeface="華康中圓體" pitchFamily="49" charset="-120"/>
                </a:rPr>
                <a:t>iOS</a:t>
              </a:r>
              <a:r>
                <a:rPr lang="zh-TW" altLang="en-US" dirty="0">
                  <a:solidFill>
                    <a:prstClr val="black"/>
                  </a:solidFill>
                  <a:latin typeface="華康中圓體" pitchFamily="49" charset="-120"/>
                  <a:ea typeface="華康中圓體" pitchFamily="49" charset="-120"/>
                </a:rPr>
                <a:t>版</a:t>
              </a: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2444611" y="1052753"/>
            <a:ext cx="1059431" cy="950437"/>
            <a:chOff x="2444611" y="1009185"/>
            <a:chExt cx="1107996" cy="994006"/>
          </a:xfrm>
        </p:grpSpPr>
        <p:sp>
          <p:nvSpPr>
            <p:cNvPr id="9" name="手繪多邊形 8"/>
            <p:cNvSpPr/>
            <p:nvPr/>
          </p:nvSpPr>
          <p:spPr>
            <a:xfrm>
              <a:off x="2506482" y="1009185"/>
              <a:ext cx="984254" cy="994006"/>
            </a:xfrm>
            <a:custGeom>
              <a:avLst/>
              <a:gdLst>
                <a:gd name="connsiteX0" fmla="*/ 0 w 1208886"/>
                <a:gd name="connsiteY0" fmla="*/ 604443 h 1208886"/>
                <a:gd name="connsiteX1" fmla="*/ 604443 w 1208886"/>
                <a:gd name="connsiteY1" fmla="*/ 0 h 1208886"/>
                <a:gd name="connsiteX2" fmla="*/ 1208886 w 1208886"/>
                <a:gd name="connsiteY2" fmla="*/ 604443 h 1208886"/>
                <a:gd name="connsiteX3" fmla="*/ 604443 w 1208886"/>
                <a:gd name="connsiteY3" fmla="*/ 1208886 h 1208886"/>
                <a:gd name="connsiteX4" fmla="*/ 0 w 1208886"/>
                <a:gd name="connsiteY4" fmla="*/ 604443 h 12088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8886" h="1208886">
                  <a:moveTo>
                    <a:pt x="0" y="604443"/>
                  </a:moveTo>
                  <a:cubicBezTo>
                    <a:pt x="0" y="270618"/>
                    <a:pt x="270618" y="0"/>
                    <a:pt x="604443" y="0"/>
                  </a:cubicBezTo>
                  <a:cubicBezTo>
                    <a:pt x="938268" y="0"/>
                    <a:pt x="1208886" y="270618"/>
                    <a:pt x="1208886" y="604443"/>
                  </a:cubicBezTo>
                  <a:cubicBezTo>
                    <a:pt x="1208886" y="938268"/>
                    <a:pt x="938268" y="1208886"/>
                    <a:pt x="604443" y="1208886"/>
                  </a:cubicBezTo>
                  <a:cubicBezTo>
                    <a:pt x="270618" y="1208886"/>
                    <a:pt x="0" y="938268"/>
                    <a:pt x="0" y="604443"/>
                  </a:cubicBezTo>
                  <a:close/>
                </a:path>
              </a:pathLst>
            </a:cu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43566" tIns="207517" rIns="243566" bIns="207517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600" dirty="0">
                <a:solidFill>
                  <a:prstClr val="black"/>
                </a:solidFill>
                <a:latin typeface="華康中圓體" pitchFamily="49" charset="-120"/>
                <a:ea typeface="華康中圓體" pitchFamily="49" charset="-12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2444611" y="1349222"/>
              <a:ext cx="1107996" cy="313932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zh-TW" sz="1600" dirty="0">
                  <a:solidFill>
                    <a:prstClr val="black"/>
                  </a:solidFill>
                  <a:latin typeface="華康中圓體" pitchFamily="49" charset="-120"/>
                  <a:ea typeface="華康中圓體" pitchFamily="49" charset="-120"/>
                </a:rPr>
                <a:t>Android</a:t>
              </a:r>
              <a:r>
                <a:rPr lang="zh-TW" altLang="en-US" sz="1600" dirty="0">
                  <a:solidFill>
                    <a:prstClr val="black"/>
                  </a:solidFill>
                  <a:latin typeface="華康中圓體" pitchFamily="49" charset="-120"/>
                  <a:ea typeface="華康中圓體" pitchFamily="49" charset="-120"/>
                </a:rPr>
                <a:t>版</a:t>
              </a:r>
            </a:p>
          </p:txBody>
        </p:sp>
      </p:grpSp>
      <p:cxnSp>
        <p:nvCxnSpPr>
          <p:cNvPr id="13" name="肘形接點 12"/>
          <p:cNvCxnSpPr>
            <a:stCxn id="4" idx="2"/>
          </p:cNvCxnSpPr>
          <p:nvPr/>
        </p:nvCxnSpPr>
        <p:spPr>
          <a:xfrm rot="5400000">
            <a:off x="627901" y="1921895"/>
            <a:ext cx="626668" cy="51533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6" name="群組 15"/>
          <p:cNvGrpSpPr/>
          <p:nvPr/>
        </p:nvGrpSpPr>
        <p:grpSpPr>
          <a:xfrm>
            <a:off x="251520" y="2492896"/>
            <a:ext cx="1368152" cy="432048"/>
            <a:chOff x="251520" y="2492896"/>
            <a:chExt cx="1368152" cy="432048"/>
          </a:xfrm>
        </p:grpSpPr>
        <p:sp>
          <p:nvSpPr>
            <p:cNvPr id="11" name="矩形 10"/>
            <p:cNvSpPr/>
            <p:nvPr/>
          </p:nvSpPr>
          <p:spPr>
            <a:xfrm>
              <a:off x="251520" y="2492896"/>
              <a:ext cx="1368152" cy="43204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251520" y="2492896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 smtClean="0"/>
                <a:t>GPS</a:t>
              </a:r>
              <a:r>
                <a:rPr lang="zh-TW" altLang="en-US" dirty="0" smtClean="0"/>
                <a:t>定位</a:t>
              </a:r>
              <a:endParaRPr lang="zh-TW" altLang="en-US" dirty="0"/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1907704" y="2492896"/>
            <a:ext cx="2160240" cy="646331"/>
            <a:chOff x="251520" y="2492896"/>
            <a:chExt cx="1368152" cy="646331"/>
          </a:xfrm>
        </p:grpSpPr>
        <p:sp>
          <p:nvSpPr>
            <p:cNvPr id="18" name="矩形 17"/>
            <p:cNvSpPr/>
            <p:nvPr/>
          </p:nvSpPr>
          <p:spPr>
            <a:xfrm>
              <a:off x="251520" y="2492896"/>
              <a:ext cx="1368152" cy="43204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文字方塊 18"/>
            <p:cNvSpPr txBox="1"/>
            <p:nvPr/>
          </p:nvSpPr>
          <p:spPr>
            <a:xfrm>
              <a:off x="251520" y="2492896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 smtClean="0"/>
                <a:t>選擇地區</a:t>
              </a:r>
              <a:r>
                <a:rPr lang="en-US" altLang="zh-TW" dirty="0" smtClean="0"/>
                <a:t>(</a:t>
              </a:r>
              <a:r>
                <a:rPr lang="zh-TW" altLang="en-US" dirty="0" smtClean="0"/>
                <a:t>花蓮地區</a:t>
              </a:r>
              <a:r>
                <a:rPr lang="en-US" altLang="zh-TW" dirty="0" smtClean="0"/>
                <a:t>)</a:t>
              </a:r>
              <a:endParaRPr lang="zh-TW" altLang="en-US" dirty="0"/>
            </a:p>
          </p:txBody>
        </p:sp>
      </p:grpSp>
      <p:cxnSp>
        <p:nvCxnSpPr>
          <p:cNvPr id="52" name="肘形接點 51"/>
          <p:cNvCxnSpPr>
            <a:stCxn id="4" idx="2"/>
            <a:endCxn id="19" idx="0"/>
          </p:cNvCxnSpPr>
          <p:nvPr/>
        </p:nvCxnSpPr>
        <p:spPr>
          <a:xfrm rot="16200000" flipH="1">
            <a:off x="1780029" y="1285101"/>
            <a:ext cx="626668" cy="178892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08" name="群組 107"/>
          <p:cNvGrpSpPr/>
          <p:nvPr/>
        </p:nvGrpSpPr>
        <p:grpSpPr>
          <a:xfrm>
            <a:off x="-23650" y="3429000"/>
            <a:ext cx="1102080" cy="697927"/>
            <a:chOff x="251520" y="3429000"/>
            <a:chExt cx="1102080" cy="697927"/>
          </a:xfrm>
        </p:grpSpPr>
        <p:sp>
          <p:nvSpPr>
            <p:cNvPr id="55" name="矩形 54"/>
            <p:cNvSpPr/>
            <p:nvPr/>
          </p:nvSpPr>
          <p:spPr>
            <a:xfrm>
              <a:off x="251520" y="3429002"/>
              <a:ext cx="1102080" cy="69792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6" name="文字方塊 55"/>
            <p:cNvSpPr txBox="1"/>
            <p:nvPr/>
          </p:nvSpPr>
          <p:spPr>
            <a:xfrm>
              <a:off x="251520" y="3429000"/>
              <a:ext cx="1102080" cy="648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 smtClean="0"/>
                <a:t>初英</a:t>
              </a:r>
              <a:r>
                <a:rPr lang="zh-TW" altLang="en-US" dirty="0" smtClean="0"/>
                <a:t>山</a:t>
              </a:r>
              <a:endParaRPr lang="en-US" altLang="zh-TW" dirty="0" smtClean="0"/>
            </a:p>
            <a:p>
              <a:pPr algn="ctr"/>
              <a:r>
                <a:rPr lang="zh-TW" altLang="en-US" dirty="0" smtClean="0"/>
                <a:t>社區</a:t>
              </a:r>
              <a:endParaRPr lang="zh-TW" altLang="en-US" dirty="0"/>
            </a:p>
          </p:txBody>
        </p:sp>
      </p:grpSp>
      <p:grpSp>
        <p:nvGrpSpPr>
          <p:cNvPr id="109" name="群組 108"/>
          <p:cNvGrpSpPr/>
          <p:nvPr/>
        </p:nvGrpSpPr>
        <p:grpSpPr>
          <a:xfrm>
            <a:off x="1119328" y="3429000"/>
            <a:ext cx="1102080" cy="697927"/>
            <a:chOff x="251520" y="3429000"/>
            <a:chExt cx="1102080" cy="697927"/>
          </a:xfrm>
        </p:grpSpPr>
        <p:sp>
          <p:nvSpPr>
            <p:cNvPr id="110" name="矩形 109"/>
            <p:cNvSpPr/>
            <p:nvPr/>
          </p:nvSpPr>
          <p:spPr>
            <a:xfrm>
              <a:off x="251520" y="3429002"/>
              <a:ext cx="1102080" cy="69792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" name="文字方塊 110"/>
            <p:cNvSpPr txBox="1"/>
            <p:nvPr/>
          </p:nvSpPr>
          <p:spPr>
            <a:xfrm>
              <a:off x="251520" y="3429000"/>
              <a:ext cx="1102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 smtClean="0"/>
                <a:t>康樂</a:t>
              </a:r>
              <a:endParaRPr lang="en-US" altLang="zh-TW" dirty="0" smtClean="0"/>
            </a:p>
            <a:p>
              <a:pPr algn="ctr"/>
              <a:r>
                <a:rPr lang="zh-TW" altLang="en-US" dirty="0" smtClean="0"/>
                <a:t>社區</a:t>
              </a:r>
              <a:endParaRPr lang="zh-TW" altLang="en-US" dirty="0"/>
            </a:p>
          </p:txBody>
        </p:sp>
      </p:grpSp>
      <p:grpSp>
        <p:nvGrpSpPr>
          <p:cNvPr id="112" name="群組 111"/>
          <p:cNvGrpSpPr/>
          <p:nvPr/>
        </p:nvGrpSpPr>
        <p:grpSpPr>
          <a:xfrm>
            <a:off x="2268774" y="3429000"/>
            <a:ext cx="1102080" cy="697927"/>
            <a:chOff x="251520" y="3429000"/>
            <a:chExt cx="1102080" cy="697927"/>
          </a:xfrm>
        </p:grpSpPr>
        <p:sp>
          <p:nvSpPr>
            <p:cNvPr id="113" name="矩形 112"/>
            <p:cNvSpPr/>
            <p:nvPr/>
          </p:nvSpPr>
          <p:spPr>
            <a:xfrm>
              <a:off x="251520" y="3429002"/>
              <a:ext cx="1102080" cy="69792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4" name="文字方塊 113"/>
            <p:cNvSpPr txBox="1"/>
            <p:nvPr/>
          </p:nvSpPr>
          <p:spPr>
            <a:xfrm>
              <a:off x="251520" y="3429000"/>
              <a:ext cx="1102080" cy="648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 smtClean="0"/>
                <a:t>北三棧</a:t>
              </a:r>
              <a:endParaRPr lang="en-US" altLang="zh-TW" dirty="0" smtClean="0"/>
            </a:p>
            <a:p>
              <a:pPr algn="ctr"/>
              <a:r>
                <a:rPr lang="zh-TW" altLang="en-US" dirty="0" smtClean="0"/>
                <a:t>社區</a:t>
              </a:r>
              <a:endParaRPr lang="zh-TW" altLang="en-US" dirty="0"/>
            </a:p>
          </p:txBody>
        </p:sp>
      </p:grpSp>
      <p:grpSp>
        <p:nvGrpSpPr>
          <p:cNvPr id="115" name="群組 114"/>
          <p:cNvGrpSpPr/>
          <p:nvPr/>
        </p:nvGrpSpPr>
        <p:grpSpPr>
          <a:xfrm>
            <a:off x="3414276" y="3429000"/>
            <a:ext cx="1102080" cy="697927"/>
            <a:chOff x="251520" y="3429000"/>
            <a:chExt cx="1102080" cy="697927"/>
          </a:xfrm>
        </p:grpSpPr>
        <p:sp>
          <p:nvSpPr>
            <p:cNvPr id="116" name="矩形 115"/>
            <p:cNvSpPr/>
            <p:nvPr/>
          </p:nvSpPr>
          <p:spPr>
            <a:xfrm>
              <a:off x="251520" y="3429002"/>
              <a:ext cx="1102080" cy="69792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文字方塊 116"/>
            <p:cNvSpPr txBox="1"/>
            <p:nvPr/>
          </p:nvSpPr>
          <p:spPr>
            <a:xfrm>
              <a:off x="251520" y="3429000"/>
              <a:ext cx="1102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 smtClean="0"/>
                <a:t>復興</a:t>
              </a:r>
              <a:endParaRPr lang="en-US" altLang="zh-TW" dirty="0" smtClean="0"/>
            </a:p>
            <a:p>
              <a:pPr algn="ctr"/>
              <a:r>
                <a:rPr lang="zh-TW" altLang="en-US" dirty="0" smtClean="0"/>
                <a:t>社區</a:t>
              </a:r>
              <a:endParaRPr lang="zh-TW" altLang="en-US" dirty="0"/>
            </a:p>
          </p:txBody>
        </p:sp>
      </p:grpSp>
      <p:grpSp>
        <p:nvGrpSpPr>
          <p:cNvPr id="118" name="群組 117"/>
          <p:cNvGrpSpPr/>
          <p:nvPr/>
        </p:nvGrpSpPr>
        <p:grpSpPr>
          <a:xfrm>
            <a:off x="4551414" y="3429000"/>
            <a:ext cx="1102080" cy="697927"/>
            <a:chOff x="251520" y="3429000"/>
            <a:chExt cx="1102080" cy="697927"/>
          </a:xfrm>
        </p:grpSpPr>
        <p:sp>
          <p:nvSpPr>
            <p:cNvPr id="119" name="矩形 118"/>
            <p:cNvSpPr/>
            <p:nvPr/>
          </p:nvSpPr>
          <p:spPr>
            <a:xfrm>
              <a:off x="251520" y="3429002"/>
              <a:ext cx="1102080" cy="69792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0" name="文字方塊 119"/>
            <p:cNvSpPr txBox="1"/>
            <p:nvPr/>
          </p:nvSpPr>
          <p:spPr>
            <a:xfrm>
              <a:off x="251520" y="3429000"/>
              <a:ext cx="1102080" cy="648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 smtClean="0"/>
                <a:t>七腳</a:t>
              </a:r>
              <a:r>
                <a:rPr lang="zh-TW" altLang="en-US" dirty="0" smtClean="0"/>
                <a:t>川</a:t>
              </a:r>
              <a:endParaRPr lang="en-US" altLang="zh-TW" dirty="0" smtClean="0"/>
            </a:p>
            <a:p>
              <a:pPr algn="ctr"/>
              <a:r>
                <a:rPr lang="zh-TW" altLang="en-US" dirty="0" smtClean="0"/>
                <a:t>部落</a:t>
              </a:r>
              <a:endParaRPr lang="zh-TW" altLang="en-US" dirty="0"/>
            </a:p>
          </p:txBody>
        </p:sp>
      </p:grpSp>
      <p:grpSp>
        <p:nvGrpSpPr>
          <p:cNvPr id="121" name="群組 120"/>
          <p:cNvGrpSpPr/>
          <p:nvPr/>
        </p:nvGrpSpPr>
        <p:grpSpPr>
          <a:xfrm>
            <a:off x="5703675" y="3429000"/>
            <a:ext cx="1102080" cy="697927"/>
            <a:chOff x="251520" y="3429000"/>
            <a:chExt cx="1102080" cy="697927"/>
          </a:xfrm>
        </p:grpSpPr>
        <p:sp>
          <p:nvSpPr>
            <p:cNvPr id="122" name="矩形 121"/>
            <p:cNvSpPr/>
            <p:nvPr/>
          </p:nvSpPr>
          <p:spPr>
            <a:xfrm>
              <a:off x="251520" y="3429002"/>
              <a:ext cx="1102080" cy="69792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3" name="文字方塊 122"/>
            <p:cNvSpPr txBox="1"/>
            <p:nvPr/>
          </p:nvSpPr>
          <p:spPr>
            <a:xfrm>
              <a:off x="251520" y="3429000"/>
              <a:ext cx="1102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 smtClean="0"/>
                <a:t>英</a:t>
              </a:r>
              <a:r>
                <a:rPr lang="zh-TW" altLang="en-US" dirty="0" smtClean="0"/>
                <a:t>山</a:t>
              </a:r>
              <a:endParaRPr lang="en-US" altLang="zh-TW" dirty="0" smtClean="0"/>
            </a:p>
            <a:p>
              <a:pPr algn="ctr"/>
              <a:r>
                <a:rPr lang="zh-TW" altLang="en-US" dirty="0" smtClean="0"/>
                <a:t>社區</a:t>
              </a:r>
              <a:endParaRPr lang="zh-TW" altLang="en-US" dirty="0"/>
            </a:p>
          </p:txBody>
        </p:sp>
      </p:grpSp>
      <p:grpSp>
        <p:nvGrpSpPr>
          <p:cNvPr id="124" name="群組 123"/>
          <p:cNvGrpSpPr/>
          <p:nvPr/>
        </p:nvGrpSpPr>
        <p:grpSpPr>
          <a:xfrm>
            <a:off x="6854296" y="3429000"/>
            <a:ext cx="1102080" cy="697927"/>
            <a:chOff x="251520" y="3429000"/>
            <a:chExt cx="1102080" cy="697927"/>
          </a:xfrm>
        </p:grpSpPr>
        <p:sp>
          <p:nvSpPr>
            <p:cNvPr id="125" name="矩形 124"/>
            <p:cNvSpPr/>
            <p:nvPr/>
          </p:nvSpPr>
          <p:spPr>
            <a:xfrm>
              <a:off x="251520" y="3429002"/>
              <a:ext cx="1102080" cy="69792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6" name="文字方塊 125"/>
            <p:cNvSpPr txBox="1"/>
            <p:nvPr/>
          </p:nvSpPr>
          <p:spPr>
            <a:xfrm>
              <a:off x="251520" y="3429000"/>
              <a:ext cx="1102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 smtClean="0"/>
                <a:t>福興</a:t>
              </a:r>
              <a:endParaRPr lang="en-US" altLang="zh-TW" dirty="0" smtClean="0"/>
            </a:p>
            <a:p>
              <a:pPr algn="ctr"/>
              <a:r>
                <a:rPr lang="zh-TW" altLang="en-US" dirty="0" smtClean="0"/>
                <a:t>社區</a:t>
              </a:r>
              <a:endParaRPr lang="zh-TW" altLang="en-US" dirty="0"/>
            </a:p>
          </p:txBody>
        </p:sp>
      </p:grpSp>
      <p:grpSp>
        <p:nvGrpSpPr>
          <p:cNvPr id="130" name="群組 129"/>
          <p:cNvGrpSpPr/>
          <p:nvPr/>
        </p:nvGrpSpPr>
        <p:grpSpPr>
          <a:xfrm>
            <a:off x="7999015" y="3429000"/>
            <a:ext cx="1102080" cy="697927"/>
            <a:chOff x="251520" y="3429000"/>
            <a:chExt cx="1102080" cy="697927"/>
          </a:xfrm>
        </p:grpSpPr>
        <p:sp>
          <p:nvSpPr>
            <p:cNvPr id="131" name="矩形 130"/>
            <p:cNvSpPr/>
            <p:nvPr/>
          </p:nvSpPr>
          <p:spPr>
            <a:xfrm>
              <a:off x="251520" y="3429002"/>
              <a:ext cx="1102080" cy="697925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" name="文字方塊 131"/>
            <p:cNvSpPr txBox="1"/>
            <p:nvPr/>
          </p:nvSpPr>
          <p:spPr>
            <a:xfrm>
              <a:off x="251520" y="3429000"/>
              <a:ext cx="1102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dirty="0" smtClean="0"/>
                <a:t>永興</a:t>
              </a:r>
              <a:endParaRPr lang="en-US" altLang="zh-TW" dirty="0" smtClean="0"/>
            </a:p>
            <a:p>
              <a:pPr algn="ctr"/>
              <a:r>
                <a:rPr lang="zh-TW" altLang="en-US" dirty="0" smtClean="0"/>
                <a:t>社區</a:t>
              </a:r>
              <a:endParaRPr lang="zh-TW" altLang="en-US" dirty="0"/>
            </a:p>
          </p:txBody>
        </p:sp>
      </p:grpSp>
      <p:cxnSp>
        <p:nvCxnSpPr>
          <p:cNvPr id="134" name="肘形接點 133"/>
          <p:cNvCxnSpPr>
            <a:stCxn id="11" idx="2"/>
            <a:endCxn id="111" idx="0"/>
          </p:cNvCxnSpPr>
          <p:nvPr/>
        </p:nvCxnSpPr>
        <p:spPr>
          <a:xfrm rot="16200000" flipH="1">
            <a:off x="1050954" y="2809586"/>
            <a:ext cx="504056" cy="73477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6" name="肘形接點 135"/>
          <p:cNvCxnSpPr>
            <a:stCxn id="18" idx="2"/>
            <a:endCxn id="111" idx="0"/>
          </p:cNvCxnSpPr>
          <p:nvPr/>
        </p:nvCxnSpPr>
        <p:spPr>
          <a:xfrm rot="5400000">
            <a:off x="2077068" y="2518244"/>
            <a:ext cx="504056" cy="13174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38" name="肘形接點 137"/>
          <p:cNvCxnSpPr>
            <a:stCxn id="11" idx="2"/>
            <a:endCxn id="56" idx="0"/>
          </p:cNvCxnSpPr>
          <p:nvPr/>
        </p:nvCxnSpPr>
        <p:spPr>
          <a:xfrm rot="5400000">
            <a:off x="479465" y="2972869"/>
            <a:ext cx="504056" cy="40820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0" name="肘形接點 139"/>
          <p:cNvCxnSpPr>
            <a:stCxn id="18" idx="2"/>
            <a:endCxn id="113" idx="0"/>
          </p:cNvCxnSpPr>
          <p:nvPr/>
        </p:nvCxnSpPr>
        <p:spPr>
          <a:xfrm rot="5400000">
            <a:off x="2651790" y="3092968"/>
            <a:ext cx="504058" cy="16801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2" name="肘形接點 141"/>
          <p:cNvCxnSpPr>
            <a:stCxn id="18" idx="2"/>
            <a:endCxn id="117" idx="0"/>
          </p:cNvCxnSpPr>
          <p:nvPr/>
        </p:nvCxnSpPr>
        <p:spPr>
          <a:xfrm rot="16200000" flipH="1">
            <a:off x="3224542" y="2688226"/>
            <a:ext cx="504056" cy="97749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4" name="肘形接點 143"/>
          <p:cNvCxnSpPr>
            <a:stCxn id="18" idx="2"/>
            <a:endCxn id="120" idx="0"/>
          </p:cNvCxnSpPr>
          <p:nvPr/>
        </p:nvCxnSpPr>
        <p:spPr>
          <a:xfrm rot="16200000" flipH="1">
            <a:off x="3793111" y="2119657"/>
            <a:ext cx="504056" cy="211463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6" name="肘形接點 145"/>
          <p:cNvCxnSpPr>
            <a:stCxn id="18" idx="2"/>
            <a:endCxn id="123" idx="0"/>
          </p:cNvCxnSpPr>
          <p:nvPr/>
        </p:nvCxnSpPr>
        <p:spPr>
          <a:xfrm rot="16200000" flipH="1">
            <a:off x="4369241" y="1543526"/>
            <a:ext cx="504056" cy="32668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8" name="肘形接點 147"/>
          <p:cNvCxnSpPr>
            <a:stCxn id="18" idx="2"/>
            <a:endCxn id="126" idx="0"/>
          </p:cNvCxnSpPr>
          <p:nvPr/>
        </p:nvCxnSpPr>
        <p:spPr>
          <a:xfrm rot="16200000" flipH="1">
            <a:off x="4944552" y="968216"/>
            <a:ext cx="504056" cy="44175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50" name="肘形接點 149"/>
          <p:cNvCxnSpPr>
            <a:stCxn id="18" idx="2"/>
            <a:endCxn id="132" idx="0"/>
          </p:cNvCxnSpPr>
          <p:nvPr/>
        </p:nvCxnSpPr>
        <p:spPr>
          <a:xfrm rot="16200000" flipH="1">
            <a:off x="5516911" y="395856"/>
            <a:ext cx="504056" cy="556223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55" name="矩形 154"/>
          <p:cNvSpPr/>
          <p:nvPr/>
        </p:nvSpPr>
        <p:spPr>
          <a:xfrm>
            <a:off x="-23650" y="4365107"/>
            <a:ext cx="1102080" cy="3600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6" name="文字方塊 155"/>
          <p:cNvSpPr txBox="1"/>
          <p:nvPr/>
        </p:nvSpPr>
        <p:spPr>
          <a:xfrm>
            <a:off x="-23650" y="4365104"/>
            <a:ext cx="1102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簡介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分享</a:t>
            </a:r>
            <a:endParaRPr lang="zh-TW" altLang="en-US" sz="1600" dirty="0"/>
          </a:p>
        </p:txBody>
      </p:sp>
      <p:sp>
        <p:nvSpPr>
          <p:cNvPr id="158" name="矩形 157"/>
          <p:cNvSpPr/>
          <p:nvPr/>
        </p:nvSpPr>
        <p:spPr>
          <a:xfrm>
            <a:off x="1119328" y="4365107"/>
            <a:ext cx="1102080" cy="3600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9" name="文字方塊 158"/>
          <p:cNvSpPr txBox="1"/>
          <p:nvPr/>
        </p:nvSpPr>
        <p:spPr>
          <a:xfrm>
            <a:off x="1119328" y="4365104"/>
            <a:ext cx="1102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簡介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分享</a:t>
            </a:r>
            <a:endParaRPr lang="zh-TW" altLang="en-US" sz="1600" dirty="0"/>
          </a:p>
        </p:txBody>
      </p:sp>
      <p:sp>
        <p:nvSpPr>
          <p:cNvPr id="161" name="矩形 160"/>
          <p:cNvSpPr/>
          <p:nvPr/>
        </p:nvSpPr>
        <p:spPr>
          <a:xfrm>
            <a:off x="2268774" y="4365107"/>
            <a:ext cx="1102080" cy="3600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2" name="文字方塊 161"/>
          <p:cNvSpPr txBox="1"/>
          <p:nvPr/>
        </p:nvSpPr>
        <p:spPr>
          <a:xfrm>
            <a:off x="2268774" y="4365104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簡介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分享</a:t>
            </a:r>
          </a:p>
          <a:p>
            <a:pPr algn="ctr"/>
            <a:endParaRPr lang="zh-TW" altLang="en-US" sz="1600" dirty="0"/>
          </a:p>
        </p:txBody>
      </p:sp>
      <p:sp>
        <p:nvSpPr>
          <p:cNvPr id="164" name="矩形 163"/>
          <p:cNvSpPr/>
          <p:nvPr/>
        </p:nvSpPr>
        <p:spPr>
          <a:xfrm>
            <a:off x="3414276" y="4365107"/>
            <a:ext cx="1102080" cy="3600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5" name="文字方塊 164"/>
          <p:cNvSpPr txBox="1"/>
          <p:nvPr/>
        </p:nvSpPr>
        <p:spPr>
          <a:xfrm>
            <a:off x="3414276" y="4365104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簡介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分享</a:t>
            </a:r>
          </a:p>
          <a:p>
            <a:pPr algn="ctr"/>
            <a:endParaRPr lang="zh-TW" altLang="en-US" sz="1600" dirty="0"/>
          </a:p>
        </p:txBody>
      </p:sp>
      <p:sp>
        <p:nvSpPr>
          <p:cNvPr id="167" name="矩形 166"/>
          <p:cNvSpPr/>
          <p:nvPr/>
        </p:nvSpPr>
        <p:spPr>
          <a:xfrm>
            <a:off x="4551414" y="4365107"/>
            <a:ext cx="1102080" cy="3600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8" name="文字方塊 167"/>
          <p:cNvSpPr txBox="1"/>
          <p:nvPr/>
        </p:nvSpPr>
        <p:spPr>
          <a:xfrm>
            <a:off x="4551414" y="4365104"/>
            <a:ext cx="1102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簡介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分享</a:t>
            </a:r>
            <a:endParaRPr lang="zh-TW" altLang="en-US" sz="1600" dirty="0"/>
          </a:p>
        </p:txBody>
      </p:sp>
      <p:sp>
        <p:nvSpPr>
          <p:cNvPr id="170" name="矩形 169"/>
          <p:cNvSpPr/>
          <p:nvPr/>
        </p:nvSpPr>
        <p:spPr>
          <a:xfrm>
            <a:off x="5703675" y="4365107"/>
            <a:ext cx="1102080" cy="3600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1" name="文字方塊 170"/>
          <p:cNvSpPr txBox="1"/>
          <p:nvPr/>
        </p:nvSpPr>
        <p:spPr>
          <a:xfrm>
            <a:off x="5703675" y="4365104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簡介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分享</a:t>
            </a:r>
          </a:p>
          <a:p>
            <a:pPr algn="ctr"/>
            <a:endParaRPr lang="zh-TW" altLang="en-US" sz="1600" dirty="0"/>
          </a:p>
        </p:txBody>
      </p:sp>
      <p:sp>
        <p:nvSpPr>
          <p:cNvPr id="173" name="矩形 172"/>
          <p:cNvSpPr/>
          <p:nvPr/>
        </p:nvSpPr>
        <p:spPr>
          <a:xfrm>
            <a:off x="6854296" y="4365107"/>
            <a:ext cx="1102080" cy="3600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4" name="文字方塊 173"/>
          <p:cNvSpPr txBox="1"/>
          <p:nvPr/>
        </p:nvSpPr>
        <p:spPr>
          <a:xfrm>
            <a:off x="6854296" y="4365104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簡介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分享</a:t>
            </a:r>
          </a:p>
          <a:p>
            <a:pPr algn="ctr"/>
            <a:endParaRPr lang="zh-TW" altLang="en-US" sz="1600" dirty="0"/>
          </a:p>
        </p:txBody>
      </p:sp>
      <p:sp>
        <p:nvSpPr>
          <p:cNvPr id="176" name="矩形 175"/>
          <p:cNvSpPr/>
          <p:nvPr/>
        </p:nvSpPr>
        <p:spPr>
          <a:xfrm>
            <a:off x="7999015" y="4365107"/>
            <a:ext cx="1102080" cy="3600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7" name="文字方塊 176"/>
          <p:cNvSpPr txBox="1"/>
          <p:nvPr/>
        </p:nvSpPr>
        <p:spPr>
          <a:xfrm>
            <a:off x="7999015" y="4365104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簡介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分享</a:t>
            </a:r>
          </a:p>
          <a:p>
            <a:pPr algn="ctr"/>
            <a:endParaRPr lang="zh-TW" altLang="en-US" sz="1600" dirty="0"/>
          </a:p>
        </p:txBody>
      </p:sp>
      <p:cxnSp>
        <p:nvCxnSpPr>
          <p:cNvPr id="179" name="直線單箭頭接點 178"/>
          <p:cNvCxnSpPr>
            <a:stCxn id="56" idx="2"/>
            <a:endCxn id="156" idx="0"/>
          </p:cNvCxnSpPr>
          <p:nvPr/>
        </p:nvCxnSpPr>
        <p:spPr>
          <a:xfrm>
            <a:off x="527390" y="407707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3" name="直線單箭頭接點 182"/>
          <p:cNvCxnSpPr>
            <a:stCxn id="110" idx="2"/>
            <a:endCxn id="159" idx="0"/>
          </p:cNvCxnSpPr>
          <p:nvPr/>
        </p:nvCxnSpPr>
        <p:spPr>
          <a:xfrm>
            <a:off x="1670368" y="4126927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5" name="直線單箭頭接點 184"/>
          <p:cNvCxnSpPr>
            <a:stCxn id="113" idx="2"/>
            <a:endCxn id="162" idx="0"/>
          </p:cNvCxnSpPr>
          <p:nvPr/>
        </p:nvCxnSpPr>
        <p:spPr>
          <a:xfrm>
            <a:off x="2819814" y="4126927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7" name="直線單箭頭接點 186"/>
          <p:cNvCxnSpPr>
            <a:stCxn id="116" idx="2"/>
            <a:endCxn id="165" idx="0"/>
          </p:cNvCxnSpPr>
          <p:nvPr/>
        </p:nvCxnSpPr>
        <p:spPr>
          <a:xfrm>
            <a:off x="3965316" y="4126927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9" name="直線單箭頭接點 188"/>
          <p:cNvCxnSpPr>
            <a:stCxn id="119" idx="2"/>
            <a:endCxn id="168" idx="0"/>
          </p:cNvCxnSpPr>
          <p:nvPr/>
        </p:nvCxnSpPr>
        <p:spPr>
          <a:xfrm>
            <a:off x="5102454" y="4126927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1" name="直線單箭頭接點 190"/>
          <p:cNvCxnSpPr>
            <a:stCxn id="122" idx="2"/>
            <a:endCxn id="171" idx="0"/>
          </p:cNvCxnSpPr>
          <p:nvPr/>
        </p:nvCxnSpPr>
        <p:spPr>
          <a:xfrm>
            <a:off x="6254715" y="4126927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3" name="直線單箭頭接點 192"/>
          <p:cNvCxnSpPr>
            <a:stCxn id="125" idx="2"/>
            <a:endCxn id="174" idx="0"/>
          </p:cNvCxnSpPr>
          <p:nvPr/>
        </p:nvCxnSpPr>
        <p:spPr>
          <a:xfrm>
            <a:off x="7405336" y="4126927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95" name="直線單箭頭接點 194"/>
          <p:cNvCxnSpPr>
            <a:stCxn id="131" idx="2"/>
            <a:endCxn id="177" idx="0"/>
          </p:cNvCxnSpPr>
          <p:nvPr/>
        </p:nvCxnSpPr>
        <p:spPr>
          <a:xfrm>
            <a:off x="8550055" y="4126927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04" name="矩形 203"/>
          <p:cNvSpPr/>
          <p:nvPr/>
        </p:nvSpPr>
        <p:spPr>
          <a:xfrm>
            <a:off x="0" y="4941171"/>
            <a:ext cx="1102080" cy="5760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5" name="文字方塊 204"/>
          <p:cNvSpPr txBox="1"/>
          <p:nvPr/>
        </p:nvSpPr>
        <p:spPr>
          <a:xfrm>
            <a:off x="0" y="4941168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任務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打卡</a:t>
            </a:r>
            <a:endParaRPr lang="en-US" altLang="zh-TW" sz="1600" dirty="0" smtClean="0"/>
          </a:p>
          <a:p>
            <a:pPr algn="ctr"/>
            <a:r>
              <a:rPr lang="en-US" altLang="zh-TW" sz="1600" dirty="0" smtClean="0"/>
              <a:t>/</a:t>
            </a:r>
            <a:r>
              <a:rPr lang="zh-TW" altLang="en-US" sz="1600" dirty="0" smtClean="0"/>
              <a:t>討論區</a:t>
            </a:r>
            <a:endParaRPr lang="zh-TW" altLang="en-US" sz="1600" dirty="0"/>
          </a:p>
        </p:txBody>
      </p:sp>
      <p:sp>
        <p:nvSpPr>
          <p:cNvPr id="206" name="矩形 205"/>
          <p:cNvSpPr/>
          <p:nvPr/>
        </p:nvSpPr>
        <p:spPr>
          <a:xfrm>
            <a:off x="1142978" y="4941171"/>
            <a:ext cx="1102080" cy="5760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7" name="文字方塊 206"/>
          <p:cNvSpPr txBox="1"/>
          <p:nvPr/>
        </p:nvSpPr>
        <p:spPr>
          <a:xfrm>
            <a:off x="1142978" y="4941168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任務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打卡</a:t>
            </a:r>
            <a:endParaRPr lang="en-US" altLang="zh-TW" sz="1600" dirty="0" smtClean="0"/>
          </a:p>
          <a:p>
            <a:pPr algn="ctr"/>
            <a:r>
              <a:rPr lang="en-US" altLang="zh-TW" sz="1600" dirty="0" smtClean="0"/>
              <a:t>/</a:t>
            </a:r>
            <a:r>
              <a:rPr lang="zh-TW" altLang="en-US" sz="1600" dirty="0" smtClean="0"/>
              <a:t>討論區</a:t>
            </a:r>
            <a:endParaRPr lang="zh-TW" altLang="en-US" sz="1600" dirty="0"/>
          </a:p>
        </p:txBody>
      </p:sp>
      <p:sp>
        <p:nvSpPr>
          <p:cNvPr id="208" name="矩形 207"/>
          <p:cNvSpPr/>
          <p:nvPr/>
        </p:nvSpPr>
        <p:spPr>
          <a:xfrm>
            <a:off x="2292424" y="4941171"/>
            <a:ext cx="1102080" cy="5760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9" name="文字方塊 208"/>
          <p:cNvSpPr txBox="1"/>
          <p:nvPr/>
        </p:nvSpPr>
        <p:spPr>
          <a:xfrm>
            <a:off x="2292424" y="4941168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任務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打卡</a:t>
            </a:r>
            <a:endParaRPr lang="en-US" altLang="zh-TW" sz="1600" dirty="0" smtClean="0"/>
          </a:p>
          <a:p>
            <a:pPr algn="ctr"/>
            <a:r>
              <a:rPr lang="en-US" altLang="zh-TW" sz="1600" dirty="0" smtClean="0"/>
              <a:t>/</a:t>
            </a:r>
            <a:r>
              <a:rPr lang="zh-TW" altLang="en-US" sz="1600" dirty="0" smtClean="0"/>
              <a:t>討論區</a:t>
            </a:r>
            <a:endParaRPr lang="zh-TW" altLang="en-US" sz="1600" dirty="0"/>
          </a:p>
        </p:txBody>
      </p:sp>
      <p:sp>
        <p:nvSpPr>
          <p:cNvPr id="210" name="矩形 209"/>
          <p:cNvSpPr/>
          <p:nvPr/>
        </p:nvSpPr>
        <p:spPr>
          <a:xfrm>
            <a:off x="3437926" y="4941171"/>
            <a:ext cx="1102080" cy="5760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1" name="文字方塊 210"/>
          <p:cNvSpPr txBox="1"/>
          <p:nvPr/>
        </p:nvSpPr>
        <p:spPr>
          <a:xfrm>
            <a:off x="3437926" y="4941168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任務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打卡</a:t>
            </a:r>
            <a:endParaRPr lang="en-US" altLang="zh-TW" sz="1600" dirty="0" smtClean="0"/>
          </a:p>
          <a:p>
            <a:pPr algn="ctr"/>
            <a:r>
              <a:rPr lang="en-US" altLang="zh-TW" sz="1600" dirty="0" smtClean="0"/>
              <a:t>/</a:t>
            </a:r>
            <a:r>
              <a:rPr lang="zh-TW" altLang="en-US" sz="1600" dirty="0" smtClean="0"/>
              <a:t>討論區</a:t>
            </a:r>
            <a:endParaRPr lang="zh-TW" altLang="en-US" sz="1600" dirty="0"/>
          </a:p>
        </p:txBody>
      </p:sp>
      <p:sp>
        <p:nvSpPr>
          <p:cNvPr id="212" name="矩形 211"/>
          <p:cNvSpPr/>
          <p:nvPr/>
        </p:nvSpPr>
        <p:spPr>
          <a:xfrm>
            <a:off x="4581322" y="4941171"/>
            <a:ext cx="1102080" cy="5760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3" name="文字方塊 212"/>
          <p:cNvSpPr txBox="1"/>
          <p:nvPr/>
        </p:nvSpPr>
        <p:spPr>
          <a:xfrm>
            <a:off x="4578258" y="4941168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任務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打卡</a:t>
            </a:r>
            <a:endParaRPr lang="en-US" altLang="zh-TW" sz="1600" dirty="0" smtClean="0"/>
          </a:p>
          <a:p>
            <a:pPr algn="ctr"/>
            <a:r>
              <a:rPr lang="en-US" altLang="zh-TW" sz="1600" dirty="0" smtClean="0"/>
              <a:t>/</a:t>
            </a:r>
            <a:r>
              <a:rPr lang="zh-TW" altLang="en-US" sz="1600" dirty="0" smtClean="0"/>
              <a:t>討論區</a:t>
            </a:r>
            <a:endParaRPr lang="zh-TW" altLang="en-US" sz="1600" dirty="0"/>
          </a:p>
        </p:txBody>
      </p:sp>
      <p:sp>
        <p:nvSpPr>
          <p:cNvPr id="214" name="矩形 213"/>
          <p:cNvSpPr/>
          <p:nvPr/>
        </p:nvSpPr>
        <p:spPr>
          <a:xfrm>
            <a:off x="5727325" y="4941171"/>
            <a:ext cx="1102080" cy="5760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5" name="文字方塊 214"/>
          <p:cNvSpPr txBox="1"/>
          <p:nvPr/>
        </p:nvSpPr>
        <p:spPr>
          <a:xfrm>
            <a:off x="5727325" y="4941168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任務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打卡</a:t>
            </a:r>
            <a:endParaRPr lang="en-US" altLang="zh-TW" sz="1600" dirty="0" smtClean="0"/>
          </a:p>
          <a:p>
            <a:pPr algn="ctr"/>
            <a:r>
              <a:rPr lang="en-US" altLang="zh-TW" sz="1600" dirty="0" smtClean="0"/>
              <a:t>/</a:t>
            </a:r>
            <a:r>
              <a:rPr lang="zh-TW" altLang="en-US" sz="1600" dirty="0" smtClean="0"/>
              <a:t>討論區</a:t>
            </a:r>
            <a:endParaRPr lang="zh-TW" altLang="en-US" sz="1600" dirty="0"/>
          </a:p>
        </p:txBody>
      </p:sp>
      <p:sp>
        <p:nvSpPr>
          <p:cNvPr id="216" name="矩形 215"/>
          <p:cNvSpPr/>
          <p:nvPr/>
        </p:nvSpPr>
        <p:spPr>
          <a:xfrm>
            <a:off x="6877946" y="4941171"/>
            <a:ext cx="1102080" cy="5760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7" name="文字方塊 216"/>
          <p:cNvSpPr txBox="1"/>
          <p:nvPr/>
        </p:nvSpPr>
        <p:spPr>
          <a:xfrm>
            <a:off x="6877946" y="4941168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任務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打卡</a:t>
            </a:r>
            <a:endParaRPr lang="en-US" altLang="zh-TW" sz="1600" dirty="0" smtClean="0"/>
          </a:p>
          <a:p>
            <a:pPr algn="ctr"/>
            <a:r>
              <a:rPr lang="en-US" altLang="zh-TW" sz="1600" dirty="0" smtClean="0"/>
              <a:t>/</a:t>
            </a:r>
            <a:r>
              <a:rPr lang="zh-TW" altLang="en-US" sz="1600" dirty="0" smtClean="0"/>
              <a:t>討論區</a:t>
            </a:r>
            <a:endParaRPr lang="zh-TW" altLang="en-US" sz="1600" dirty="0"/>
          </a:p>
        </p:txBody>
      </p:sp>
      <p:sp>
        <p:nvSpPr>
          <p:cNvPr id="218" name="矩形 217"/>
          <p:cNvSpPr/>
          <p:nvPr/>
        </p:nvSpPr>
        <p:spPr>
          <a:xfrm>
            <a:off x="8022665" y="4941171"/>
            <a:ext cx="1102080" cy="5760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9" name="文字方塊 218"/>
          <p:cNvSpPr txBox="1"/>
          <p:nvPr/>
        </p:nvSpPr>
        <p:spPr>
          <a:xfrm>
            <a:off x="8022665" y="4941168"/>
            <a:ext cx="110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600" dirty="0" smtClean="0"/>
              <a:t>任務</a:t>
            </a:r>
            <a:r>
              <a:rPr lang="en-US" altLang="zh-TW" sz="1600" dirty="0" smtClean="0"/>
              <a:t>/</a:t>
            </a:r>
            <a:r>
              <a:rPr lang="zh-TW" altLang="en-US" sz="1600" dirty="0" smtClean="0"/>
              <a:t>打卡</a:t>
            </a:r>
            <a:endParaRPr lang="en-US" altLang="zh-TW" sz="1600" dirty="0" smtClean="0"/>
          </a:p>
          <a:p>
            <a:pPr algn="ctr"/>
            <a:r>
              <a:rPr lang="en-US" altLang="zh-TW" sz="1600" dirty="0" smtClean="0"/>
              <a:t>/</a:t>
            </a:r>
            <a:r>
              <a:rPr lang="zh-TW" altLang="en-US" sz="1600" dirty="0" smtClean="0"/>
              <a:t>討論區</a:t>
            </a:r>
            <a:endParaRPr lang="zh-TW" altLang="en-US" sz="1600" dirty="0"/>
          </a:p>
        </p:txBody>
      </p:sp>
      <p:cxnSp>
        <p:nvCxnSpPr>
          <p:cNvPr id="220" name="直線單箭頭接點 219"/>
          <p:cNvCxnSpPr/>
          <p:nvPr/>
        </p:nvCxnSpPr>
        <p:spPr>
          <a:xfrm>
            <a:off x="527390" y="4675289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1" name="直線單箭頭接點 220"/>
          <p:cNvCxnSpPr/>
          <p:nvPr/>
        </p:nvCxnSpPr>
        <p:spPr>
          <a:xfrm>
            <a:off x="1670368" y="4725144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2" name="直線單箭頭接點 221"/>
          <p:cNvCxnSpPr/>
          <p:nvPr/>
        </p:nvCxnSpPr>
        <p:spPr>
          <a:xfrm>
            <a:off x="2819814" y="4725144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3" name="直線單箭頭接點 222"/>
          <p:cNvCxnSpPr/>
          <p:nvPr/>
        </p:nvCxnSpPr>
        <p:spPr>
          <a:xfrm>
            <a:off x="3965316" y="4725144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4" name="直線單箭頭接點 223"/>
          <p:cNvCxnSpPr/>
          <p:nvPr/>
        </p:nvCxnSpPr>
        <p:spPr>
          <a:xfrm>
            <a:off x="5102454" y="4725144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5" name="直線單箭頭接點 224"/>
          <p:cNvCxnSpPr/>
          <p:nvPr/>
        </p:nvCxnSpPr>
        <p:spPr>
          <a:xfrm>
            <a:off x="6254715" y="4725144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6" name="直線單箭頭接點 225"/>
          <p:cNvCxnSpPr/>
          <p:nvPr/>
        </p:nvCxnSpPr>
        <p:spPr>
          <a:xfrm>
            <a:off x="7405336" y="4725144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7" name="直線單箭頭接點 226"/>
          <p:cNvCxnSpPr/>
          <p:nvPr/>
        </p:nvCxnSpPr>
        <p:spPr>
          <a:xfrm>
            <a:off x="8550055" y="4725144"/>
            <a:ext cx="0" cy="238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29" name="文字方塊 228"/>
          <p:cNvSpPr txBox="1"/>
          <p:nvPr/>
        </p:nvSpPr>
        <p:spPr>
          <a:xfrm>
            <a:off x="6588224" y="62068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以花蓮地區為例</a:t>
            </a:r>
            <a:endParaRPr lang="zh-TW" altLang="en-US" dirty="0"/>
          </a:p>
        </p:txBody>
      </p:sp>
      <p:grpSp>
        <p:nvGrpSpPr>
          <p:cNvPr id="233" name="群組 232"/>
          <p:cNvGrpSpPr/>
          <p:nvPr/>
        </p:nvGrpSpPr>
        <p:grpSpPr>
          <a:xfrm>
            <a:off x="3412132" y="6021288"/>
            <a:ext cx="2311996" cy="360041"/>
            <a:chOff x="3995936" y="5661248"/>
            <a:chExt cx="1102080" cy="360041"/>
          </a:xfrm>
        </p:grpSpPr>
        <p:sp>
          <p:nvSpPr>
            <p:cNvPr id="231" name="矩形 230"/>
            <p:cNvSpPr/>
            <p:nvPr/>
          </p:nvSpPr>
          <p:spPr>
            <a:xfrm>
              <a:off x="3995936" y="5661251"/>
              <a:ext cx="1102080" cy="36003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2" name="文字方塊 231"/>
            <p:cNvSpPr txBox="1"/>
            <p:nvPr/>
          </p:nvSpPr>
          <p:spPr>
            <a:xfrm>
              <a:off x="3995936" y="5661248"/>
              <a:ext cx="1102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600" dirty="0" smtClean="0"/>
                <a:t>獲得過關</a:t>
              </a:r>
              <a:r>
                <a:rPr lang="zh-TW" altLang="en-US" sz="1600" dirty="0" smtClean="0"/>
                <a:t>徽章</a:t>
              </a:r>
              <a:r>
                <a:rPr lang="en-US" altLang="zh-TW" sz="1600" dirty="0" smtClean="0"/>
                <a:t>/</a:t>
              </a:r>
              <a:r>
                <a:rPr lang="zh-TW" altLang="en-US" sz="1600" dirty="0" smtClean="0"/>
                <a:t>社群分享</a:t>
              </a:r>
              <a:endParaRPr lang="zh-TW" altLang="en-US" sz="1600" dirty="0"/>
            </a:p>
          </p:txBody>
        </p:sp>
      </p:grpSp>
      <p:cxnSp>
        <p:nvCxnSpPr>
          <p:cNvPr id="239" name="肘形接點 238"/>
          <p:cNvCxnSpPr>
            <a:stCxn id="205" idx="2"/>
            <a:endCxn id="232" idx="0"/>
          </p:cNvCxnSpPr>
          <p:nvPr/>
        </p:nvCxnSpPr>
        <p:spPr>
          <a:xfrm rot="16200000" flipH="1">
            <a:off x="2311913" y="3765070"/>
            <a:ext cx="495345" cy="40170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1" name="肘形接點 240"/>
          <p:cNvCxnSpPr>
            <a:stCxn id="207" idx="2"/>
            <a:endCxn id="232" idx="0"/>
          </p:cNvCxnSpPr>
          <p:nvPr/>
        </p:nvCxnSpPr>
        <p:spPr>
          <a:xfrm rot="16200000" flipH="1">
            <a:off x="2883402" y="4336559"/>
            <a:ext cx="495345" cy="287411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3" name="肘形接點 242"/>
          <p:cNvCxnSpPr>
            <a:stCxn id="209" idx="2"/>
            <a:endCxn id="232" idx="0"/>
          </p:cNvCxnSpPr>
          <p:nvPr/>
        </p:nvCxnSpPr>
        <p:spPr>
          <a:xfrm rot="16200000" flipH="1">
            <a:off x="3458125" y="4911282"/>
            <a:ext cx="495345" cy="17246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5" name="肘形接點 244"/>
          <p:cNvCxnSpPr>
            <a:stCxn id="211" idx="2"/>
            <a:endCxn id="232" idx="0"/>
          </p:cNvCxnSpPr>
          <p:nvPr/>
        </p:nvCxnSpPr>
        <p:spPr>
          <a:xfrm rot="16200000" flipH="1">
            <a:off x="4030876" y="5484033"/>
            <a:ext cx="495345" cy="5791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7" name="肘形接點 246"/>
          <p:cNvCxnSpPr>
            <a:stCxn id="213" idx="2"/>
            <a:endCxn id="232" idx="0"/>
          </p:cNvCxnSpPr>
          <p:nvPr/>
        </p:nvCxnSpPr>
        <p:spPr>
          <a:xfrm rot="5400000">
            <a:off x="4601042" y="5493031"/>
            <a:ext cx="495345" cy="56116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9" name="肘形接點 248"/>
          <p:cNvCxnSpPr>
            <a:stCxn id="215" idx="2"/>
            <a:endCxn id="232" idx="0"/>
          </p:cNvCxnSpPr>
          <p:nvPr/>
        </p:nvCxnSpPr>
        <p:spPr>
          <a:xfrm rot="5400000">
            <a:off x="5175576" y="4918498"/>
            <a:ext cx="495345" cy="17102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1" name="肘形接點 250"/>
          <p:cNvCxnSpPr>
            <a:stCxn id="217" idx="2"/>
            <a:endCxn id="232" idx="0"/>
          </p:cNvCxnSpPr>
          <p:nvPr/>
        </p:nvCxnSpPr>
        <p:spPr>
          <a:xfrm rot="5400000">
            <a:off x="5750886" y="4343187"/>
            <a:ext cx="495345" cy="28608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3" name="肘形接點 252"/>
          <p:cNvCxnSpPr>
            <a:stCxn id="219" idx="2"/>
            <a:endCxn id="232" idx="0"/>
          </p:cNvCxnSpPr>
          <p:nvPr/>
        </p:nvCxnSpPr>
        <p:spPr>
          <a:xfrm rot="5400000">
            <a:off x="6323246" y="3770828"/>
            <a:ext cx="495345" cy="40055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4" descr="http://images.apple.com/iphone/design/images/hero_fro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6444208" y="1412776"/>
            <a:ext cx="2500004" cy="4557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矩形 55"/>
          <p:cNvSpPr/>
          <p:nvPr/>
        </p:nvSpPr>
        <p:spPr>
          <a:xfrm>
            <a:off x="6876256" y="2060848"/>
            <a:ext cx="824400" cy="468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矩形 56"/>
          <p:cNvSpPr/>
          <p:nvPr/>
        </p:nvSpPr>
        <p:spPr>
          <a:xfrm>
            <a:off x="7704742" y="2060848"/>
            <a:ext cx="824400" cy="4689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8" name="Picture 4" descr="http://images.apple.com/iphone/design/images/hero_fro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3203848" y="1412776"/>
            <a:ext cx="2500004" cy="4557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矩形 21"/>
          <p:cNvSpPr/>
          <p:nvPr/>
        </p:nvSpPr>
        <p:spPr>
          <a:xfrm>
            <a:off x="3635896" y="2060848"/>
            <a:ext cx="1656184" cy="295232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APP</a:t>
            </a:r>
            <a:r>
              <a:rPr lang="zh-TW" altLang="en-US" dirty="0" smtClean="0"/>
              <a:t>介面模擬</a:t>
            </a:r>
            <a:endParaRPr lang="zh-TW" altLang="en-US" dirty="0"/>
          </a:p>
        </p:txBody>
      </p:sp>
      <p:pic>
        <p:nvPicPr>
          <p:cNvPr id="4" name="Picture 4" descr="http://images.apple.com/iphone/design/images/hero_front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43542" y="1412776"/>
            <a:ext cx="2500004" cy="4557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台中教育大學(數位內容與科技學系)相關資料\網頁程式設計\App提案\台灣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314" y="2060848"/>
            <a:ext cx="1672003" cy="2952328"/>
          </a:xfrm>
          <a:prstGeom prst="rect">
            <a:avLst/>
          </a:prstGeom>
          <a:noFill/>
        </p:spPr>
      </p:pic>
      <p:sp>
        <p:nvSpPr>
          <p:cNvPr id="15" name="矩形 14"/>
          <p:cNvSpPr/>
          <p:nvPr/>
        </p:nvSpPr>
        <p:spPr>
          <a:xfrm>
            <a:off x="450303" y="2057400"/>
            <a:ext cx="1685925" cy="290513"/>
          </a:xfrm>
          <a:prstGeom prst="rect">
            <a:avLst/>
          </a:prstGeom>
          <a:gradFill flip="none" rotWithShape="1">
            <a:gsLst>
              <a:gs pos="47000">
                <a:schemeClr val="tx1"/>
              </a:gs>
              <a:gs pos="50000">
                <a:schemeClr val="tx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繁黑體 Std B" pitchFamily="34" charset="-120"/>
                <a:ea typeface="Adobe 繁黑體 Std B" pitchFamily="34" charset="-120"/>
              </a:rPr>
              <a:t>農村之美</a:t>
            </a:r>
            <a:endParaRPr lang="zh-TW" altLang="en-US" sz="1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6" name="圓角矩形 15"/>
          <p:cNvSpPr/>
          <p:nvPr/>
        </p:nvSpPr>
        <p:spPr>
          <a:xfrm>
            <a:off x="815354" y="2996952"/>
            <a:ext cx="1008112" cy="3600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1000" dirty="0" smtClean="0">
                <a:latin typeface="Adobe 楷体 Std R" pitchFamily="18" charset="-128"/>
                <a:ea typeface="Adobe 楷体 Std R" pitchFamily="18" charset="-128"/>
              </a:rPr>
              <a:t>GPS</a:t>
            </a:r>
            <a:r>
              <a:rPr lang="zh-TW" altLang="en-US" sz="1000" dirty="0" smtClean="0">
                <a:latin typeface="Adobe 楷体 Std R" pitchFamily="18" charset="-128"/>
                <a:ea typeface="Adobe 楷体 Std R" pitchFamily="18" charset="-128"/>
              </a:rPr>
              <a:t>定位</a:t>
            </a:r>
            <a:endParaRPr lang="zh-TW" altLang="en-US" sz="1000" dirty="0">
              <a:latin typeface="Adobe 楷体 Std R" pitchFamily="18" charset="-128"/>
              <a:ea typeface="Adobe 楷体 Std R" pitchFamily="18" charset="-128"/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815354" y="3789040"/>
            <a:ext cx="1008112" cy="36004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楷体 Std R" pitchFamily="18" charset="-128"/>
                <a:ea typeface="Adobe 楷体 Std R" pitchFamily="18" charset="-128"/>
              </a:rPr>
              <a:t>選擇地區</a:t>
            </a:r>
            <a:endParaRPr lang="zh-TW" altLang="en-US" sz="1000" dirty="0">
              <a:latin typeface="Adobe 楷体 Std R" pitchFamily="18" charset="-128"/>
              <a:ea typeface="Adobe 楷体 Std R" pitchFamily="18" charset="-128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610610" y="2057400"/>
            <a:ext cx="1696446" cy="290513"/>
          </a:xfrm>
          <a:prstGeom prst="rect">
            <a:avLst/>
          </a:prstGeom>
          <a:gradFill flip="none" rotWithShape="1">
            <a:gsLst>
              <a:gs pos="47000">
                <a:schemeClr val="tx1"/>
              </a:gs>
              <a:gs pos="50000">
                <a:schemeClr val="tx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繁黑體 Std B" pitchFamily="34" charset="-120"/>
                <a:ea typeface="Adobe 繁黑體 Std B" pitchFamily="34" charset="-120"/>
              </a:rPr>
              <a:t>初英山社區</a:t>
            </a:r>
            <a:endParaRPr lang="zh-TW" altLang="en-US" sz="1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6" name="圓角矩形 25"/>
          <p:cNvSpPr/>
          <p:nvPr/>
        </p:nvSpPr>
        <p:spPr>
          <a:xfrm>
            <a:off x="4028508" y="2472538"/>
            <a:ext cx="834956" cy="193734"/>
          </a:xfrm>
          <a:prstGeom prst="roundRect">
            <a:avLst/>
          </a:prstGeom>
          <a:solidFill>
            <a:schemeClr val="accent3">
              <a:alpha val="50000"/>
            </a:schemeClr>
          </a:soli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楷体 Std R" pitchFamily="18" charset="-128"/>
                <a:ea typeface="Adobe 楷体 Std R" pitchFamily="18" charset="-128"/>
              </a:rPr>
              <a:t>簡介</a:t>
            </a:r>
            <a:endParaRPr lang="zh-TW" altLang="en-US" sz="1000" dirty="0">
              <a:latin typeface="Adobe 楷体 Std R" pitchFamily="18" charset="-128"/>
              <a:ea typeface="Adobe 楷体 Std R" pitchFamily="18" charset="-128"/>
            </a:endParaRPr>
          </a:p>
        </p:txBody>
      </p:sp>
      <p:sp>
        <p:nvSpPr>
          <p:cNvPr id="27" name="圓角矩形 26"/>
          <p:cNvSpPr/>
          <p:nvPr/>
        </p:nvSpPr>
        <p:spPr>
          <a:xfrm>
            <a:off x="4028508" y="2904586"/>
            <a:ext cx="834956" cy="193734"/>
          </a:xfrm>
          <a:prstGeom prst="roundRect">
            <a:avLst/>
          </a:prstGeom>
          <a:solidFill>
            <a:schemeClr val="accent3">
              <a:alpha val="50000"/>
            </a:schemeClr>
          </a:soli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楷体 Std R" pitchFamily="18" charset="-128"/>
                <a:ea typeface="Adobe 楷体 Std R" pitchFamily="18" charset="-128"/>
              </a:rPr>
              <a:t>地理位置</a:t>
            </a:r>
            <a:endParaRPr lang="zh-TW" altLang="en-US" sz="1000" dirty="0">
              <a:latin typeface="Adobe 楷体 Std R" pitchFamily="18" charset="-128"/>
              <a:ea typeface="Adobe 楷体 Std R" pitchFamily="18" charset="-128"/>
            </a:endParaRPr>
          </a:p>
        </p:txBody>
      </p:sp>
      <p:sp>
        <p:nvSpPr>
          <p:cNvPr id="28" name="圓角矩形 27"/>
          <p:cNvSpPr/>
          <p:nvPr/>
        </p:nvSpPr>
        <p:spPr>
          <a:xfrm>
            <a:off x="4028508" y="3336634"/>
            <a:ext cx="834956" cy="193734"/>
          </a:xfrm>
          <a:prstGeom prst="roundRect">
            <a:avLst/>
          </a:prstGeom>
          <a:solidFill>
            <a:schemeClr val="accent3">
              <a:alpha val="50000"/>
            </a:schemeClr>
          </a:soli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楷体 Std R" pitchFamily="18" charset="-128"/>
                <a:ea typeface="Adobe 楷体 Std R" pitchFamily="18" charset="-128"/>
              </a:rPr>
              <a:t>任務</a:t>
            </a:r>
            <a:endParaRPr lang="zh-TW" altLang="en-US" sz="1000" dirty="0">
              <a:latin typeface="Adobe 楷体 Std R" pitchFamily="18" charset="-128"/>
              <a:ea typeface="Adobe 楷体 Std R" pitchFamily="18" charset="-128"/>
            </a:endParaRPr>
          </a:p>
        </p:txBody>
      </p:sp>
      <p:sp>
        <p:nvSpPr>
          <p:cNvPr id="29" name="圓角矩形 28"/>
          <p:cNvSpPr/>
          <p:nvPr/>
        </p:nvSpPr>
        <p:spPr>
          <a:xfrm>
            <a:off x="4028508" y="3768682"/>
            <a:ext cx="834956" cy="193734"/>
          </a:xfrm>
          <a:prstGeom prst="roundRect">
            <a:avLst/>
          </a:prstGeom>
          <a:solidFill>
            <a:schemeClr val="accent3">
              <a:alpha val="50000"/>
            </a:schemeClr>
          </a:soli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楷体 Std R" pitchFamily="18" charset="-128"/>
                <a:ea typeface="Adobe 楷体 Std R" pitchFamily="18" charset="-128"/>
              </a:rPr>
              <a:t>分享</a:t>
            </a:r>
            <a:r>
              <a:rPr lang="en-US" altLang="zh-TW" sz="1000" dirty="0" smtClean="0">
                <a:latin typeface="Adobe 楷体 Std R" pitchFamily="18" charset="-128"/>
                <a:ea typeface="Adobe 楷体 Std R" pitchFamily="18" charset="-128"/>
              </a:rPr>
              <a:t>/</a:t>
            </a:r>
            <a:r>
              <a:rPr lang="zh-TW" altLang="en-US" sz="1000" dirty="0" smtClean="0">
                <a:latin typeface="Adobe 楷体 Std R" pitchFamily="18" charset="-128"/>
                <a:ea typeface="Adobe 楷体 Std R" pitchFamily="18" charset="-128"/>
              </a:rPr>
              <a:t>打卡</a:t>
            </a:r>
            <a:endParaRPr lang="zh-TW" altLang="en-US" sz="1000" dirty="0">
              <a:latin typeface="Adobe 楷体 Std R" pitchFamily="18" charset="-128"/>
              <a:ea typeface="Adobe 楷体 Std R" pitchFamily="18" charset="-128"/>
            </a:endParaRPr>
          </a:p>
        </p:txBody>
      </p:sp>
      <p:sp>
        <p:nvSpPr>
          <p:cNvPr id="30" name="圓角矩形 29"/>
          <p:cNvSpPr/>
          <p:nvPr/>
        </p:nvSpPr>
        <p:spPr>
          <a:xfrm>
            <a:off x="4028508" y="4200730"/>
            <a:ext cx="834956" cy="193734"/>
          </a:xfrm>
          <a:prstGeom prst="roundRect">
            <a:avLst/>
          </a:prstGeom>
          <a:solidFill>
            <a:schemeClr val="accent3">
              <a:alpha val="50000"/>
            </a:schemeClr>
          </a:soli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楷体 Std R" pitchFamily="18" charset="-128"/>
                <a:ea typeface="Adobe 楷体 Std R" pitchFamily="18" charset="-128"/>
              </a:rPr>
              <a:t>討論區</a:t>
            </a:r>
            <a:endParaRPr lang="zh-TW" altLang="en-US" sz="1000" dirty="0">
              <a:latin typeface="Adobe 楷体 Std R" pitchFamily="18" charset="-128"/>
              <a:ea typeface="Adobe 楷体 Std R" pitchFamily="18" charset="-128"/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4028508" y="4632778"/>
            <a:ext cx="834956" cy="193734"/>
          </a:xfrm>
          <a:prstGeom prst="roundRect">
            <a:avLst/>
          </a:prstGeom>
          <a:solidFill>
            <a:schemeClr val="accent3">
              <a:alpha val="50000"/>
            </a:schemeClr>
          </a:solidFill>
          <a:ln w="12700"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楷体 Std R" pitchFamily="18" charset="-128"/>
                <a:ea typeface="Adobe 楷体 Std R" pitchFamily="18" charset="-128"/>
              </a:rPr>
              <a:t>相關網站</a:t>
            </a:r>
            <a:endParaRPr lang="zh-TW" altLang="en-US" sz="1000" dirty="0">
              <a:latin typeface="Adobe 楷体 Std R" pitchFamily="18" charset="-128"/>
              <a:ea typeface="Adobe 楷体 Std R" pitchFamily="18" charset="-128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6850970" y="2057400"/>
            <a:ext cx="1696446" cy="290513"/>
          </a:xfrm>
          <a:prstGeom prst="rect">
            <a:avLst/>
          </a:prstGeom>
          <a:gradFill flip="none" rotWithShape="1">
            <a:gsLst>
              <a:gs pos="47000">
                <a:schemeClr val="tx1"/>
              </a:gs>
              <a:gs pos="50000">
                <a:schemeClr val="tx1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00" dirty="0" smtClean="0">
                <a:latin typeface="Adobe 繁黑體 Std B" pitchFamily="34" charset="-120"/>
                <a:ea typeface="Adobe 繁黑體 Std B" pitchFamily="34" charset="-120"/>
              </a:rPr>
              <a:t>目前獲得徽章</a:t>
            </a:r>
            <a:endParaRPr lang="zh-TW" altLang="en-US" sz="1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2483768" y="3212976"/>
            <a:ext cx="792088" cy="64807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向右箭號 48"/>
          <p:cNvSpPr/>
          <p:nvPr/>
        </p:nvSpPr>
        <p:spPr>
          <a:xfrm>
            <a:off x="5724128" y="3212976"/>
            <a:ext cx="792088" cy="64807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6876256" y="2530850"/>
            <a:ext cx="824400" cy="82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7704742" y="2530850"/>
            <a:ext cx="824400" cy="824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2" name="矩形 51"/>
          <p:cNvSpPr/>
          <p:nvPr/>
        </p:nvSpPr>
        <p:spPr>
          <a:xfrm>
            <a:off x="6876256" y="3357460"/>
            <a:ext cx="824400" cy="8244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/>
          <p:cNvSpPr/>
          <p:nvPr/>
        </p:nvSpPr>
        <p:spPr>
          <a:xfrm>
            <a:off x="7704742" y="3357460"/>
            <a:ext cx="824400" cy="82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6876256" y="4172420"/>
            <a:ext cx="824400" cy="824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5" name="矩形 54"/>
          <p:cNvSpPr/>
          <p:nvPr/>
        </p:nvSpPr>
        <p:spPr>
          <a:xfrm>
            <a:off x="7704742" y="4172420"/>
            <a:ext cx="824400" cy="8244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文字方塊 23"/>
          <p:cNvSpPr txBox="1"/>
          <p:nvPr/>
        </p:nvSpPr>
        <p:spPr>
          <a:xfrm>
            <a:off x="3347864" y="587727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橘色</a:t>
            </a:r>
            <a:r>
              <a:rPr lang="zh-TW" altLang="en-US" dirty="0" smtClean="0"/>
              <a:t>區塊為社區圖片輪播</a:t>
            </a:r>
            <a:endParaRPr lang="zh-TW" altLang="en-US" dirty="0"/>
          </a:p>
        </p:txBody>
      </p:sp>
      <p:sp>
        <p:nvSpPr>
          <p:cNvPr id="58" name="文字方塊 57"/>
          <p:cNvSpPr txBox="1"/>
          <p:nvPr/>
        </p:nvSpPr>
        <p:spPr>
          <a:xfrm>
            <a:off x="6588224" y="587727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色塊為各社區縮圖</a:t>
            </a:r>
            <a:endParaRPr lang="en-US" altLang="zh-TW" dirty="0" smtClean="0"/>
          </a:p>
          <a:p>
            <a:r>
              <a:rPr lang="zh-TW" altLang="en-US" dirty="0" smtClean="0"/>
              <a:t>圖形為徽章</a:t>
            </a:r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徽章樣式尚未設計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59" name="橢圓 58"/>
          <p:cNvSpPr/>
          <p:nvPr/>
        </p:nvSpPr>
        <p:spPr>
          <a:xfrm>
            <a:off x="7000424" y="4293096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等腰三角形 59"/>
          <p:cNvSpPr/>
          <p:nvPr/>
        </p:nvSpPr>
        <p:spPr>
          <a:xfrm>
            <a:off x="7828910" y="2655018"/>
            <a:ext cx="576064" cy="576064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437112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dirty="0" smtClean="0">
                <a:solidFill>
                  <a:srgbClr val="92D050"/>
                </a:solidFill>
                <a:latin typeface="Adobe 繁黑體 Std B" pitchFamily="34" charset="-120"/>
                <a:ea typeface="Adobe 繁黑體 Std B" pitchFamily="34" charset="-120"/>
              </a:rPr>
              <a:t>報告到此結束</a:t>
            </a:r>
            <a:endParaRPr lang="zh-TW" altLang="en-US" sz="7200" dirty="0">
              <a:solidFill>
                <a:srgbClr val="92D050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350</TotalTime>
  <Words>401</Words>
  <Application>Microsoft Office PowerPoint</Application>
  <PresentationFormat>如螢幕大小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原創</vt:lpstr>
      <vt:lpstr>APP企劃提案</vt:lpstr>
      <vt:lpstr>簡報大綱</vt:lpstr>
      <vt:lpstr>APP目標</vt:lpstr>
      <vt:lpstr>APP主要功能</vt:lpstr>
      <vt:lpstr>APP相關活動</vt:lpstr>
      <vt:lpstr>整體功能架構圖</vt:lpstr>
      <vt:lpstr>APP介面模擬</vt:lpstr>
      <vt:lpstr>報告到此結束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user</cp:lastModifiedBy>
  <cp:revision>54</cp:revision>
  <dcterms:created xsi:type="dcterms:W3CDTF">2014-05-11T07:53:18Z</dcterms:created>
  <dcterms:modified xsi:type="dcterms:W3CDTF">2014-05-11T13:54:38Z</dcterms:modified>
</cp:coreProperties>
</file>