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1" r:id="rId4"/>
    <p:sldId id="258" r:id="rId5"/>
    <p:sldId id="257" r:id="rId6"/>
    <p:sldId id="264" r:id="rId7"/>
    <p:sldId id="263" r:id="rId8"/>
    <p:sldId id="259" r:id="rId9"/>
    <p:sldId id="266" r:id="rId10"/>
    <p:sldId id="265" r:id="rId11"/>
    <p:sldId id="267" r:id="rId12"/>
    <p:sldId id="269" r:id="rId13"/>
    <p:sldId id="270" r:id="rId14"/>
    <p:sldId id="272" r:id="rId15"/>
    <p:sldId id="274" r:id="rId16"/>
    <p:sldId id="273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7" r:id="rId49"/>
    <p:sldId id="306" r:id="rId50"/>
    <p:sldId id="308" r:id="rId51"/>
    <p:sldId id="309" r:id="rId52"/>
    <p:sldId id="311" r:id="rId53"/>
    <p:sldId id="310" r:id="rId54"/>
    <p:sldId id="312" r:id="rId55"/>
    <p:sldId id="313" r:id="rId56"/>
    <p:sldId id="268" r:id="rId5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-494" y="-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hp.net/manual/en/function.iconv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s.hsuweni.idv.tw/?p=495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webtech.tw/info.php?tid=2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PHP</a:t>
            </a:r>
            <a:r>
              <a:rPr lang="zh-TW" altLang="en-US" sz="4800" dirty="0" smtClean="0"/>
              <a:t>程式設計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檔案上傳功能</a:t>
            </a:r>
            <a:r>
              <a:rPr lang="zh-TW" altLang="en-US" sz="4800" dirty="0"/>
              <a:t> </a:t>
            </a:r>
            <a:r>
              <a:rPr lang="zh-TW" altLang="en-US" sz="4800" dirty="0" smtClean="0"/>
              <a:t> </a:t>
            </a:r>
            <a:r>
              <a:rPr lang="en-US" altLang="zh-TW" sz="4800" dirty="0" smtClean="0"/>
              <a:t>E-Portfolio</a:t>
            </a:r>
            <a:r>
              <a:rPr lang="zh-TW" altLang="en-US" sz="4800" dirty="0" smtClean="0"/>
              <a:t>系統為例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68748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國立臺中教育大學 數位內容科技學系</a:t>
            </a:r>
            <a:endParaRPr lang="en-US" altLang="zh-TW" dirty="0" smtClean="0"/>
          </a:p>
          <a:p>
            <a:r>
              <a:rPr lang="zh-TW" altLang="en-US" dirty="0" smtClean="0"/>
              <a:t>吳智鴻 教授</a:t>
            </a:r>
            <a:endParaRPr lang="en-US" altLang="zh-TW" dirty="0" smtClean="0"/>
          </a:p>
          <a:p>
            <a:r>
              <a:rPr lang="en-US" altLang="zh-TW" dirty="0" err="1" smtClean="0"/>
              <a:t>Email:chwu@mail.ntcu.edu.tw</a:t>
            </a:r>
            <a:endParaRPr lang="zh-TW" altLang="en-US" dirty="0"/>
          </a:p>
        </p:txBody>
      </p:sp>
      <p:pic>
        <p:nvPicPr>
          <p:cNvPr id="1026" name="Picture 2" descr="ãupload IC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74" y="1203525"/>
            <a:ext cx="2124561" cy="21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4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檔案已經成功上傳了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32" y="2220881"/>
            <a:ext cx="7648575" cy="1295400"/>
          </a:xfrm>
        </p:spPr>
      </p:pic>
    </p:spTree>
    <p:extLst>
      <p:ext uri="{BB962C8B-B14F-4D97-AF65-F5344CB8AC3E}">
        <p14:creationId xmlns:p14="http://schemas.microsoft.com/office/powerpoint/2010/main" val="6146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855234" cy="356616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進階挑戰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#1 </a:t>
            </a:r>
            <a:r>
              <a:rPr lang="zh-TW" altLang="en-US" sz="4400" dirty="0" smtClean="0"/>
              <a:t>把檔名自訂  </a:t>
            </a:r>
            <a:r>
              <a:rPr lang="zh-TW" altLang="en-US" sz="4400" dirty="0" smtClean="0">
                <a:solidFill>
                  <a:srgbClr val="00B0F0"/>
                </a:solidFill>
              </a:rPr>
              <a:t>學期</a:t>
            </a:r>
            <a:r>
              <a:rPr lang="en-US" altLang="zh-TW" sz="4400" dirty="0" smtClean="0">
                <a:solidFill>
                  <a:srgbClr val="00B0F0"/>
                </a:solidFill>
              </a:rPr>
              <a:t>_</a:t>
            </a:r>
            <a:r>
              <a:rPr lang="zh-TW" altLang="en-US" sz="4400" dirty="0" smtClean="0">
                <a:solidFill>
                  <a:srgbClr val="00B0F0"/>
                </a:solidFill>
              </a:rPr>
              <a:t>學號</a:t>
            </a:r>
            <a:r>
              <a:rPr lang="en-US" altLang="zh-TW" sz="4400" dirty="0" smtClean="0">
                <a:solidFill>
                  <a:srgbClr val="00B0F0"/>
                </a:solidFill>
              </a:rPr>
              <a:t>_</a:t>
            </a:r>
            <a:r>
              <a:rPr lang="zh-TW" altLang="en-US" sz="4400" dirty="0" smtClean="0">
                <a:solidFill>
                  <a:srgbClr val="00B0F0"/>
                </a:solidFill>
              </a:rPr>
              <a:t>姓名</a:t>
            </a:r>
            <a:r>
              <a:rPr lang="en-US" altLang="zh-TW" sz="4400" dirty="0" smtClean="0">
                <a:solidFill>
                  <a:srgbClr val="00B0F0"/>
                </a:solidFill>
              </a:rPr>
              <a:t>_</a:t>
            </a:r>
            <a:r>
              <a:rPr lang="zh-TW" altLang="en-US" sz="4400" dirty="0" smtClean="0">
                <a:solidFill>
                  <a:srgbClr val="00B0F0"/>
                </a:solidFill>
              </a:rPr>
              <a:t>課程</a:t>
            </a:r>
            <a:r>
              <a:rPr lang="en-US" altLang="zh-TW" sz="4400" dirty="0" smtClean="0">
                <a:solidFill>
                  <a:srgbClr val="00B0F0"/>
                </a:solidFill>
              </a:rPr>
              <a:t/>
            </a:r>
            <a:br>
              <a:rPr lang="en-US" altLang="zh-TW" sz="4400" dirty="0" smtClean="0">
                <a:solidFill>
                  <a:srgbClr val="00B0F0"/>
                </a:solidFill>
              </a:rPr>
            </a:br>
            <a:r>
              <a:rPr lang="en-US" altLang="zh-TW" sz="4400" dirty="0">
                <a:solidFill>
                  <a:srgbClr val="00B0F0"/>
                </a:solidFill>
              </a:rPr>
              <a:t> </a:t>
            </a:r>
            <a:r>
              <a:rPr lang="en-US" altLang="zh-TW" sz="4400" dirty="0" smtClean="0">
                <a:solidFill>
                  <a:srgbClr val="00B0F0"/>
                </a:solidFill>
              </a:rPr>
              <a:t>     </a:t>
            </a:r>
            <a:r>
              <a:rPr lang="zh-TW" altLang="en-US" sz="3200" dirty="0" smtClean="0">
                <a:solidFill>
                  <a:srgbClr val="00B0F0"/>
                </a:solidFill>
              </a:rPr>
              <a:t>例如：</a:t>
            </a:r>
            <a:r>
              <a:rPr lang="en-US" altLang="zh-TW" sz="3200" dirty="0" smtClean="0">
                <a:solidFill>
                  <a:srgbClr val="00B0F0"/>
                </a:solidFill>
              </a:rPr>
              <a:t>10602_ADT105001_XXX_</a:t>
            </a:r>
            <a:r>
              <a:rPr lang="zh-TW" altLang="en-US" sz="3200" dirty="0" smtClean="0">
                <a:solidFill>
                  <a:srgbClr val="00B0F0"/>
                </a:solidFill>
              </a:rPr>
              <a:t>網頁程式設計</a:t>
            </a:r>
            <a:r>
              <a:rPr lang="en-US" altLang="zh-TW" sz="3200" dirty="0" smtClean="0">
                <a:solidFill>
                  <a:srgbClr val="00B0F0"/>
                </a:solidFill>
              </a:rPr>
              <a:t>.pdf</a:t>
            </a:r>
            <a:br>
              <a:rPr lang="en-US" altLang="zh-TW" sz="3200" dirty="0" smtClean="0">
                <a:solidFill>
                  <a:srgbClr val="00B0F0"/>
                </a:solidFill>
              </a:rPr>
            </a:br>
            <a:r>
              <a:rPr lang="en-US" altLang="zh-TW" sz="4000" dirty="0" smtClean="0">
                <a:solidFill>
                  <a:schemeClr val="tx1"/>
                </a:solidFill>
              </a:rPr>
              <a:t>#2  </a:t>
            </a:r>
            <a:r>
              <a:rPr lang="zh-TW" altLang="en-US" sz="4000" dirty="0" smtClean="0">
                <a:solidFill>
                  <a:schemeClr val="tx1"/>
                </a:solidFill>
              </a:rPr>
              <a:t>把檔案存入資料庫，可以連結上傳的檔案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en-US" altLang="zh-TW" sz="4000" dirty="0" smtClean="0">
                <a:solidFill>
                  <a:schemeClr val="tx1"/>
                </a:solidFill>
              </a:rPr>
              <a:t>#3  </a:t>
            </a:r>
            <a:r>
              <a:rPr lang="zh-TW" altLang="en-US" sz="4000" dirty="0" smtClean="0">
                <a:solidFill>
                  <a:schemeClr val="tx1"/>
                </a:solidFill>
              </a:rPr>
              <a:t>支援多個檔案上傳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60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挑戰＃</a:t>
            </a:r>
            <a:r>
              <a:rPr lang="en-US" altLang="zh-TW" dirty="0" smtClean="0"/>
              <a:t>1:</a:t>
            </a:r>
            <a:br>
              <a:rPr lang="en-US" altLang="zh-TW" dirty="0" smtClean="0"/>
            </a:br>
            <a:r>
              <a:rPr lang="zh-TW" altLang="en-US" dirty="0" smtClean="0"/>
              <a:t>自建檔名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55990"/>
            <a:ext cx="6032269" cy="3131646"/>
          </a:xfrm>
        </p:spPr>
      </p:pic>
      <p:sp>
        <p:nvSpPr>
          <p:cNvPr id="7" name="文字方塊 6"/>
          <p:cNvSpPr txBox="1"/>
          <p:nvPr/>
        </p:nvSpPr>
        <p:spPr>
          <a:xfrm>
            <a:off x="4707318" y="4013307"/>
            <a:ext cx="80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course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671989" y="3855795"/>
            <a:ext cx="2901820" cy="684355"/>
          </a:xfrm>
          <a:prstGeom prst="wedgeRoundRectCallout">
            <a:avLst>
              <a:gd name="adj1" fmla="val -100903"/>
              <a:gd name="adj2" fmla="val -2793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把檔案說明欄位改成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課程名稱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07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244"/>
          </a:xfrm>
        </p:spPr>
        <p:txBody>
          <a:bodyPr/>
          <a:lstStyle/>
          <a:p>
            <a:r>
              <a:rPr lang="zh-TW" altLang="en-US" dirty="0" smtClean="0"/>
              <a:t>修改</a:t>
            </a:r>
            <a:r>
              <a:rPr lang="en-US" altLang="zh-TW" dirty="0" err="1" smtClean="0"/>
              <a:t>Upload.php</a:t>
            </a:r>
            <a:r>
              <a:rPr lang="zh-TW" altLang="en-US" dirty="0"/>
              <a:t>程式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271847"/>
            <a:ext cx="10251546" cy="4979323"/>
          </a:xfrm>
        </p:spPr>
      </p:pic>
      <p:sp>
        <p:nvSpPr>
          <p:cNvPr id="5" name="矩形 4"/>
          <p:cNvSpPr/>
          <p:nvPr/>
        </p:nvSpPr>
        <p:spPr>
          <a:xfrm>
            <a:off x="1595535" y="5478088"/>
            <a:ext cx="10033970" cy="2909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7671989" y="3855795"/>
            <a:ext cx="2901820" cy="684355"/>
          </a:xfrm>
          <a:prstGeom prst="wedgeRoundRectCallout">
            <a:avLst>
              <a:gd name="adj1" fmla="val -926"/>
              <a:gd name="adj2" fmla="val 170906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自定義檔案名稱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659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/>
              <a:t>中文檔名的問題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若是在</a:t>
            </a:r>
            <a:r>
              <a:rPr lang="en-US" altLang="zh-TW" sz="3600" dirty="0" smtClean="0"/>
              <a:t>big5</a:t>
            </a:r>
            <a:r>
              <a:rPr lang="zh-TW" altLang="en-US" sz="3600" dirty="0" smtClean="0"/>
              <a:t>的伺服器上要上傳中文檔名，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則需要做編碼轉換。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PHP </a:t>
            </a:r>
            <a:r>
              <a:rPr lang="zh-TW" altLang="en-US" dirty="0"/>
              <a:t>編碼的轉換，就不得不介紹</a:t>
            </a:r>
            <a:r>
              <a:rPr lang="zh-TW" altLang="en-US" dirty="0">
                <a:hlinkClick r:id="rId2"/>
              </a:rPr>
              <a:t> </a:t>
            </a:r>
            <a:r>
              <a:rPr lang="en-US" altLang="zh-TW" dirty="0" err="1">
                <a:hlinkClick r:id="rId2"/>
              </a:rPr>
              <a:t>iconv</a:t>
            </a:r>
            <a:r>
              <a:rPr lang="zh-TW" altLang="en-US" dirty="0"/>
              <a:t> 這個函數了，在 </a:t>
            </a:r>
            <a:r>
              <a:rPr lang="en-US" altLang="zh-TW" dirty="0"/>
              <a:t>PHP5 </a:t>
            </a:r>
            <a:r>
              <a:rPr lang="zh-TW" altLang="en-US" dirty="0"/>
              <a:t>之後這個函數已經內建在系統中。他的基本使用方式如下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/>
              <a:t>iconv</a:t>
            </a:r>
            <a:r>
              <a:rPr lang="en-US" altLang="zh-TW" dirty="0"/>
              <a:t>( </a:t>
            </a:r>
            <a:r>
              <a:rPr lang="zh-TW" altLang="en-US" dirty="0"/>
              <a:t>原來的編碼 </a:t>
            </a:r>
            <a:r>
              <a:rPr lang="en-US" altLang="zh-TW" dirty="0"/>
              <a:t>, </a:t>
            </a:r>
            <a:r>
              <a:rPr lang="zh-TW" altLang="en-US" dirty="0"/>
              <a:t>轉換的編碼 </a:t>
            </a:r>
            <a:r>
              <a:rPr lang="en-US" altLang="zh-TW" dirty="0"/>
              <a:t>, </a:t>
            </a:r>
            <a:r>
              <a:rPr lang="zh-TW" altLang="en-US" dirty="0"/>
              <a:t>轉換的字串 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例如我們要將 </a:t>
            </a:r>
            <a:r>
              <a:rPr lang="en-US" altLang="zh-TW" dirty="0"/>
              <a:t>$</a:t>
            </a:r>
            <a:r>
              <a:rPr lang="en-US" altLang="zh-TW" dirty="0" err="1"/>
              <a:t>tranString</a:t>
            </a:r>
            <a:r>
              <a:rPr lang="en-US" altLang="zh-TW" dirty="0"/>
              <a:t> </a:t>
            </a:r>
            <a:r>
              <a:rPr lang="zh-TW" altLang="en-US" dirty="0"/>
              <a:t>這個變數的字串由 </a:t>
            </a:r>
            <a:r>
              <a:rPr lang="en-US" altLang="zh-TW" dirty="0"/>
              <a:t>utf8 </a:t>
            </a:r>
            <a:r>
              <a:rPr lang="zh-TW" altLang="en-US" dirty="0"/>
              <a:t>轉換為 </a:t>
            </a:r>
            <a:r>
              <a:rPr lang="en-US" altLang="zh-TW" dirty="0"/>
              <a:t>big5 </a:t>
            </a:r>
            <a:r>
              <a:rPr lang="zh-TW" altLang="en-US" dirty="0"/>
              <a:t>的編碼，方式如下：</a:t>
            </a:r>
          </a:p>
          <a:p>
            <a:endParaRPr lang="zh-TW" altLang="en-US" dirty="0"/>
          </a:p>
          <a:p>
            <a:r>
              <a:rPr lang="en-US" altLang="zh-TW" dirty="0" err="1"/>
              <a:t>iconv</a:t>
            </a:r>
            <a:r>
              <a:rPr lang="en-US" altLang="zh-TW" dirty="0"/>
              <a:t>( "UTF-8" , "big5" , $</a:t>
            </a:r>
            <a:r>
              <a:rPr lang="en-US" altLang="zh-TW" dirty="0" err="1"/>
              <a:t>tranString</a:t>
            </a:r>
            <a:r>
              <a:rPr lang="en-US" altLang="zh-TW" dirty="0"/>
              <a:t> )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78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174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修改中文編碼後的程式碼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利用</a:t>
            </a:r>
            <a:r>
              <a:rPr lang="en-US" altLang="zh-TW" dirty="0" err="1" smtClean="0">
                <a:solidFill>
                  <a:srgbClr val="00B0F0"/>
                </a:solidFill>
              </a:rPr>
              <a:t>iconv</a:t>
            </a:r>
            <a:r>
              <a:rPr lang="en-US" altLang="zh-TW" dirty="0" smtClean="0">
                <a:solidFill>
                  <a:srgbClr val="00B0F0"/>
                </a:solidFill>
              </a:rPr>
              <a:t>()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4" y="1647479"/>
            <a:ext cx="11833168" cy="4437438"/>
          </a:xfrm>
        </p:spPr>
      </p:pic>
      <p:sp>
        <p:nvSpPr>
          <p:cNvPr id="7" name="矩形 6"/>
          <p:cNvSpPr/>
          <p:nvPr/>
        </p:nvSpPr>
        <p:spPr>
          <a:xfrm>
            <a:off x="780888" y="5561216"/>
            <a:ext cx="8412988" cy="2909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14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上傳成功了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00B0F0"/>
                </a:solidFill>
              </a:rPr>
              <a:t>學年度</a:t>
            </a:r>
            <a:r>
              <a:rPr lang="en-US" altLang="zh-TW" dirty="0" smtClean="0">
                <a:solidFill>
                  <a:srgbClr val="00B0F0"/>
                </a:solidFill>
              </a:rPr>
              <a:t>_</a:t>
            </a:r>
            <a:r>
              <a:rPr lang="zh-TW" altLang="en-US" dirty="0" smtClean="0">
                <a:solidFill>
                  <a:srgbClr val="00B0F0"/>
                </a:solidFill>
              </a:rPr>
              <a:t>學號</a:t>
            </a:r>
            <a:r>
              <a:rPr lang="en-US" altLang="zh-TW" dirty="0" smtClean="0">
                <a:solidFill>
                  <a:srgbClr val="00B0F0"/>
                </a:solidFill>
              </a:rPr>
              <a:t>_</a:t>
            </a:r>
            <a:r>
              <a:rPr lang="zh-TW" altLang="en-US" dirty="0" smtClean="0">
                <a:solidFill>
                  <a:srgbClr val="00B0F0"/>
                </a:solidFill>
              </a:rPr>
              <a:t>姓名</a:t>
            </a:r>
            <a:r>
              <a:rPr lang="en-US" altLang="zh-TW" dirty="0" smtClean="0">
                <a:solidFill>
                  <a:srgbClr val="00B0F0"/>
                </a:solidFill>
              </a:rPr>
              <a:t>_</a:t>
            </a:r>
            <a:r>
              <a:rPr lang="zh-TW" altLang="en-US" dirty="0" smtClean="0">
                <a:solidFill>
                  <a:srgbClr val="00B0F0"/>
                </a:solidFill>
              </a:rPr>
              <a:t>課程名稱</a:t>
            </a:r>
            <a:r>
              <a:rPr lang="en-US" altLang="zh-TW" dirty="0" smtClean="0"/>
              <a:t>.pdf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35" y="2090304"/>
            <a:ext cx="5038725" cy="2038350"/>
          </a:xfrm>
        </p:spPr>
      </p:pic>
    </p:spTree>
    <p:extLst>
      <p:ext uri="{BB962C8B-B14F-4D97-AF65-F5344CB8AC3E}">
        <p14:creationId xmlns:p14="http://schemas.microsoft.com/office/powerpoint/2010/main" val="398833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挑戰</a:t>
            </a:r>
            <a:r>
              <a:rPr lang="en-US" altLang="zh-TW" dirty="0" smtClean="0"/>
              <a:t>#2</a:t>
            </a:r>
            <a:br>
              <a:rPr lang="en-US" altLang="zh-TW" dirty="0" smtClean="0"/>
            </a:br>
            <a:r>
              <a:rPr lang="zh-TW" altLang="en-US" dirty="0" smtClean="0"/>
              <a:t>存入資料庫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將上傳檔案連結存入資料庫欄位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147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58" y="1959298"/>
            <a:ext cx="2724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86" y="1865142"/>
            <a:ext cx="4419600" cy="39147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 </a:t>
            </a:r>
            <a:r>
              <a:rPr lang="en-US" altLang="zh-TW" dirty="0" err="1" smtClean="0"/>
              <a:t>eportfolio</a:t>
            </a:r>
            <a:r>
              <a:rPr lang="zh-TW" altLang="en-US" dirty="0" smtClean="0"/>
              <a:t>資料庫</a:t>
            </a:r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8435174" y="2025391"/>
            <a:ext cx="2901820" cy="684355"/>
          </a:xfrm>
          <a:prstGeom prst="wedgeRoundRectCallout">
            <a:avLst>
              <a:gd name="adj1" fmla="val -84690"/>
              <a:gd name="adj2" fmla="val 33270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資料庫結構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956" y="3262795"/>
            <a:ext cx="80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course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2821" y="3517717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myfile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403" y="300787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class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4403" y="2751973"/>
            <a:ext cx="5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year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2821" y="247955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name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0" y="2236595"/>
            <a:ext cx="119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s</a:t>
            </a:r>
            <a:r>
              <a:rPr lang="en-US" altLang="zh-TW" dirty="0" err="1" smtClean="0">
                <a:solidFill>
                  <a:srgbClr val="FF0000"/>
                </a:solidFill>
              </a:rPr>
              <a:t>tudent_id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0956" y="3861374"/>
            <a:ext cx="9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content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04403" y="4702908"/>
            <a:ext cx="72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edate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69" y="3064608"/>
            <a:ext cx="598245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70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Web</a:t>
            </a:r>
            <a:r>
              <a:rPr lang="zh-TW" altLang="en-US" dirty="0" smtClean="0"/>
              <a:t>帳號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帳號</a:t>
            </a:r>
            <a:r>
              <a:rPr lang="en-US" altLang="zh-TW" dirty="0" smtClean="0"/>
              <a:t>: web</a:t>
            </a:r>
          </a:p>
          <a:p>
            <a:r>
              <a:rPr lang="zh-TW" altLang="en-US" dirty="0"/>
              <a:t>密碼</a:t>
            </a:r>
            <a:r>
              <a:rPr lang="en-US" altLang="zh-TW" dirty="0" smtClean="0"/>
              <a:t>: XXXX</a:t>
            </a:r>
          </a:p>
          <a:p>
            <a:endParaRPr lang="en-US" altLang="zh-TW" dirty="0"/>
          </a:p>
          <a:p>
            <a:r>
              <a:rPr lang="zh-TW" altLang="en-US" dirty="0"/>
              <a:t>給網頁程式連線用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21" y="131197"/>
            <a:ext cx="5164527" cy="65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486346" y="1484415"/>
            <a:ext cx="1283581" cy="11934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418060" y="4077195"/>
            <a:ext cx="1624008" cy="2216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93786" y="4380015"/>
            <a:ext cx="3304889" cy="23025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18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Step#1 </a:t>
            </a:r>
            <a:r>
              <a:rPr lang="zh-TW" altLang="en-US" dirty="0"/>
              <a:t>建立</a:t>
            </a:r>
            <a:r>
              <a:rPr lang="zh-TW" altLang="en-US" dirty="0" smtClean="0"/>
              <a:t>版面 </a:t>
            </a:r>
            <a:r>
              <a:rPr lang="en-US" altLang="zh-TW" dirty="0" smtClean="0"/>
              <a:t>(</a:t>
            </a:r>
            <a:r>
              <a:rPr lang="zh-TW" altLang="en-US" dirty="0" smtClean="0"/>
              <a:t>檔名：</a:t>
            </a:r>
            <a:r>
              <a:rPr lang="en-US" altLang="zh-TW" dirty="0" err="1" smtClean="0"/>
              <a:t>eadd.php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07349"/>
            <a:ext cx="7095450" cy="3146541"/>
          </a:xfrm>
        </p:spPr>
      </p:pic>
      <p:sp>
        <p:nvSpPr>
          <p:cNvPr id="5" name="文字方塊 4"/>
          <p:cNvSpPr txBox="1"/>
          <p:nvPr/>
        </p:nvSpPr>
        <p:spPr>
          <a:xfrm>
            <a:off x="5529137" y="2696547"/>
            <a:ext cx="119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s</a:t>
            </a:r>
            <a:r>
              <a:rPr lang="en-US" altLang="zh-TW" dirty="0" err="1" smtClean="0">
                <a:solidFill>
                  <a:srgbClr val="FF0000"/>
                </a:solidFill>
              </a:rPr>
              <a:t>tudent_id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29137" y="306587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name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29137" y="3421365"/>
            <a:ext cx="5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year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16018" y="3840842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myfile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38838" y="4287627"/>
            <a:ext cx="61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note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2715208" y="5346157"/>
            <a:ext cx="2901820" cy="772995"/>
          </a:xfrm>
          <a:prstGeom prst="wedgeRoundRectCallout">
            <a:avLst>
              <a:gd name="adj1" fmla="val -31444"/>
              <a:gd name="adj2" fmla="val -71484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執行</a:t>
            </a:r>
            <a:r>
              <a:rPr lang="en-US" altLang="zh-TW" dirty="0" err="1" smtClean="0"/>
              <a:t>upload.php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006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PHPMYADMIN	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err="1" smtClean="0"/>
              <a:t>eportfolio</a:t>
            </a:r>
            <a:r>
              <a:rPr lang="zh-TW" altLang="en-US" dirty="0" smtClean="0"/>
              <a:t>資料庫 </a:t>
            </a:r>
            <a:r>
              <a:rPr lang="en-US" altLang="zh-TW" dirty="0" smtClean="0"/>
              <a:t>(UTF8</a:t>
            </a:r>
            <a:r>
              <a:rPr lang="zh-TW" altLang="en-US" dirty="0" smtClean="0"/>
              <a:t>編碼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Member		(</a:t>
            </a:r>
            <a:r>
              <a:rPr lang="zh-TW" altLang="en-US" dirty="0" smtClean="0"/>
              <a:t>存放會員資料</a:t>
            </a:r>
            <a:r>
              <a:rPr lang="en-US" altLang="zh-TW" dirty="0" smtClean="0"/>
              <a:t>)	</a:t>
            </a:r>
          </a:p>
          <a:p>
            <a:pPr lvl="1"/>
            <a:r>
              <a:rPr lang="en-US" altLang="zh-TW" dirty="0" err="1" smtClean="0"/>
              <a:t>Student_works</a:t>
            </a:r>
            <a:r>
              <a:rPr lang="en-US" altLang="zh-TW" dirty="0" smtClean="0"/>
              <a:t>  	(</a:t>
            </a:r>
            <a:r>
              <a:rPr lang="zh-TW" altLang="en-US" dirty="0" smtClean="0"/>
              <a:t>存放學生上傳資料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03" y="3034826"/>
            <a:ext cx="6381750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1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817" y="965229"/>
            <a:ext cx="10058400" cy="59170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Member</a:t>
            </a:r>
            <a:r>
              <a:rPr lang="zh-TW" altLang="en-US" dirty="0" smtClean="0"/>
              <a:t>資料表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1463" y="1845734"/>
            <a:ext cx="10058400" cy="4023360"/>
          </a:xfrm>
        </p:spPr>
        <p:txBody>
          <a:bodyPr/>
          <a:lstStyle/>
          <a:p>
            <a:r>
              <a:rPr lang="en-US" altLang="zh-TW" dirty="0" smtClean="0"/>
              <a:t>Member</a:t>
            </a:r>
            <a:r>
              <a:rPr lang="zh-TW" altLang="en-US" dirty="0" smtClean="0"/>
              <a:t>資料表</a:t>
            </a: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3" y="2425022"/>
            <a:ext cx="3711148" cy="2072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52" y="965229"/>
            <a:ext cx="7790232" cy="53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352308" y="1838694"/>
            <a:ext cx="7719376" cy="45038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52308" y="1397329"/>
            <a:ext cx="2606632" cy="1682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31463" y="3699163"/>
            <a:ext cx="2862999" cy="2663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91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55" y="3452503"/>
            <a:ext cx="1015365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寫入資料庫程式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Checkmember_file_photo_db.php</a:t>
            </a:r>
            <a:endParaRPr lang="en-US" altLang="zh-TW" dirty="0" smtClean="0"/>
          </a:p>
          <a:p>
            <a:r>
              <a:rPr lang="zh-TW" altLang="en-US" dirty="0"/>
              <a:t>新增一段</a:t>
            </a:r>
            <a:r>
              <a:rPr lang="zh-TW" altLang="en-US" dirty="0" smtClean="0"/>
              <a:t>程式</a:t>
            </a:r>
            <a:endParaRPr lang="en-US" altLang="zh-TW" dirty="0" smtClean="0"/>
          </a:p>
          <a:p>
            <a:r>
              <a:rPr lang="zh-TW" altLang="en-US" dirty="0"/>
              <a:t>寫入資料庫</a:t>
            </a:r>
            <a:r>
              <a:rPr lang="en-US" altLang="zh-TW" dirty="0" smtClean="0"/>
              <a:t>: $</a:t>
            </a:r>
            <a:r>
              <a:rPr lang="en-US" altLang="zh-TW" dirty="0" err="1" smtClean="0"/>
              <a:t>pdo</a:t>
            </a:r>
            <a:r>
              <a:rPr lang="en-US" altLang="zh-TW" dirty="0" smtClean="0"/>
              <a:t> = new PDO(……);</a:t>
            </a:r>
          </a:p>
          <a:p>
            <a:endParaRPr lang="zh-TW" altLang="en-US" dirty="0"/>
          </a:p>
        </p:txBody>
      </p:sp>
      <p:sp>
        <p:nvSpPr>
          <p:cNvPr id="4" name="矩形圖說文字 3"/>
          <p:cNvSpPr/>
          <p:nvPr/>
        </p:nvSpPr>
        <p:spPr>
          <a:xfrm>
            <a:off x="6347362" y="3318906"/>
            <a:ext cx="724394" cy="267195"/>
          </a:xfrm>
          <a:prstGeom prst="wedgeRectCallo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latin typeface="Adobe 繁黑體 Std B" pitchFamily="34" charset="-120"/>
                <a:ea typeface="Adobe 繁黑體 Std B" pitchFamily="34" charset="-120"/>
              </a:rPr>
              <a:t>帳號</a:t>
            </a:r>
          </a:p>
        </p:txBody>
      </p:sp>
      <p:sp>
        <p:nvSpPr>
          <p:cNvPr id="8" name="矩形圖說文字 7"/>
          <p:cNvSpPr/>
          <p:nvPr/>
        </p:nvSpPr>
        <p:spPr>
          <a:xfrm>
            <a:off x="7135091" y="3318905"/>
            <a:ext cx="724394" cy="267195"/>
          </a:xfrm>
          <a:prstGeom prst="wedgeRectCallout">
            <a:avLst>
              <a:gd name="adj1" fmla="val -29849"/>
              <a:gd name="adj2" fmla="val 7583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密碼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316682" y="3141024"/>
            <a:ext cx="1246908" cy="445078"/>
          </a:xfrm>
          <a:prstGeom prst="wedgeRectCallo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連線的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資料庫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557653" y="2574967"/>
            <a:ext cx="1246908" cy="445078"/>
          </a:xfrm>
          <a:prstGeom prst="wedgeRectCallout">
            <a:avLst>
              <a:gd name="adj1" fmla="val -5595"/>
              <a:gd name="adj2" fmla="val 17056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編碼：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utf8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1176" y="3800105"/>
            <a:ext cx="9940693" cy="296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圖說文字 12"/>
          <p:cNvSpPr/>
          <p:nvPr/>
        </p:nvSpPr>
        <p:spPr>
          <a:xfrm>
            <a:off x="4819403" y="4338453"/>
            <a:ext cx="4936175" cy="708560"/>
          </a:xfrm>
          <a:prstGeom prst="wedgeRectCallout">
            <a:avLst>
              <a:gd name="adj1" fmla="val -21309"/>
              <a:gd name="adj2" fmla="val -7490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寫入資料庫的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SQL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指令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INSERT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INTO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member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 VALUES(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欄位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1,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欄位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2,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欄位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3,…)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6799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9" y="2347356"/>
            <a:ext cx="101536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err="1" smtClean="0"/>
              <a:t>phpmyadmin</a:t>
            </a:r>
            <a:r>
              <a:rPr lang="zh-TW" altLang="en-US" dirty="0" smtClean="0"/>
              <a:t>中檢視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成功寫入資料了！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84764" y="4512624"/>
            <a:ext cx="7588332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84764" y="4738255"/>
            <a:ext cx="7588332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33055" y="3293424"/>
            <a:ext cx="1213262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11138" y="2412669"/>
            <a:ext cx="971797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84763" y="4963886"/>
            <a:ext cx="8342415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52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把</a:t>
            </a:r>
            <a:r>
              <a:rPr lang="en-US" altLang="zh-TW" sz="4000" dirty="0" err="1" smtClean="0"/>
              <a:t>Create_date</a:t>
            </a:r>
            <a:r>
              <a:rPr lang="zh-TW" altLang="en-US" sz="4000" dirty="0" smtClean="0"/>
              <a:t>型態改為</a:t>
            </a:r>
            <a:r>
              <a:rPr lang="en-US" altLang="zh-TW" sz="4000" dirty="0" err="1" smtClean="0"/>
              <a:t>Datetime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>才能儲存日期與時間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資料格式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瀏覽結果：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8" y="5370945"/>
            <a:ext cx="1026795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25" y="1820204"/>
            <a:ext cx="8559697" cy="300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895105" y="4203866"/>
            <a:ext cx="635331" cy="296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752606" y="2010889"/>
            <a:ext cx="1391394" cy="296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947058" y="2010888"/>
            <a:ext cx="695697" cy="296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7808028" y="1319028"/>
            <a:ext cx="1620980" cy="445078"/>
          </a:xfrm>
          <a:prstGeom prst="wedgeRectCallout">
            <a:avLst>
              <a:gd name="adj1" fmla="val -1932"/>
              <a:gd name="adj2" fmla="val 9051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自動新增流水號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屬性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1484416" y="2255200"/>
            <a:ext cx="597724" cy="445078"/>
          </a:xfrm>
          <a:prstGeom prst="wedgeRectCallout">
            <a:avLst>
              <a:gd name="adj1" fmla="val 224034"/>
              <a:gd name="adj2" fmla="val -4956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主鍵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60970" y="6344063"/>
            <a:ext cx="1019300" cy="205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29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顯示資料庫中的資料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20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2647703"/>
            <a:ext cx="1076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建立顯示資料的空白網頁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eshow.php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建立一個表格如下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98468" y="3366655"/>
            <a:ext cx="10640290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184068" y="3230088"/>
            <a:ext cx="597724" cy="533031"/>
          </a:xfrm>
          <a:prstGeom prst="wedgeRectCallout">
            <a:avLst>
              <a:gd name="adj1" fmla="val 99862"/>
              <a:gd name="adj2" fmla="val -618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重複區域</a:t>
            </a:r>
          </a:p>
        </p:txBody>
      </p:sp>
    </p:spTree>
    <p:extLst>
      <p:ext uri="{BB962C8B-B14F-4D97-AF65-F5344CB8AC3E}">
        <p14:creationId xmlns:p14="http://schemas.microsoft.com/office/powerpoint/2010/main" val="778033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取得資料庫所有資料的用法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fetchAll</a:t>
            </a:r>
            <a:r>
              <a:rPr lang="en-US" altLang="zh-TW" dirty="0" smtClean="0"/>
              <a:t> </a:t>
            </a:r>
            <a:r>
              <a:rPr lang="zh-TW" altLang="en-US" dirty="0" smtClean="0"/>
              <a:t>取得所有資料庫的資料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foreach</a:t>
            </a:r>
            <a:r>
              <a:rPr lang="en-US" altLang="zh-TW" dirty="0" smtClean="0"/>
              <a:t>(PDO</a:t>
            </a:r>
            <a:r>
              <a:rPr lang="zh-TW" altLang="en-US" dirty="0" smtClean="0"/>
              <a:t>的變數</a:t>
            </a:r>
            <a:r>
              <a:rPr lang="en-US" altLang="zh-TW" dirty="0" smtClean="0"/>
              <a:t>-&gt;</a:t>
            </a:r>
            <a:r>
              <a:rPr lang="en-US" altLang="zh-TW" dirty="0" err="1" smtClean="0">
                <a:solidFill>
                  <a:srgbClr val="FF0000"/>
                </a:solidFill>
              </a:rPr>
              <a:t>fetchAll</a:t>
            </a:r>
            <a:r>
              <a:rPr lang="en-US" altLang="zh-TW" dirty="0" smtClean="0">
                <a:solidFill>
                  <a:srgbClr val="FF0000"/>
                </a:solidFill>
              </a:rPr>
              <a:t>() </a:t>
            </a:r>
            <a:r>
              <a:rPr lang="en-US" altLang="zh-TW" dirty="0" smtClean="0"/>
              <a:t>as </a:t>
            </a:r>
            <a:r>
              <a:rPr lang="zh-TW" altLang="en-US" dirty="0" smtClean="0">
                <a:solidFill>
                  <a:srgbClr val="00B050"/>
                </a:solidFill>
              </a:rPr>
              <a:t>要將取得結果帶入的變數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 smtClean="0"/>
              <a:t>Ex.</a:t>
            </a:r>
            <a:endParaRPr lang="en-US" altLang="zh-TW" dirty="0"/>
          </a:p>
          <a:p>
            <a:r>
              <a:rPr lang="en-US" altLang="zh-TW" dirty="0" err="1" smtClean="0"/>
              <a:t>Foreach</a:t>
            </a:r>
            <a:r>
              <a:rPr lang="en-US" altLang="zh-TW" dirty="0" smtClean="0"/>
              <a:t> ($</a:t>
            </a:r>
            <a:r>
              <a:rPr lang="en-US" altLang="zh-TW" dirty="0" err="1" smtClean="0"/>
              <a:t>sql</a:t>
            </a:r>
            <a:r>
              <a:rPr lang="en-US" altLang="zh-TW" dirty="0" smtClean="0"/>
              <a:t>-&gt;</a:t>
            </a:r>
            <a:r>
              <a:rPr lang="en-US" altLang="zh-TW" dirty="0" err="1" smtClean="0">
                <a:solidFill>
                  <a:srgbClr val="FF0000"/>
                </a:solidFill>
              </a:rPr>
              <a:t>fetchAll</a:t>
            </a:r>
            <a:r>
              <a:rPr lang="en-US" altLang="zh-TW" dirty="0" smtClean="0">
                <a:solidFill>
                  <a:srgbClr val="FF0000"/>
                </a:solidFill>
              </a:rPr>
              <a:t>() </a:t>
            </a:r>
            <a:r>
              <a:rPr lang="en-US" altLang="zh-TW" dirty="0" smtClean="0"/>
              <a:t>as </a:t>
            </a:r>
            <a:r>
              <a:rPr lang="en-US" altLang="zh-TW" dirty="0" smtClean="0">
                <a:solidFill>
                  <a:srgbClr val="00B050"/>
                </a:solidFill>
              </a:rPr>
              <a:t>$row </a:t>
            </a:r>
            <a:r>
              <a:rPr lang="en-US" altLang="zh-TW" dirty="0" smtClean="0"/>
              <a:t>) {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// </a:t>
            </a:r>
            <a:r>
              <a:rPr lang="zh-TW" altLang="en-US" dirty="0" smtClean="0"/>
              <a:t>取得資料表中的所有資料，並將資料存入變數</a:t>
            </a:r>
            <a:r>
              <a:rPr lang="en-US" altLang="zh-TW" dirty="0" smtClean="0"/>
              <a:t>$row</a:t>
            </a:r>
            <a:r>
              <a:rPr lang="zh-TW" altLang="en-US" dirty="0" smtClean="0"/>
              <a:t>中</a:t>
            </a:r>
            <a:endParaRPr lang="en-US" altLang="zh-TW" dirty="0" smtClean="0"/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0841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把表格填入</a:t>
            </a:r>
            <a:r>
              <a:rPr lang="en-US" altLang="zh-TW" dirty="0" smtClean="0"/>
              <a:t>A~K</a:t>
            </a:r>
            <a:r>
              <a:rPr lang="zh-TW" altLang="en-US" dirty="0" smtClean="0"/>
              <a:t>，以便待會取代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加入這一段程式碼，取得所有資料並顯示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5" y="1829377"/>
            <a:ext cx="107124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9" y="4094518"/>
            <a:ext cx="9893444" cy="165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353787" y="4471061"/>
            <a:ext cx="8330540" cy="11400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49086" y="3075710"/>
            <a:ext cx="2844140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3206338" y="3366077"/>
            <a:ext cx="124691" cy="1104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圖說文字 9"/>
          <p:cNvSpPr/>
          <p:nvPr/>
        </p:nvSpPr>
        <p:spPr>
          <a:xfrm>
            <a:off x="4255324" y="2965986"/>
            <a:ext cx="3356759" cy="445078"/>
          </a:xfrm>
          <a:prstGeom prst="wedgeRectCallout">
            <a:avLst>
              <a:gd name="adj1" fmla="val -66449"/>
              <a:gd name="adj2" fmla="val -4202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已經取出資料，並可以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顯示所有資料了</a:t>
            </a:r>
          </a:p>
        </p:txBody>
      </p:sp>
    </p:spTree>
    <p:extLst>
      <p:ext uri="{BB962C8B-B14F-4D97-AF65-F5344CB8AC3E}">
        <p14:creationId xmlns:p14="http://schemas.microsoft.com/office/powerpoint/2010/main" val="3055989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08" y="1869220"/>
            <a:ext cx="6522564" cy="498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1" y="179861"/>
            <a:ext cx="107124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06971" y="835395"/>
            <a:ext cx="10640290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92571" y="698828"/>
            <a:ext cx="597724" cy="533031"/>
          </a:xfrm>
          <a:prstGeom prst="wedgeRectCallout">
            <a:avLst>
              <a:gd name="adj1" fmla="val 99862"/>
              <a:gd name="adj2" fmla="val -618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重複區域</a:t>
            </a:r>
          </a:p>
        </p:txBody>
      </p:sp>
      <p:sp>
        <p:nvSpPr>
          <p:cNvPr id="8" name="矩形 7"/>
          <p:cNvSpPr/>
          <p:nvPr/>
        </p:nvSpPr>
        <p:spPr>
          <a:xfrm>
            <a:off x="1408753" y="6406738"/>
            <a:ext cx="5948011" cy="3503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620529" y="3952504"/>
            <a:ext cx="980167" cy="16051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2893168" y="4488562"/>
            <a:ext cx="1672893" cy="533031"/>
          </a:xfrm>
          <a:prstGeom prst="wedgeRectCallout">
            <a:avLst>
              <a:gd name="adj1" fmla="val -64251"/>
              <a:gd name="adj2" fmla="val 495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要建立重複區域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的地方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2660073" y="1061026"/>
            <a:ext cx="2291937" cy="3427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8" idx="0"/>
          </p:cNvCxnSpPr>
          <p:nvPr/>
        </p:nvCxnSpPr>
        <p:spPr>
          <a:xfrm flipH="1" flipV="1">
            <a:off x="2660073" y="5219205"/>
            <a:ext cx="1722686" cy="1187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圖說文字 14"/>
          <p:cNvSpPr/>
          <p:nvPr/>
        </p:nvSpPr>
        <p:spPr>
          <a:xfrm>
            <a:off x="7587880" y="5812971"/>
            <a:ext cx="1977694" cy="533031"/>
          </a:xfrm>
          <a:prstGeom prst="wedgeRectCallout">
            <a:avLst>
              <a:gd name="adj1" fmla="val -75609"/>
              <a:gd name="adj2" fmla="val 4617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把迴圈包住需要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重複區域的地方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503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Eadd.php</a:t>
            </a:r>
            <a:r>
              <a:rPr lang="en-US" altLang="zh-TW" dirty="0" smtClean="0"/>
              <a:t> (</a:t>
            </a:r>
            <a:r>
              <a:rPr lang="zh-TW" altLang="en-US" dirty="0" smtClean="0"/>
              <a:t>記得</a:t>
            </a:r>
            <a:r>
              <a:rPr lang="en-US" altLang="zh-TW" dirty="0" smtClean="0"/>
              <a:t>form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enctype</a:t>
            </a:r>
            <a:r>
              <a:rPr lang="zh-TW" altLang="en-US" dirty="0" smtClean="0"/>
              <a:t>要修改為 </a:t>
            </a:r>
            <a:r>
              <a:rPr lang="en-US" altLang="zh-TW" dirty="0" smtClean="0">
                <a:solidFill>
                  <a:srgbClr val="FF0000"/>
                </a:solidFill>
              </a:rPr>
              <a:t>multipart/form-data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9" y="2084763"/>
            <a:ext cx="9763125" cy="2647950"/>
          </a:xfrm>
        </p:spPr>
      </p:pic>
      <p:sp>
        <p:nvSpPr>
          <p:cNvPr id="5" name="矩形 4"/>
          <p:cNvSpPr/>
          <p:nvPr/>
        </p:nvSpPr>
        <p:spPr>
          <a:xfrm>
            <a:off x="4438996" y="3419822"/>
            <a:ext cx="2294312" cy="337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347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576" y="292540"/>
            <a:ext cx="10058400" cy="1450757"/>
          </a:xfrm>
        </p:spPr>
        <p:txBody>
          <a:bodyPr/>
          <a:lstStyle/>
          <a:p>
            <a:r>
              <a:rPr lang="en-US" altLang="zh-TW" dirty="0" err="1" smtClean="0"/>
              <a:t>Eshow.php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修改</a:t>
            </a:r>
            <a:r>
              <a:rPr lang="zh-TW" altLang="en-US" dirty="0" smtClean="0"/>
              <a:t>程式如右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690" y="1905110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執行畫面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2331193"/>
            <a:ext cx="4615953" cy="241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75" y="219736"/>
            <a:ext cx="6991350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266706" y="2331193"/>
            <a:ext cx="6537367" cy="32798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34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Eshow.ph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加入顯示資料筆數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利用以下指令</a:t>
            </a:r>
            <a:endParaRPr lang="en-US" altLang="zh-TW" dirty="0"/>
          </a:p>
          <a:p>
            <a:r>
              <a:rPr lang="en-US" altLang="zh-TW" dirty="0" smtClean="0"/>
              <a:t>$</a:t>
            </a:r>
            <a:r>
              <a:rPr lang="en-US" altLang="zh-TW" dirty="0" err="1" smtClean="0"/>
              <a:t>sql</a:t>
            </a:r>
            <a:r>
              <a:rPr lang="en-US" altLang="zh-TW" dirty="0" smtClean="0"/>
              <a:t>-&gt;</a:t>
            </a:r>
            <a:r>
              <a:rPr lang="en-US" altLang="zh-TW" dirty="0" err="1" smtClean="0"/>
              <a:t>rowCount</a:t>
            </a:r>
            <a:r>
              <a:rPr lang="en-US" altLang="zh-TW" dirty="0" smtClean="0"/>
              <a:t>();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39" y="337209"/>
            <a:ext cx="69913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587341" y="5985163"/>
            <a:ext cx="2671948" cy="1840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605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已經可以顯示筆數了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69" y="1689100"/>
            <a:ext cx="1073785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77834" y="4862945"/>
            <a:ext cx="2671948" cy="1840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077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PDO+</a:t>
            </a:r>
            <a:br>
              <a:rPr lang="en-US" altLang="zh-TW" dirty="0" smtClean="0"/>
            </a:br>
            <a:r>
              <a:rPr lang="en-US" altLang="zh-TW" dirty="0" smtClean="0"/>
              <a:t>SQL</a:t>
            </a:r>
            <a:r>
              <a:rPr lang="zh-TW" altLang="en-US" dirty="0" smtClean="0"/>
              <a:t>語法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381" y="2065428"/>
            <a:ext cx="10058400" cy="4023360"/>
          </a:xfrm>
        </p:spPr>
        <p:txBody>
          <a:bodyPr>
            <a:normAutofit/>
          </a:bodyPr>
          <a:lstStyle/>
          <a:p>
            <a:r>
              <a:rPr lang="zh-TW" altLang="en-US" sz="1800" dirty="0" smtClean="0"/>
              <a:t>資料來源</a:t>
            </a:r>
            <a:r>
              <a:rPr lang="en-US" altLang="zh-TW" sz="1800" dirty="0" smtClean="0"/>
              <a:t>:</a:t>
            </a:r>
          </a:p>
          <a:p>
            <a:r>
              <a:rPr lang="en-US" altLang="zh-TW" sz="1800" dirty="0">
                <a:hlinkClick r:id="rId2"/>
              </a:rPr>
              <a:t>http://ps.hsuweni.idv.tw/?p=4957</a:t>
            </a:r>
            <a:endParaRPr lang="zh-TW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17" y="87085"/>
            <a:ext cx="79629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566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製作管理</a:t>
            </a:r>
            <a:r>
              <a:rPr lang="zh-TW" altLang="en-US" dirty="0" smtClean="0"/>
              <a:t>介面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eshowadmin.php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356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Eshowadmin.php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管理介面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把</a:t>
            </a:r>
            <a:r>
              <a:rPr lang="en-US" altLang="zh-TW" dirty="0" err="1" smtClean="0"/>
              <a:t>eshow.php</a:t>
            </a:r>
            <a:r>
              <a:rPr lang="en-US" altLang="zh-TW" dirty="0" smtClean="0"/>
              <a:t> </a:t>
            </a:r>
            <a:r>
              <a:rPr lang="zh-TW" altLang="en-US" dirty="0" smtClean="0"/>
              <a:t>另存新檔至 </a:t>
            </a:r>
            <a:r>
              <a:rPr lang="en-US" altLang="zh-TW" dirty="0" err="1" smtClean="0"/>
              <a:t>eshowadmin.php</a:t>
            </a:r>
            <a:endParaRPr lang="en-US" altLang="zh-TW" dirty="0" smtClean="0"/>
          </a:p>
          <a:p>
            <a:r>
              <a:rPr lang="zh-TW" altLang="en-US" dirty="0"/>
              <a:t>畫面如下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768600"/>
            <a:ext cx="11137900" cy="132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39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2591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err="1" smtClean="0"/>
              <a:t>Eshowadmin.php</a:t>
            </a:r>
            <a:r>
              <a:rPr lang="zh-TW" altLang="en-US" sz="3600" dirty="0" smtClean="0"/>
              <a:t>增加</a:t>
            </a:r>
            <a:r>
              <a:rPr lang="zh-TW" altLang="en-US" sz="3600" dirty="0"/>
              <a:t>檔案</a:t>
            </a:r>
            <a:r>
              <a:rPr lang="zh-TW" altLang="en-US" sz="3600" dirty="0" smtClean="0"/>
              <a:t>連結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0" y="2893195"/>
            <a:ext cx="7657172" cy="349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69" y="671121"/>
            <a:ext cx="8956881" cy="281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607626" y="2881319"/>
            <a:ext cx="2778825" cy="295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921823" y="5005022"/>
            <a:ext cx="6574972" cy="1904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5854535" y="3236026"/>
            <a:ext cx="35626" cy="1768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圖說文字 9"/>
          <p:cNvSpPr/>
          <p:nvPr/>
        </p:nvSpPr>
        <p:spPr>
          <a:xfrm>
            <a:off x="5357297" y="5514786"/>
            <a:ext cx="5668941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超連結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指令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&lt;a </a:t>
            </a:r>
            <a:r>
              <a:rPr lang="en-US" altLang="zh-TW" sz="1400" dirty="0" err="1" smtClean="0">
                <a:latin typeface="Adobe 繁黑體 Std B" pitchFamily="34" charset="-120"/>
                <a:ea typeface="Adobe 繁黑體 Std B" pitchFamily="34" charset="-120"/>
              </a:rPr>
              <a:t>href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=“</a:t>
            </a:r>
            <a:r>
              <a:rPr lang="zh-TW" altLang="en-US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檔案連結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”&gt;</a:t>
            </a:r>
            <a:r>
              <a:rPr lang="zh-TW" altLang="en-US" sz="1400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要顯示的名稱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1737690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HTML</a:t>
            </a:r>
            <a:r>
              <a:rPr lang="zh-TW" altLang="en-US" dirty="0" smtClean="0"/>
              <a:t> 超連結指令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35505"/>
            <a:ext cx="10706100" cy="127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49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7485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Eshowadmin.php</a:t>
            </a:r>
            <a:r>
              <a:rPr lang="zh-TW" altLang="en-US" dirty="0" smtClean="0"/>
              <a:t>增加 </a:t>
            </a:r>
            <a:r>
              <a:rPr lang="en-US" altLang="zh-TW" dirty="0" smtClean="0"/>
              <a:t>[</a:t>
            </a:r>
            <a:r>
              <a:rPr lang="zh-TW" altLang="en-US" dirty="0" smtClean="0"/>
              <a:t>編輯</a:t>
            </a:r>
            <a:r>
              <a:rPr lang="en-US" altLang="zh-TW" dirty="0" smtClean="0"/>
              <a:t>]</a:t>
            </a:r>
            <a:r>
              <a:rPr lang="zh-TW" altLang="en-US" dirty="0" smtClean="0"/>
              <a:t> 動態連結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04" y="1043404"/>
            <a:ext cx="7715347" cy="291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05" y="4197051"/>
            <a:ext cx="7151131" cy="213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921823" y="2897152"/>
            <a:ext cx="6574972" cy="3507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>
            <a:stCxn id="6" idx="2"/>
          </p:cNvCxnSpPr>
          <p:nvPr/>
        </p:nvCxnSpPr>
        <p:spPr>
          <a:xfrm>
            <a:off x="5209309" y="3247901"/>
            <a:ext cx="2515590" cy="1341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653647" y="4599710"/>
            <a:ext cx="273132" cy="1753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6935190" y="3525669"/>
            <a:ext cx="5118264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超連結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指令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&lt;a </a:t>
            </a:r>
            <a:r>
              <a:rPr lang="en-US" altLang="zh-TW" sz="1400" dirty="0" err="1" smtClean="0">
                <a:latin typeface="Adobe 繁黑體 Std B" pitchFamily="34" charset="-120"/>
                <a:ea typeface="Adobe 繁黑體 Std B" pitchFamily="34" charset="-120"/>
              </a:rPr>
              <a:t>href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=“</a:t>
            </a:r>
            <a:r>
              <a:rPr lang="en-US" altLang="zh-TW" sz="1400" dirty="0" err="1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eedit.php</a:t>
            </a:r>
            <a:r>
              <a:rPr lang="en-US" altLang="zh-TW" sz="1400" dirty="0" err="1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?id</a:t>
            </a:r>
            <a:r>
              <a:rPr lang="en-US" altLang="zh-TW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=</a:t>
            </a:r>
            <a:r>
              <a:rPr lang="en-US" altLang="zh-TW" sz="1400" dirty="0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XXX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”&gt;</a:t>
            </a:r>
            <a:r>
              <a:rPr lang="zh-TW" altLang="en-US" sz="1400" dirty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編輯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&lt;/a&gt;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8996767" y="4197051"/>
            <a:ext cx="889442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$row[‘id’]</a:t>
            </a:r>
          </a:p>
        </p:txBody>
      </p:sp>
    </p:spTree>
    <p:extLst>
      <p:ext uri="{BB962C8B-B14F-4D97-AF65-F5344CB8AC3E}">
        <p14:creationId xmlns:p14="http://schemas.microsoft.com/office/powerpoint/2010/main" val="805984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6233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Eshow.php</a:t>
            </a:r>
            <a:r>
              <a:rPr lang="zh-TW" altLang="en-US" dirty="0" smtClean="0"/>
              <a:t> 增加 </a:t>
            </a:r>
            <a:r>
              <a:rPr lang="en-US" altLang="zh-TW" dirty="0" smtClean="0"/>
              <a:t>[</a:t>
            </a:r>
            <a:r>
              <a:rPr lang="zh-TW" altLang="en-US" dirty="0" smtClean="0"/>
              <a:t> 刪除 </a:t>
            </a:r>
            <a:r>
              <a:rPr lang="en-US" altLang="zh-TW" dirty="0" smtClean="0"/>
              <a:t>]</a:t>
            </a:r>
            <a:r>
              <a:rPr lang="zh-TW" altLang="en-US" dirty="0" smtClean="0"/>
              <a:t> 動態連結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4" y="978476"/>
            <a:ext cx="9591511" cy="286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7" y="3929609"/>
            <a:ext cx="8861177" cy="265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00249" y="2879339"/>
            <a:ext cx="6574972" cy="3507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20248" y="4411683"/>
            <a:ext cx="324593" cy="2592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3716977" y="3230088"/>
            <a:ext cx="5403271" cy="1264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圖說文字 9"/>
          <p:cNvSpPr/>
          <p:nvPr/>
        </p:nvSpPr>
        <p:spPr>
          <a:xfrm>
            <a:off x="8419605" y="3059348"/>
            <a:ext cx="3772395" cy="533031"/>
          </a:xfrm>
          <a:prstGeom prst="wedgeRectCallout">
            <a:avLst>
              <a:gd name="adj1" fmla="val -57704"/>
              <a:gd name="adj2" fmla="val -3625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超連結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指令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&lt;a </a:t>
            </a:r>
            <a:r>
              <a:rPr lang="en-US" altLang="zh-TW" sz="1400" dirty="0" err="1" smtClean="0">
                <a:latin typeface="Adobe 繁黑體 Std B" pitchFamily="34" charset="-120"/>
                <a:ea typeface="Adobe 繁黑體 Std B" pitchFamily="34" charset="-120"/>
              </a:rPr>
              <a:t>href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=“</a:t>
            </a:r>
            <a:r>
              <a:rPr lang="en-US" altLang="zh-TW" sz="1400" dirty="0" err="1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edel.php</a:t>
            </a:r>
            <a:r>
              <a:rPr lang="en-US" altLang="zh-TW" sz="1400" dirty="0" err="1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?id</a:t>
            </a:r>
            <a:r>
              <a:rPr lang="en-US" altLang="zh-TW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=</a:t>
            </a:r>
            <a:r>
              <a:rPr lang="en-US" altLang="zh-TW" sz="1400" dirty="0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XXX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”&gt;</a:t>
            </a:r>
            <a:r>
              <a:rPr lang="zh-TW" altLang="en-US" sz="1400" dirty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刪除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&lt;/a&gt;</a:t>
            </a:r>
          </a:p>
        </p:txBody>
      </p:sp>
      <p:sp>
        <p:nvSpPr>
          <p:cNvPr id="12" name="矩形圖說文字 11"/>
          <p:cNvSpPr/>
          <p:nvPr/>
        </p:nvSpPr>
        <p:spPr>
          <a:xfrm>
            <a:off x="10416845" y="3773384"/>
            <a:ext cx="889442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$row[‘id’]</a:t>
            </a:r>
          </a:p>
        </p:txBody>
      </p:sp>
    </p:spTree>
    <p:extLst>
      <p:ext uri="{BB962C8B-B14F-4D97-AF65-F5344CB8AC3E}">
        <p14:creationId xmlns:p14="http://schemas.microsoft.com/office/powerpoint/2010/main" val="8350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Step#2 </a:t>
            </a:r>
            <a:r>
              <a:rPr lang="zh-TW" altLang="en-US" dirty="0" smtClean="0"/>
              <a:t>建立上傳資料夾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PHP </a:t>
            </a:r>
            <a:r>
              <a:rPr lang="zh-TW" altLang="en-US" dirty="0"/>
              <a:t>檔案上傳後會先放到一個暫存資料夾（</a:t>
            </a:r>
            <a:r>
              <a:rPr lang="en-US" altLang="zh-TW" dirty="0" err="1"/>
              <a:t>tmp</a:t>
            </a:r>
            <a:r>
              <a:rPr lang="zh-TW" altLang="en-US" dirty="0"/>
              <a:t>），再用 </a:t>
            </a:r>
            <a:r>
              <a:rPr lang="en-US" altLang="zh-TW" dirty="0" err="1"/>
              <a:t>move_uploaded_file</a:t>
            </a:r>
            <a:r>
              <a:rPr lang="en-US" altLang="zh-TW" dirty="0"/>
              <a:t> </a:t>
            </a:r>
            <a:r>
              <a:rPr lang="zh-TW" altLang="en-US" dirty="0"/>
              <a:t>將檔案移動到你的網站資料夾中，所以你必須建立好一個放檔案的資料夾在網站根</a:t>
            </a:r>
            <a:r>
              <a:rPr lang="zh-TW" altLang="en-US" dirty="0" smtClean="0"/>
              <a:t>目錄</a:t>
            </a:r>
            <a:endParaRPr lang="en-US" altLang="zh-TW" dirty="0" smtClean="0"/>
          </a:p>
          <a:p>
            <a:r>
              <a:rPr lang="zh-TW" altLang="en-US" dirty="0" smtClean="0"/>
              <a:t>我們將</a:t>
            </a:r>
            <a:r>
              <a:rPr lang="zh-TW" altLang="en-US" dirty="0"/>
              <a:t>這個資料夾命名為 </a:t>
            </a:r>
            <a:r>
              <a:rPr lang="en-US" altLang="zh-TW" dirty="0"/>
              <a:t>upload</a:t>
            </a:r>
            <a:r>
              <a:rPr lang="zh-TW" altLang="en-US" dirty="0"/>
              <a:t>。記得權限要設為可以寫入才能夠使用唷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r>
              <a:rPr lang="zh-TW" altLang="en-US" dirty="0" smtClean="0"/>
              <a:t>通常</a:t>
            </a:r>
            <a:r>
              <a:rPr lang="zh-TW" altLang="en-US" dirty="0"/>
              <a:t>預設是可以寫入，如果你待會上傳的檔案沒辦法寫入，就必須改一下資料夾權限。</a:t>
            </a:r>
          </a:p>
        </p:txBody>
      </p:sp>
    </p:spTree>
    <p:extLst>
      <p:ext uri="{BB962C8B-B14F-4D97-AF65-F5344CB8AC3E}">
        <p14:creationId xmlns:p14="http://schemas.microsoft.com/office/powerpoint/2010/main" val="972155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製作修改資料功能</a:t>
            </a:r>
            <a:r>
              <a:rPr lang="zh-TW" altLang="en-US" sz="4800" dirty="0"/>
              <a:t> 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err="1" smtClean="0"/>
              <a:t>eedit.php</a:t>
            </a:r>
            <a:endParaRPr lang="zh-TW" altLang="en-US" sz="48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353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Eedit.php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由於編輯功能與新增功能版面一樣，</a:t>
            </a:r>
            <a:endParaRPr lang="en-US" altLang="zh-TW" dirty="0" smtClean="0"/>
          </a:p>
          <a:p>
            <a:r>
              <a:rPr lang="zh-TW" altLang="en-US" dirty="0" smtClean="0"/>
              <a:t>所以把</a:t>
            </a:r>
            <a:r>
              <a:rPr lang="en-US" altLang="zh-TW" dirty="0" err="1" smtClean="0"/>
              <a:t>Eadd.php</a:t>
            </a:r>
            <a:r>
              <a:rPr lang="zh-TW" altLang="en-US" dirty="0" smtClean="0"/>
              <a:t>另存新檔成</a:t>
            </a:r>
            <a:endParaRPr lang="en-US" altLang="zh-TW" dirty="0" smtClean="0"/>
          </a:p>
          <a:p>
            <a:r>
              <a:rPr lang="en-US" altLang="zh-TW" dirty="0" err="1" smtClean="0"/>
              <a:t>Eedit.php</a:t>
            </a:r>
            <a:r>
              <a:rPr lang="zh-TW" altLang="en-US" dirty="0" smtClean="0"/>
              <a:t>如右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30" y="1858489"/>
            <a:ext cx="4953213" cy="4321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238010" y="1858489"/>
            <a:ext cx="726003" cy="3507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015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從</a:t>
            </a:r>
            <a:r>
              <a:rPr lang="en-US" altLang="zh-TW" dirty="0" err="1" smtClean="0"/>
              <a:t>eadmin.php</a:t>
            </a:r>
            <a:r>
              <a:rPr lang="en-US" altLang="zh-TW" dirty="0" smtClean="0"/>
              <a:t> </a:t>
            </a:r>
            <a:r>
              <a:rPr lang="zh-TW" altLang="en-US" dirty="0" smtClean="0"/>
              <a:t>取得要修改的</a:t>
            </a:r>
            <a:r>
              <a:rPr lang="en-US" altLang="zh-TW" dirty="0" smtClean="0"/>
              <a:t>id</a:t>
            </a:r>
            <a:r>
              <a:rPr lang="zh-TW" altLang="en-US" dirty="0" smtClean="0"/>
              <a:t>號碼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&lt;a </a:t>
            </a:r>
            <a:r>
              <a:rPr lang="en-US" altLang="zh-TW" dirty="0" err="1" smtClean="0"/>
              <a:t>href</a:t>
            </a:r>
            <a:r>
              <a:rPr lang="en-US" altLang="zh-TW" dirty="0" smtClean="0"/>
              <a:t>=“</a:t>
            </a:r>
            <a:r>
              <a:rPr lang="en-US" altLang="zh-TW" dirty="0" err="1" smtClean="0"/>
              <a:t>eedit.php?id</a:t>
            </a:r>
            <a:r>
              <a:rPr lang="en-US" altLang="zh-TW" dirty="0" smtClean="0"/>
              <a:t>=XXX”&gt;</a:t>
            </a:r>
            <a:r>
              <a:rPr lang="zh-TW" altLang="en-US" dirty="0" smtClean="0"/>
              <a:t>編輯</a:t>
            </a:r>
            <a:r>
              <a:rPr lang="en-US" altLang="zh-TW" dirty="0" smtClean="0"/>
              <a:t>&lt;/a&gt;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SQL</a:t>
            </a:r>
            <a:r>
              <a:rPr lang="zh-TW" altLang="en-US" dirty="0" smtClean="0"/>
              <a:t>取出所要編輯的那一筆資料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SQL:</a:t>
            </a:r>
          </a:p>
          <a:p>
            <a:pPr lvl="1"/>
            <a:r>
              <a:rPr lang="en-US" altLang="zh-TW" dirty="0" smtClean="0"/>
              <a:t>Select * from data where id = XXX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把該筆紀錄的所有欄位填入表格中</a:t>
            </a:r>
            <a:endParaRPr lang="en-US" altLang="zh-TW" dirty="0" smtClean="0"/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新增一個隱藏欄位，紀錄所欲修改的</a:t>
            </a:r>
            <a:r>
              <a:rPr lang="en-US" altLang="zh-TW" dirty="0" smtClean="0"/>
              <a:t>id (</a:t>
            </a:r>
            <a:r>
              <a:rPr lang="zh-TW" altLang="en-US" dirty="0" smtClean="0"/>
              <a:t>非常重要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5. 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SQL</a:t>
            </a:r>
            <a:r>
              <a:rPr lang="zh-TW" altLang="en-US" dirty="0" smtClean="0"/>
              <a:t>指令修改資料</a:t>
            </a:r>
            <a:r>
              <a:rPr lang="en-US" altLang="zh-TW" dirty="0" smtClean="0"/>
              <a:t>(UPDATE)</a:t>
            </a:r>
          </a:p>
          <a:p>
            <a:pPr lvl="1"/>
            <a:r>
              <a:rPr lang="en-US" altLang="zh-TW" dirty="0" smtClean="0"/>
              <a:t>SQL:</a:t>
            </a:r>
          </a:p>
          <a:p>
            <a:pPr lvl="1"/>
            <a:r>
              <a:rPr lang="en-US" altLang="zh-TW" sz="1400" dirty="0" smtClean="0">
                <a:solidFill>
                  <a:srgbClr val="00B0F0"/>
                </a:solidFill>
              </a:rPr>
              <a:t>UPDATE</a:t>
            </a:r>
            <a:r>
              <a:rPr lang="en-US" altLang="zh-TW" sz="1400" dirty="0" smtClean="0"/>
              <a:t> data </a:t>
            </a:r>
            <a:r>
              <a:rPr lang="en-US" altLang="zh-TW" sz="1400" dirty="0" smtClean="0">
                <a:solidFill>
                  <a:srgbClr val="00B0F0"/>
                </a:solidFill>
              </a:rPr>
              <a:t>SET</a:t>
            </a:r>
            <a:r>
              <a:rPr lang="en-US" altLang="zh-TW" sz="1400" dirty="0" smtClean="0"/>
              <a:t> </a:t>
            </a:r>
            <a:r>
              <a:rPr lang="en-US" altLang="zh-TW" sz="1400" dirty="0" err="1" smtClean="0"/>
              <a:t>Student_id</a:t>
            </a:r>
            <a:r>
              <a:rPr lang="en-US" altLang="zh-TW" sz="1400" dirty="0" smtClean="0"/>
              <a:t>=?, Name=?, Year=?, Class=?, Course=?, </a:t>
            </a:r>
            <a:r>
              <a:rPr lang="en-US" altLang="zh-TW" sz="1400" dirty="0" err="1" smtClean="0"/>
              <a:t>Filelink</a:t>
            </a:r>
            <a:r>
              <a:rPr lang="en-US" altLang="zh-TW" sz="1400" dirty="0" smtClean="0"/>
              <a:t>=?, Content=?, </a:t>
            </a:r>
            <a:r>
              <a:rPr lang="en-US" altLang="zh-TW" sz="1400" dirty="0" err="1" smtClean="0"/>
              <a:t>Edate</a:t>
            </a:r>
            <a:r>
              <a:rPr lang="en-US" altLang="zh-TW" sz="1400" dirty="0" smtClean="0"/>
              <a:t>=? </a:t>
            </a:r>
            <a:r>
              <a:rPr lang="zh-TW" altLang="en-US" sz="1400" dirty="0" smtClean="0"/>
              <a:t> </a:t>
            </a:r>
            <a:r>
              <a:rPr lang="en-US" altLang="zh-TW" sz="1400" dirty="0" smtClean="0">
                <a:solidFill>
                  <a:srgbClr val="00B0F0"/>
                </a:solidFill>
              </a:rPr>
              <a:t>WHERE 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id = ?</a:t>
            </a:r>
          </a:p>
        </p:txBody>
      </p:sp>
    </p:spTree>
    <p:extLst>
      <p:ext uri="{BB962C8B-B14F-4D97-AF65-F5344CB8AC3E}">
        <p14:creationId xmlns:p14="http://schemas.microsoft.com/office/powerpoint/2010/main" val="3460960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892" y="0"/>
            <a:ext cx="10058400" cy="1003465"/>
          </a:xfrm>
        </p:spPr>
        <p:txBody>
          <a:bodyPr>
            <a:normAutofit/>
          </a:bodyPr>
          <a:lstStyle/>
          <a:p>
            <a:r>
              <a:rPr lang="en-US" altLang="zh-TW" sz="4400" dirty="0" err="1" smtClean="0"/>
              <a:t>Eedit.php</a:t>
            </a:r>
            <a:r>
              <a:rPr lang="zh-TW" altLang="en-US" sz="4400" dirty="0" smtClean="0"/>
              <a:t> 抓出指定的資料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316" y="1851672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先把資料印出來，看是否能抓出正確那一筆資料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9" y="2288418"/>
            <a:ext cx="6940262" cy="36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16" y="1216542"/>
            <a:ext cx="4798987" cy="491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333010" y="1864854"/>
            <a:ext cx="726003" cy="4176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40226" y="5179834"/>
            <a:ext cx="6194964" cy="6212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3360717" y="2327564"/>
            <a:ext cx="4013860" cy="3206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44176" y="4762005"/>
            <a:ext cx="6194964" cy="3087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155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1252"/>
          </a:xfrm>
        </p:spPr>
        <p:txBody>
          <a:bodyPr>
            <a:normAutofit/>
          </a:bodyPr>
          <a:lstStyle/>
          <a:p>
            <a:r>
              <a:rPr lang="en-US" altLang="zh-TW" sz="4400" dirty="0" err="1" smtClean="0"/>
              <a:t>Eedit.php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增加一個隱藏欄位儲存</a:t>
            </a:r>
            <a:r>
              <a:rPr lang="en-US" altLang="zh-TW" sz="4400" dirty="0" smtClean="0"/>
              <a:t>id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94" y="1654758"/>
            <a:ext cx="5225201" cy="455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" y="1617157"/>
            <a:ext cx="6445374" cy="465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715497" y="5237019"/>
            <a:ext cx="320634" cy="3507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87731" y="5448021"/>
            <a:ext cx="5381500" cy="175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066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讓</a:t>
            </a:r>
            <a:r>
              <a:rPr lang="zh-TW" altLang="en-US" dirty="0" smtClean="0"/>
              <a:t>下拉式選單能自動選取原先內容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&lt;option value=“</a:t>
            </a:r>
            <a:r>
              <a:rPr lang="zh-TW" altLang="en-US" dirty="0" smtClean="0"/>
              <a:t>數位一甲</a:t>
            </a:r>
            <a:r>
              <a:rPr lang="en-US" altLang="zh-TW" dirty="0" smtClean="0"/>
              <a:t>”</a:t>
            </a:r>
            <a:r>
              <a:rPr lang="en-US" altLang="zh-TW" dirty="0" smtClean="0">
                <a:solidFill>
                  <a:srgbClr val="FF0000"/>
                </a:solidFill>
              </a:rPr>
              <a:t>selected=“selected</a:t>
            </a:r>
            <a:r>
              <a:rPr lang="en-US" altLang="zh-TW" dirty="0" smtClean="0"/>
              <a:t>”&gt;</a:t>
            </a:r>
            <a:r>
              <a:rPr lang="zh-TW" altLang="en-US" dirty="0" smtClean="0"/>
              <a:t>數位一甲</a:t>
            </a:r>
            <a:r>
              <a:rPr lang="en-US" altLang="zh-TW" dirty="0" smtClean="0"/>
              <a:t>&lt;/option&gt;</a:t>
            </a:r>
          </a:p>
          <a:p>
            <a:r>
              <a:rPr lang="zh-TW" altLang="en-US" dirty="0"/>
              <a:t>讓</a:t>
            </a:r>
            <a:r>
              <a:rPr lang="en-US" altLang="zh-TW" dirty="0"/>
              <a:t>PHP</a:t>
            </a:r>
            <a:r>
              <a:rPr lang="zh-TW" altLang="en-US" dirty="0"/>
              <a:t>程式</a:t>
            </a:r>
            <a:r>
              <a:rPr lang="zh-TW" altLang="en-US" dirty="0" smtClean="0"/>
              <a:t>能夠自動判斷數值並在適當選項上加上 </a:t>
            </a:r>
            <a:r>
              <a:rPr lang="en-US" altLang="zh-TW" dirty="0" smtClean="0">
                <a:solidFill>
                  <a:srgbClr val="FF0000"/>
                </a:solidFill>
              </a:rPr>
              <a:t>selected = “selected”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58" y="2736849"/>
            <a:ext cx="86550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123700" y="3161029"/>
            <a:ext cx="7483437" cy="6212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882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檔案上傳的處理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5153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Eedit.php</a:t>
            </a:r>
            <a:r>
              <a:rPr lang="zh-TW" altLang="en-US" dirty="0" smtClean="0"/>
              <a:t> 檔案上傳的問題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如果修改資料時，使用者沒有重新檔案上傳。</a:t>
            </a:r>
            <a:endParaRPr lang="en-US" altLang="zh-TW" dirty="0" smtClean="0"/>
          </a:p>
          <a:p>
            <a:r>
              <a:rPr lang="zh-TW" altLang="en-US" dirty="0"/>
              <a:t>以這樣的方式</a:t>
            </a:r>
            <a:r>
              <a:rPr lang="zh-TW" altLang="en-US" dirty="0" smtClean="0"/>
              <a:t>設定給檔案上傳欄位是無法作用的。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zh-TW" altLang="en-US" dirty="0" smtClean="0"/>
              <a:t>因此</a:t>
            </a:r>
            <a:r>
              <a:rPr lang="zh-TW" altLang="en-US" dirty="0"/>
              <a:t>我們設定了一個隱藏欄位來</a:t>
            </a:r>
            <a:r>
              <a:rPr lang="zh-TW" altLang="en-US" dirty="0" smtClean="0"/>
              <a:t>儲存。</a:t>
            </a:r>
            <a:r>
              <a:rPr lang="en-US" altLang="zh-TW" dirty="0" err="1" smtClean="0"/>
              <a:t>myFilelink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記得</a:t>
            </a:r>
            <a:r>
              <a:rPr lang="zh-TW" altLang="en-US" dirty="0">
                <a:solidFill>
                  <a:srgbClr val="FF0000"/>
                </a:solidFill>
              </a:rPr>
              <a:t>也要</a:t>
            </a:r>
            <a:r>
              <a:rPr lang="zh-TW" altLang="en-US" dirty="0" smtClean="0">
                <a:solidFill>
                  <a:srgbClr val="FF0000"/>
                </a:solidFill>
              </a:rPr>
              <a:t>把</a:t>
            </a:r>
            <a:r>
              <a:rPr lang="en-US" altLang="zh-TW" dirty="0" smtClean="0">
                <a:solidFill>
                  <a:srgbClr val="FF0000"/>
                </a:solidFill>
              </a:rPr>
              <a:t>id</a:t>
            </a:r>
            <a:r>
              <a:rPr lang="zh-TW" altLang="en-US" dirty="0" smtClean="0">
                <a:solidFill>
                  <a:srgbClr val="FF0000"/>
                </a:solidFill>
              </a:rPr>
              <a:t>的值放在隱藏欄位中，傳送給</a:t>
            </a:r>
            <a:r>
              <a:rPr lang="en-US" altLang="zh-TW" dirty="0" err="1" smtClean="0">
                <a:solidFill>
                  <a:srgbClr val="FF0000"/>
                </a:solidFill>
              </a:rPr>
              <a:t>eeditsave.php</a:t>
            </a:r>
            <a:r>
              <a:rPr lang="zh-TW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48" y="2832326"/>
            <a:ext cx="44291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48" y="4064000"/>
            <a:ext cx="101155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705100" y="4406900"/>
            <a:ext cx="8235950" cy="4508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237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Eeditsave.php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SQL</a:t>
            </a:r>
            <a:r>
              <a:rPr lang="zh-TW" altLang="en-US" dirty="0" smtClean="0"/>
              <a:t>指令 </a:t>
            </a:r>
            <a:r>
              <a:rPr lang="en-US" altLang="zh-TW" dirty="0" smtClean="0"/>
              <a:t>UPDATE</a:t>
            </a:r>
            <a:r>
              <a:rPr lang="zh-TW" altLang="en-US" dirty="0" smtClean="0"/>
              <a:t>來修改資料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11450"/>
            <a:ext cx="1148715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68000" y="3008629"/>
            <a:ext cx="10862050" cy="7315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963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02397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Eeditsave.php</a:t>
            </a:r>
            <a:r>
              <a:rPr lang="zh-TW" altLang="en-US" dirty="0" smtClean="0"/>
              <a:t> </a:t>
            </a:r>
            <a:r>
              <a:rPr lang="zh-TW" altLang="en-US" dirty="0"/>
              <a:t>更新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6330" y="924984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複製</a:t>
            </a:r>
            <a:r>
              <a:rPr lang="en-US" altLang="zh-TW" dirty="0" err="1" smtClean="0"/>
              <a:t>Upload.php</a:t>
            </a:r>
            <a:r>
              <a:rPr lang="zh-TW" altLang="en-US" dirty="0" smtClean="0"/>
              <a:t>對於檔案處理改名的程式碼。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37" y="1482844"/>
            <a:ext cx="10609084" cy="500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374400" y="4824729"/>
            <a:ext cx="10049250" cy="10617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526800" y="2754629"/>
            <a:ext cx="9814300" cy="19380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37900" y="1592579"/>
            <a:ext cx="3838950" cy="8902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09350" y="4343400"/>
            <a:ext cx="2753100" cy="184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4723958" y="4343399"/>
            <a:ext cx="2311842" cy="266516"/>
          </a:xfrm>
          <a:prstGeom prst="wedgeRectCallout">
            <a:avLst>
              <a:gd name="adj1" fmla="val -61633"/>
              <a:gd name="adj2" fmla="val 334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產生</a:t>
            </a:r>
            <a:r>
              <a:rPr lang="zh-TW" altLang="en-US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真正的檔名與路徑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3670300" y="4527550"/>
            <a:ext cx="4737100" cy="70485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圖說文字 12"/>
          <p:cNvSpPr/>
          <p:nvPr/>
        </p:nvSpPr>
        <p:spPr>
          <a:xfrm>
            <a:off x="4203258" y="6102349"/>
            <a:ext cx="2603942" cy="266516"/>
          </a:xfrm>
          <a:prstGeom prst="wedgeRectCallout">
            <a:avLst>
              <a:gd name="adj1" fmla="val -61633"/>
              <a:gd name="adj2" fmla="val 334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加入回去顯示資料</a:t>
            </a:r>
            <a:r>
              <a:rPr lang="zh-TW" altLang="en-US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的</a:t>
            </a:r>
            <a:r>
              <a:rPr lang="zh-TW" altLang="en-US" sz="1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超連結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98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網站目錄新增一個資料夾 </a:t>
            </a:r>
            <a:r>
              <a:rPr lang="en-US" altLang="zh-TW" dirty="0" smtClean="0">
                <a:solidFill>
                  <a:srgbClr val="FF0000"/>
                </a:solidFill>
              </a:rPr>
              <a:t>upload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/>
              <a:t>供檔案上傳使用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2190750"/>
            <a:ext cx="5724525" cy="3333750"/>
          </a:xfrm>
        </p:spPr>
      </p:pic>
    </p:spTree>
    <p:extLst>
      <p:ext uri="{BB962C8B-B14F-4D97-AF65-F5344CB8AC3E}">
        <p14:creationId xmlns:p14="http://schemas.microsoft.com/office/powerpoint/2010/main" val="2026926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現在已經可以修改資料了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" y="1690860"/>
            <a:ext cx="3100493" cy="35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99" y="1866900"/>
            <a:ext cx="1933575" cy="80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65" y="2774950"/>
            <a:ext cx="861168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917200" y="2200275"/>
            <a:ext cx="1095750" cy="184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17200" y="2365375"/>
            <a:ext cx="1095750" cy="184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57350" y="5838824"/>
            <a:ext cx="547875" cy="2444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174751" y="5845174"/>
            <a:ext cx="435350" cy="2444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192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刪除資料 </a:t>
            </a:r>
            <a:r>
              <a:rPr lang="en-US" altLang="zh-TW" dirty="0" err="1" smtClean="0"/>
              <a:t>edel.php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350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05" y="1100009"/>
            <a:ext cx="8622352" cy="33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748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先在</a:t>
            </a:r>
            <a:r>
              <a:rPr lang="en-US" altLang="zh-TW" sz="4000" dirty="0" err="1" smtClean="0"/>
              <a:t>Eshowadmin.php</a:t>
            </a:r>
            <a:r>
              <a:rPr lang="zh-TW" altLang="en-US" sz="4000" dirty="0" smtClean="0"/>
              <a:t>增加 </a:t>
            </a:r>
            <a:r>
              <a:rPr lang="en-US" altLang="zh-TW" sz="4000" dirty="0" smtClean="0"/>
              <a:t>[</a:t>
            </a:r>
            <a:r>
              <a:rPr lang="zh-TW" altLang="en-US" sz="4000" dirty="0"/>
              <a:t>刪除</a:t>
            </a:r>
            <a:r>
              <a:rPr lang="en-US" altLang="zh-TW" sz="4000" dirty="0" smtClean="0"/>
              <a:t>]</a:t>
            </a:r>
            <a:r>
              <a:rPr lang="zh-TW" altLang="en-US" sz="4000" dirty="0" smtClean="0"/>
              <a:t> </a:t>
            </a:r>
            <a:r>
              <a:rPr lang="zh-TW" altLang="en-US" sz="4000" dirty="0" smtClean="0"/>
              <a:t>動態連結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05" y="4552651"/>
            <a:ext cx="7151131" cy="213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921823" y="3631326"/>
            <a:ext cx="7869134" cy="3507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541940" y="4013271"/>
            <a:ext cx="3384839" cy="1003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653647" y="4599710"/>
            <a:ext cx="273132" cy="1753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6129646" y="4210725"/>
            <a:ext cx="5465453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超連結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指令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&lt;a </a:t>
            </a:r>
            <a:r>
              <a:rPr lang="en-US" altLang="zh-TW" sz="1400" dirty="0" err="1" smtClean="0">
                <a:latin typeface="Adobe 繁黑體 Std B" pitchFamily="34" charset="-120"/>
                <a:ea typeface="Adobe 繁黑體 Std B" pitchFamily="34" charset="-120"/>
              </a:rPr>
              <a:t>href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=“</a:t>
            </a:r>
            <a:r>
              <a:rPr lang="en-US" altLang="zh-TW" sz="1400" dirty="0" err="1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edel.php</a:t>
            </a:r>
            <a:r>
              <a:rPr lang="en-US" altLang="zh-TW" sz="1400" dirty="0" err="1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?id</a:t>
            </a:r>
            <a:r>
              <a:rPr lang="en-US" altLang="zh-TW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=</a:t>
            </a:r>
            <a:r>
              <a:rPr lang="en-US" altLang="zh-TW" sz="1400" dirty="0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XXX ?</a:t>
            </a:r>
            <a:r>
              <a:rPr lang="en-US" altLang="zh-TW" sz="1400" dirty="0" err="1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Filelink</a:t>
            </a:r>
            <a:r>
              <a:rPr lang="en-US" altLang="zh-TW" sz="1400" dirty="0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=XXX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”&gt;</a:t>
            </a:r>
            <a:r>
              <a:rPr lang="zh-TW" altLang="en-US" sz="1400" dirty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刪除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&lt;/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a&gt;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8230893" y="5016500"/>
            <a:ext cx="889442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$row[‘id’]</a:t>
            </a:r>
          </a:p>
        </p:txBody>
      </p:sp>
      <p:sp>
        <p:nvSpPr>
          <p:cNvPr id="16" name="矩形圖說文字 15"/>
          <p:cNvSpPr/>
          <p:nvPr/>
        </p:nvSpPr>
        <p:spPr>
          <a:xfrm>
            <a:off x="9284993" y="5016384"/>
            <a:ext cx="1376658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$row</a:t>
            </a:r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[‘</a:t>
            </a:r>
            <a:r>
              <a:rPr lang="en-US" altLang="zh-TW" sz="1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Filelink</a:t>
            </a:r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’]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04404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33780" y="1"/>
            <a:ext cx="10058400" cy="952500"/>
          </a:xfrm>
        </p:spPr>
        <p:txBody>
          <a:bodyPr/>
          <a:lstStyle/>
          <a:p>
            <a:r>
              <a:rPr lang="en-US" altLang="zh-TW" dirty="0" err="1" smtClean="0"/>
              <a:t>Edel.php</a:t>
            </a:r>
            <a:r>
              <a:rPr lang="en-US" altLang="zh-TW" dirty="0" smtClean="0"/>
              <a:t> </a:t>
            </a:r>
            <a:r>
              <a:rPr lang="zh-TW" altLang="en-US" dirty="0" smtClean="0"/>
              <a:t>刪除</a:t>
            </a:r>
            <a:r>
              <a:rPr lang="zh-TW" altLang="en-US" dirty="0"/>
              <a:t>資料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03630" y="880534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利用以下</a:t>
            </a:r>
            <a:r>
              <a:rPr lang="en-US" altLang="zh-TW" dirty="0" smtClean="0"/>
              <a:t>SQL</a:t>
            </a:r>
            <a:r>
              <a:rPr lang="zh-TW" altLang="en-US" dirty="0" smtClean="0"/>
              <a:t>指令刪除資料</a:t>
            </a:r>
            <a:endParaRPr lang="en-US" altLang="zh-TW" dirty="0" smtClean="0"/>
          </a:p>
          <a:p>
            <a:r>
              <a:rPr lang="en-US" altLang="zh-TW" dirty="0" smtClean="0"/>
              <a:t>DEL * FROM </a:t>
            </a:r>
            <a:r>
              <a:rPr lang="en-US" altLang="zh-TW" dirty="0" smtClean="0">
                <a:solidFill>
                  <a:srgbClr val="FF0000"/>
                </a:solidFill>
              </a:rPr>
              <a:t>data</a:t>
            </a:r>
            <a:r>
              <a:rPr lang="en-US" altLang="zh-TW" dirty="0" smtClean="0"/>
              <a:t> WHERE </a:t>
            </a:r>
            <a:r>
              <a:rPr lang="en-US" altLang="zh-TW" dirty="0" smtClean="0">
                <a:solidFill>
                  <a:srgbClr val="FF0000"/>
                </a:solidFill>
              </a:rPr>
              <a:t>id</a:t>
            </a:r>
            <a:r>
              <a:rPr lang="en-US" altLang="zh-TW" dirty="0" smtClean="0"/>
              <a:t> = ‘</a:t>
            </a:r>
            <a:r>
              <a:rPr lang="en-US" altLang="zh-TW" dirty="0" err="1" smtClean="0">
                <a:solidFill>
                  <a:srgbClr val="FF0000"/>
                </a:solidFill>
              </a:rPr>
              <a:t>xxxx</a:t>
            </a:r>
            <a:r>
              <a:rPr lang="en-US" altLang="zh-TW" dirty="0" smtClean="0"/>
              <a:t>’</a:t>
            </a:r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67920"/>
            <a:ext cx="8185150" cy="436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769423" y="3697886"/>
            <a:ext cx="7457127" cy="14011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圖說文字 7"/>
          <p:cNvSpPr/>
          <p:nvPr/>
        </p:nvSpPr>
        <p:spPr>
          <a:xfrm>
            <a:off x="5398792" y="4265118"/>
            <a:ext cx="2653008" cy="533031"/>
          </a:xfrm>
          <a:prstGeom prst="wedgeRectCallout">
            <a:avLst>
              <a:gd name="adj1" fmla="val -55199"/>
              <a:gd name="adj2" fmla="val -1213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自動</a:t>
            </a:r>
            <a:r>
              <a:rPr lang="zh-TW" altLang="en-US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導向</a:t>
            </a:r>
            <a:r>
              <a:rPr lang="en-US" altLang="zh-TW" sz="1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eshowadmin.php</a:t>
            </a:r>
            <a:r>
              <a:rPr lang="zh-TW" altLang="en-US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網頁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577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已經可以刪除資料並且自動跳轉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11350"/>
            <a:ext cx="106807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054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8080" y="1"/>
            <a:ext cx="10058400" cy="984250"/>
          </a:xfrm>
        </p:spPr>
        <p:txBody>
          <a:bodyPr/>
          <a:lstStyle/>
          <a:p>
            <a:r>
              <a:rPr lang="en-US" altLang="zh-TW" dirty="0" err="1" smtClean="0"/>
              <a:t>Edel.php</a:t>
            </a:r>
            <a:r>
              <a:rPr lang="en-US" altLang="zh-TW" dirty="0" smtClean="0"/>
              <a:t> </a:t>
            </a:r>
            <a:r>
              <a:rPr lang="zh-TW" altLang="en-US" dirty="0" smtClean="0"/>
              <a:t>加上刪除檔案的功能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4430" y="1210734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err="1" smtClean="0"/>
              <a:t>php</a:t>
            </a:r>
            <a:r>
              <a:rPr lang="en-US" altLang="zh-TW" dirty="0" smtClean="0"/>
              <a:t> unlink(‘</a:t>
            </a:r>
            <a:r>
              <a:rPr lang="zh-TW" altLang="en-US" dirty="0" smtClean="0">
                <a:solidFill>
                  <a:srgbClr val="FF0000"/>
                </a:solidFill>
              </a:rPr>
              <a:t>檔案名稱</a:t>
            </a:r>
            <a:r>
              <a:rPr lang="en-US" altLang="zh-TW" dirty="0" smtClean="0"/>
              <a:t>’);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739900"/>
            <a:ext cx="7086600" cy="483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720850" y="4783736"/>
            <a:ext cx="3086100" cy="4296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08150" y="3850286"/>
            <a:ext cx="3086100" cy="829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148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參考來源：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www.webtech.tw/info.php?tid=24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789239"/>
            <a:ext cx="2327418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5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5378"/>
          </a:xfrm>
        </p:spPr>
        <p:txBody>
          <a:bodyPr/>
          <a:lstStyle/>
          <a:p>
            <a:r>
              <a:rPr lang="en-US" altLang="zh-TW" dirty="0"/>
              <a:t>Step#3 </a:t>
            </a:r>
            <a:r>
              <a:rPr lang="zh-TW" altLang="en-US" dirty="0"/>
              <a:t>撰寫</a:t>
            </a:r>
            <a:r>
              <a:rPr lang="en-US" altLang="zh-TW" dirty="0" err="1" smtClean="0"/>
              <a:t>upload.php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011981"/>
            <a:ext cx="8205341" cy="577042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altLang="zh-TW" sz="1200" dirty="0"/>
              <a:t>&lt;?</a:t>
            </a:r>
            <a:r>
              <a:rPr lang="en-US" altLang="zh-TW" sz="1200" dirty="0" err="1" smtClean="0"/>
              <a:t>php</a:t>
            </a:r>
            <a:endParaRPr lang="en-US" altLang="zh-TW" sz="1200" dirty="0"/>
          </a:p>
          <a:p>
            <a:r>
              <a:rPr lang="en-US" altLang="zh-TW" sz="1200" dirty="0"/>
              <a:t>    // </a:t>
            </a:r>
            <a:r>
              <a:rPr lang="zh-TW" altLang="en-US" sz="1200" dirty="0"/>
              <a:t>檔案上傳並顯示基本資料</a:t>
            </a:r>
          </a:p>
          <a:p>
            <a:r>
              <a:rPr lang="zh-TW" altLang="en-US" sz="1200" dirty="0"/>
              <a:t>	</a:t>
            </a:r>
            <a:r>
              <a:rPr lang="en-US" altLang="zh-TW" sz="1200" dirty="0"/>
              <a:t>echo "</a:t>
            </a:r>
            <a:r>
              <a:rPr lang="zh-TW" altLang="en-US" sz="1200" dirty="0"/>
              <a:t>檔案名稱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']['name'] . "&lt;</a:t>
            </a:r>
            <a:r>
              <a:rPr lang="en-US" altLang="zh-TW" sz="1200" dirty="0" err="1"/>
              <a:t>br</a:t>
            </a:r>
            <a:r>
              <a:rPr lang="en-US" altLang="zh-TW" sz="1200" dirty="0"/>
              <a:t>&gt;";</a:t>
            </a:r>
          </a:p>
          <a:p>
            <a:r>
              <a:rPr lang="en-US" altLang="zh-TW" sz="1200" dirty="0"/>
              <a:t>	echo "</a:t>
            </a:r>
            <a:r>
              <a:rPr lang="zh-TW" altLang="en-US" sz="1200" dirty="0"/>
              <a:t>檔案大小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']['size'] . "&lt;</a:t>
            </a:r>
            <a:r>
              <a:rPr lang="en-US" altLang="zh-TW" sz="1200" dirty="0" err="1"/>
              <a:t>br</a:t>
            </a:r>
            <a:r>
              <a:rPr lang="en-US" altLang="zh-TW" sz="1200" dirty="0"/>
              <a:t>&gt;";</a:t>
            </a:r>
          </a:p>
          <a:p>
            <a:r>
              <a:rPr lang="en-US" altLang="zh-TW" sz="1200" dirty="0"/>
              <a:t>	echo "</a:t>
            </a:r>
            <a:r>
              <a:rPr lang="zh-TW" altLang="en-US" sz="1200" dirty="0"/>
              <a:t>檔案格式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']['type'] . "&lt;</a:t>
            </a:r>
            <a:r>
              <a:rPr lang="en-US" altLang="zh-TW" sz="1200" dirty="0" err="1"/>
              <a:t>br</a:t>
            </a:r>
            <a:r>
              <a:rPr lang="en-US" altLang="zh-TW" sz="1200" dirty="0"/>
              <a:t>&gt;";</a:t>
            </a:r>
          </a:p>
          <a:p>
            <a:r>
              <a:rPr lang="en-US" altLang="zh-TW" sz="1200" dirty="0"/>
              <a:t>	echo "</a:t>
            </a:r>
            <a:r>
              <a:rPr lang="zh-TW" altLang="en-US" sz="1200" dirty="0"/>
              <a:t>暫存名稱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</a:t>
            </a:r>
            <a:r>
              <a:rPr lang="en-US" altLang="zh-TW" sz="1200" dirty="0" err="1"/>
              <a:t>tmp_name</a:t>
            </a:r>
            <a:r>
              <a:rPr lang="en-US" altLang="zh-TW" sz="1200" dirty="0"/>
              <a:t>'] . "&lt;</a:t>
            </a:r>
            <a:r>
              <a:rPr lang="en-US" altLang="zh-TW" sz="1200" dirty="0" err="1"/>
              <a:t>br</a:t>
            </a:r>
            <a:r>
              <a:rPr lang="en-US" altLang="zh-TW" sz="1200" dirty="0"/>
              <a:t>&gt;";</a:t>
            </a:r>
          </a:p>
          <a:p>
            <a:r>
              <a:rPr lang="en-US" altLang="zh-TW" sz="1200" dirty="0"/>
              <a:t>	echo "</a:t>
            </a:r>
            <a:r>
              <a:rPr lang="zh-TW" altLang="en-US" sz="1200" dirty="0"/>
              <a:t>錯誤代碼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']['error'] . "&lt;</a:t>
            </a:r>
            <a:r>
              <a:rPr lang="en-US" altLang="zh-TW" sz="1200" dirty="0" err="1"/>
              <a:t>br</a:t>
            </a:r>
            <a:r>
              <a:rPr lang="en-US" altLang="zh-TW" sz="1200" dirty="0" smtClean="0"/>
              <a:t>&gt;";</a:t>
            </a:r>
            <a:r>
              <a:rPr lang="en-US" altLang="zh-TW" sz="1200" dirty="0"/>
              <a:t>	</a:t>
            </a:r>
          </a:p>
          <a:p>
            <a:r>
              <a:rPr lang="en-US" altLang="zh-TW" sz="1200" dirty="0"/>
              <a:t>	// </a:t>
            </a:r>
            <a:r>
              <a:rPr lang="zh-TW" altLang="en-US" sz="1200" dirty="0"/>
              <a:t>檔案上傳後的偵錯</a:t>
            </a:r>
          </a:p>
          <a:p>
            <a:r>
              <a:rPr lang="zh-TW" altLang="en-US" sz="1200" dirty="0"/>
              <a:t>	</a:t>
            </a:r>
            <a:r>
              <a:rPr lang="en-US" altLang="zh-TW" sz="1200" dirty="0"/>
              <a:t>if($_FILES['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']['error'] &gt;0 ) {</a:t>
            </a:r>
          </a:p>
          <a:p>
            <a:r>
              <a:rPr lang="en-US" altLang="zh-TW" sz="1200" dirty="0"/>
              <a:t>		switch ($_FILES['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']['error'] ) {</a:t>
            </a:r>
          </a:p>
          <a:p>
            <a:r>
              <a:rPr lang="en-US" altLang="zh-TW" sz="1200" dirty="0"/>
              <a:t>			case 1:die("</a:t>
            </a:r>
            <a:r>
              <a:rPr lang="zh-TW" altLang="en-US" sz="1200" dirty="0"/>
              <a:t>檔案大小超出 </a:t>
            </a:r>
            <a:r>
              <a:rPr lang="en-US" altLang="zh-TW" sz="1200" dirty="0" err="1"/>
              <a:t>php.ini:upload_max_filesize</a:t>
            </a:r>
            <a:r>
              <a:rPr lang="en-US" altLang="zh-TW" sz="1200" dirty="0"/>
              <a:t> </a:t>
            </a:r>
            <a:r>
              <a:rPr lang="zh-TW" altLang="en-US" sz="1200" dirty="0"/>
              <a:t>限制 </a:t>
            </a:r>
            <a:r>
              <a:rPr lang="en-US" altLang="zh-TW" sz="1200" dirty="0"/>
              <a:t>");</a:t>
            </a:r>
          </a:p>
          <a:p>
            <a:r>
              <a:rPr lang="en-US" altLang="zh-TW" sz="1200" dirty="0"/>
              <a:t>			case 2:die("</a:t>
            </a:r>
            <a:r>
              <a:rPr lang="zh-TW" altLang="en-US" sz="1200" dirty="0"/>
              <a:t>檔案大小超出 </a:t>
            </a:r>
            <a:r>
              <a:rPr lang="en-US" altLang="zh-TW" sz="1200" dirty="0"/>
              <a:t>MAX_FILE_SIZE </a:t>
            </a:r>
            <a:r>
              <a:rPr lang="zh-TW" altLang="en-US" sz="1200" dirty="0"/>
              <a:t>限制</a:t>
            </a:r>
            <a:r>
              <a:rPr lang="en-US" altLang="zh-TW" sz="1200" dirty="0"/>
              <a:t>");</a:t>
            </a:r>
          </a:p>
          <a:p>
            <a:r>
              <a:rPr lang="en-US" altLang="zh-TW" sz="1200" dirty="0"/>
              <a:t>			case 3:die("</a:t>
            </a:r>
            <a:r>
              <a:rPr lang="zh-TW" altLang="en-US" sz="1200" dirty="0"/>
              <a:t>檔案大小僅被部份上傳</a:t>
            </a:r>
            <a:r>
              <a:rPr lang="en-US" altLang="zh-TW" sz="1200" dirty="0"/>
              <a:t>");</a:t>
            </a:r>
          </a:p>
          <a:p>
            <a:r>
              <a:rPr lang="en-US" altLang="zh-TW" sz="1200" dirty="0"/>
              <a:t>			case 4:die("</a:t>
            </a:r>
            <a:r>
              <a:rPr lang="zh-TW" altLang="en-US" sz="1200" dirty="0"/>
              <a:t>檔案未被上傳</a:t>
            </a:r>
            <a:r>
              <a:rPr lang="en-US" altLang="zh-TW" sz="1200" dirty="0"/>
              <a:t>");</a:t>
            </a:r>
          </a:p>
          <a:p>
            <a:r>
              <a:rPr lang="en-US" altLang="zh-TW" sz="1200" dirty="0"/>
              <a:t>		</a:t>
            </a:r>
            <a:r>
              <a:rPr lang="en-US" altLang="zh-TW" sz="1200" dirty="0" smtClean="0"/>
              <a:t>}</a:t>
            </a:r>
            <a:endParaRPr lang="en-US" altLang="zh-TW" sz="1200" dirty="0"/>
          </a:p>
          <a:p>
            <a:r>
              <a:rPr lang="en-US" altLang="zh-TW" sz="1200" dirty="0"/>
              <a:t>	}</a:t>
            </a:r>
          </a:p>
          <a:p>
            <a:r>
              <a:rPr lang="en-US" altLang="zh-TW" sz="1200" dirty="0"/>
              <a:t>?&gt;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17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Step#3 </a:t>
            </a:r>
            <a:r>
              <a:rPr lang="zh-TW" altLang="en-US" dirty="0" smtClean="0"/>
              <a:t>撰寫</a:t>
            </a:r>
            <a:r>
              <a:rPr lang="en-US" altLang="zh-TW" dirty="0" err="1" smtClean="0"/>
              <a:t>upload.php</a:t>
            </a:r>
            <a:r>
              <a:rPr lang="zh-TW" altLang="en-US" dirty="0" smtClean="0"/>
              <a:t>顯示上傳資訊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版面（</a:t>
            </a:r>
            <a:r>
              <a:rPr lang="en-US" altLang="zh-TW" dirty="0" err="1" smtClean="0"/>
              <a:t>eadd.php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691026"/>
            <a:ext cx="4514850" cy="2133600"/>
          </a:xfrm>
        </p:spPr>
      </p:pic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執行結果</a:t>
            </a:r>
            <a:r>
              <a:rPr lang="en-US" altLang="zh-TW" dirty="0" smtClean="0"/>
              <a:t>( </a:t>
            </a:r>
            <a:r>
              <a:rPr lang="en-US" altLang="zh-TW" dirty="0" err="1" smtClean="0"/>
              <a:t>upload.php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582334"/>
            <a:ext cx="3009900" cy="962025"/>
          </a:xfrm>
        </p:spPr>
      </p:pic>
    </p:spTree>
    <p:extLst>
      <p:ext uri="{BB962C8B-B14F-4D97-AF65-F5344CB8AC3E}">
        <p14:creationId xmlns:p14="http://schemas.microsoft.com/office/powerpoint/2010/main" val="36715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Step#4 </a:t>
            </a:r>
            <a:r>
              <a:rPr lang="zh-TW" altLang="en-US" dirty="0" smtClean="0"/>
              <a:t>加入移動檔案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移動檔案請用 </a:t>
            </a:r>
            <a:r>
              <a:rPr lang="en-US" altLang="zh-TW" b="1" dirty="0" err="1">
                <a:solidFill>
                  <a:srgbClr val="00B0F0"/>
                </a:solidFill>
              </a:rPr>
              <a:t>move_uploaded_file</a:t>
            </a:r>
            <a:r>
              <a:rPr lang="en-US" altLang="zh-TW" b="1" dirty="0">
                <a:solidFill>
                  <a:srgbClr val="00B0F0"/>
                </a:solidFill>
              </a:rPr>
              <a:t>()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/>
              <a:t>move_uploaded_file</a:t>
            </a:r>
            <a:r>
              <a:rPr lang="en-US" altLang="zh-TW" dirty="0"/>
              <a:t>($_FILES["file"]["</a:t>
            </a:r>
            <a:r>
              <a:rPr lang="en-US" altLang="zh-TW" dirty="0" err="1"/>
              <a:t>tmp_name</a:t>
            </a:r>
            <a:r>
              <a:rPr lang="en-US" altLang="zh-TW" dirty="0"/>
              <a:t>"],"upload/".$_FILES["file"]["name"]);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87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加入移動檔案的程式碼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6263"/>
            <a:ext cx="9294154" cy="4293280"/>
          </a:xfrm>
        </p:spPr>
      </p:pic>
      <p:sp>
        <p:nvSpPr>
          <p:cNvPr id="5" name="矩形 4"/>
          <p:cNvSpPr/>
          <p:nvPr/>
        </p:nvSpPr>
        <p:spPr>
          <a:xfrm>
            <a:off x="1595535" y="4357396"/>
            <a:ext cx="9311951" cy="165151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6251510" y="4475474"/>
            <a:ext cx="2901820" cy="684355"/>
          </a:xfrm>
          <a:prstGeom prst="wedgeRoundRectCallout">
            <a:avLst>
              <a:gd name="adj1" fmla="val -145592"/>
              <a:gd name="adj2" fmla="val -2793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指定上傳的目錄名稱</a:t>
            </a:r>
            <a:r>
              <a:rPr lang="en-US" altLang="zh-TW" dirty="0" smtClean="0"/>
              <a:t>upload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649530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1270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1053</TotalTime>
  <Words>983</Words>
  <Application>Microsoft Office PowerPoint</Application>
  <PresentationFormat>自訂</PresentationFormat>
  <Paragraphs>212</Paragraphs>
  <Slides>56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7" baseType="lpstr">
      <vt:lpstr>回顧</vt:lpstr>
      <vt:lpstr>PHP程式設計 檔案上傳功能  E-Portfolio系統為例</vt:lpstr>
      <vt:lpstr>Step#1 建立版面 (檔名：eadd.php)</vt:lpstr>
      <vt:lpstr>Eadd.php (記得form的enctype要修改為 multipart/form-data)</vt:lpstr>
      <vt:lpstr>Step#2 建立上傳資料夾</vt:lpstr>
      <vt:lpstr>網站目錄新增一個資料夾 upload 供檔案上傳使用</vt:lpstr>
      <vt:lpstr>Step#3 撰寫upload.php</vt:lpstr>
      <vt:lpstr>Step#3 撰寫upload.php顯示上傳資訊</vt:lpstr>
      <vt:lpstr>Step#4 加入移動檔案</vt:lpstr>
      <vt:lpstr>加入移動檔案的程式碼</vt:lpstr>
      <vt:lpstr>檔案已經成功上傳了</vt:lpstr>
      <vt:lpstr>進階挑戰  #1 把檔名自訂  學期_學號_姓名_課程       例如：10602_ADT105001_XXX_網頁程式設計.pdf #2  把檔案存入資料庫，可以連結上傳的檔案 #3  支援多個檔案上傳</vt:lpstr>
      <vt:lpstr>挑戰＃1: 自建檔名</vt:lpstr>
      <vt:lpstr>修改Upload.php程式</vt:lpstr>
      <vt:lpstr>中文檔名的問題 若是在big5的伺服器上要上傳中文檔名， 則需要做編碼轉換。</vt:lpstr>
      <vt:lpstr>修改中文編碼後的程式碼 利用iconv()函數</vt:lpstr>
      <vt:lpstr>上傳成功了 學年度_學號_姓名_課程名稱.pdf</vt:lpstr>
      <vt:lpstr>挑戰#2 存入資料庫</vt:lpstr>
      <vt:lpstr>建立 eportfolio資料庫</vt:lpstr>
      <vt:lpstr>建立Web帳號</vt:lpstr>
      <vt:lpstr>PHPMYADMIN </vt:lpstr>
      <vt:lpstr>Member資料表</vt:lpstr>
      <vt:lpstr>寫入資料庫程式</vt:lpstr>
      <vt:lpstr>在phpmyadmin中檢視</vt:lpstr>
      <vt:lpstr>把Create_date型態改為Datetime 才能儲存日期與時間</vt:lpstr>
      <vt:lpstr>顯示資料庫中的資料</vt:lpstr>
      <vt:lpstr>建立顯示資料的空白網頁 eshow.php</vt:lpstr>
      <vt:lpstr>取得資料庫所有資料的用法</vt:lpstr>
      <vt:lpstr>把表格填入A~K，以便待會取代</vt:lpstr>
      <vt:lpstr>PowerPoint 簡報</vt:lpstr>
      <vt:lpstr>Eshow.php 修改程式如右</vt:lpstr>
      <vt:lpstr>Eshow.ph</vt:lpstr>
      <vt:lpstr>已經可以顯示筆數了</vt:lpstr>
      <vt:lpstr>PDO+ SQL語法</vt:lpstr>
      <vt:lpstr>製作管理介面 eshowadmin.php</vt:lpstr>
      <vt:lpstr>Eshowadmin.php 管理介面</vt:lpstr>
      <vt:lpstr>Eshowadmin.php增加檔案連結</vt:lpstr>
      <vt:lpstr>HTML 超連結指令</vt:lpstr>
      <vt:lpstr>Eshowadmin.php增加 [編輯] 動態連結</vt:lpstr>
      <vt:lpstr>Eshow.php 增加 [ 刪除 ] 動態連結</vt:lpstr>
      <vt:lpstr>製作修改資料功能  eedit.php</vt:lpstr>
      <vt:lpstr>Eedit.php</vt:lpstr>
      <vt:lpstr>流程</vt:lpstr>
      <vt:lpstr>Eedit.php 抓出指定的資料</vt:lpstr>
      <vt:lpstr>Eedit.php 增加一個隱藏欄位儲存id</vt:lpstr>
      <vt:lpstr>讓下拉式選單能自動選取原先內容</vt:lpstr>
      <vt:lpstr>檔案上傳的處理</vt:lpstr>
      <vt:lpstr>Eedit.php 檔案上傳的問題</vt:lpstr>
      <vt:lpstr>Eeditsave.php</vt:lpstr>
      <vt:lpstr>Eeditsave.php 更新資料</vt:lpstr>
      <vt:lpstr>現在已經可以修改資料了</vt:lpstr>
      <vt:lpstr>刪除資料 edel.php</vt:lpstr>
      <vt:lpstr>先在Eshowadmin.php增加 [刪除] 動態連結</vt:lpstr>
      <vt:lpstr>Edel.php 刪除資料</vt:lpstr>
      <vt:lpstr>已經可以刪除資料並且自動跳轉</vt:lpstr>
      <vt:lpstr>Edel.php 加上刪除檔案的功能</vt:lpstr>
      <vt:lpstr>參考來源：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線上報名系統</dc:title>
  <dc:creator>Apple</dc:creator>
  <cp:lastModifiedBy>eric-i7</cp:lastModifiedBy>
  <cp:revision>196</cp:revision>
  <cp:lastPrinted>2018-06-13T13:52:07Z</cp:lastPrinted>
  <dcterms:created xsi:type="dcterms:W3CDTF">2017-03-21T15:08:22Z</dcterms:created>
  <dcterms:modified xsi:type="dcterms:W3CDTF">2019-05-14T13:09:44Z</dcterms:modified>
</cp:coreProperties>
</file>