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72" r:id="rId4"/>
    <p:sldId id="273" r:id="rId5"/>
    <p:sldId id="267" r:id="rId6"/>
    <p:sldId id="269" r:id="rId7"/>
    <p:sldId id="270" r:id="rId8"/>
    <p:sldId id="275" r:id="rId9"/>
    <p:sldId id="276" r:id="rId10"/>
    <p:sldId id="277" r:id="rId11"/>
    <p:sldId id="278" r:id="rId12"/>
    <p:sldId id="279" r:id="rId13"/>
    <p:sldId id="274" r:id="rId14"/>
    <p:sldId id="281" r:id="rId15"/>
    <p:sldId id="280" r:id="rId16"/>
    <p:sldId id="283" r:id="rId17"/>
    <p:sldId id="282" r:id="rId18"/>
    <p:sldId id="284" r:id="rId19"/>
    <p:sldId id="285" r:id="rId20"/>
    <p:sldId id="286" r:id="rId21"/>
    <p:sldId id="287" r:id="rId22"/>
    <p:sldId id="288" r:id="rId23"/>
    <p:sldId id="289" r:id="rId24"/>
    <p:sldId id="291" r:id="rId25"/>
    <p:sldId id="290" r:id="rId26"/>
    <p:sldId id="292" r:id="rId27"/>
    <p:sldId id="294" r:id="rId28"/>
    <p:sldId id="295" r:id="rId29"/>
    <p:sldId id="296" r:id="rId30"/>
    <p:sldId id="297" r:id="rId31"/>
    <p:sldId id="293" r:id="rId32"/>
    <p:sldId id="298" r:id="rId33"/>
    <p:sldId id="299" r:id="rId34"/>
    <p:sldId id="301" r:id="rId35"/>
    <p:sldId id="302" r:id="rId36"/>
    <p:sldId id="300" r:id="rId37"/>
    <p:sldId id="303" r:id="rId38"/>
    <p:sldId id="305" r:id="rId39"/>
    <p:sldId id="306" r:id="rId40"/>
    <p:sldId id="307" r:id="rId41"/>
    <p:sldId id="304" r:id="rId42"/>
    <p:sldId id="308" r:id="rId43"/>
    <p:sldId id="309" r:id="rId44"/>
    <p:sldId id="310" r:id="rId45"/>
    <p:sldId id="311" r:id="rId46"/>
    <p:sldId id="312" r:id="rId47"/>
    <p:sldId id="313" r:id="rId48"/>
    <p:sldId id="314" r:id="rId49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307DB7F4-1974-4391-B50B-0C64A54BD7D8}">
          <p14:sldIdLst>
            <p14:sldId id="256"/>
            <p14:sldId id="271"/>
            <p14:sldId id="272"/>
            <p14:sldId id="273"/>
            <p14:sldId id="267"/>
            <p14:sldId id="269"/>
            <p14:sldId id="270"/>
            <p14:sldId id="275"/>
            <p14:sldId id="276"/>
            <p14:sldId id="277"/>
            <p14:sldId id="278"/>
            <p14:sldId id="279"/>
            <p14:sldId id="274"/>
            <p14:sldId id="281"/>
            <p14:sldId id="280"/>
            <p14:sldId id="283"/>
            <p14:sldId id="282"/>
            <p14:sldId id="284"/>
            <p14:sldId id="285"/>
            <p14:sldId id="286"/>
            <p14:sldId id="287"/>
            <p14:sldId id="288"/>
            <p14:sldId id="289"/>
            <p14:sldId id="291"/>
            <p14:sldId id="290"/>
            <p14:sldId id="292"/>
            <p14:sldId id="294"/>
            <p14:sldId id="295"/>
            <p14:sldId id="296"/>
            <p14:sldId id="297"/>
            <p14:sldId id="293"/>
            <p14:sldId id="298"/>
            <p14:sldId id="299"/>
            <p14:sldId id="301"/>
            <p14:sldId id="302"/>
            <p14:sldId id="300"/>
            <p14:sldId id="303"/>
            <p14:sldId id="305"/>
          </p14:sldIdLst>
        </p14:section>
        <p14:section name="未命名的章節" id="{5C242C27-B65C-42B0-B068-1B61779BBA91}">
          <p14:sldIdLst>
            <p14:sldId id="306"/>
            <p14:sldId id="307"/>
            <p14:sldId id="304"/>
            <p14:sldId id="308"/>
            <p14:sldId id="309"/>
            <p14:sldId id="310"/>
            <p14:sldId id="311"/>
            <p14:sldId id="312"/>
            <p14:sldId id="313"/>
            <p14:sldId id="3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3" autoAdjust="0"/>
    <p:restoredTop sz="96311" autoAdjust="0"/>
  </p:normalViewPr>
  <p:slideViewPr>
    <p:cSldViewPr snapToGrid="0">
      <p:cViewPr varScale="1">
        <p:scale>
          <a:sx n="96" d="100"/>
          <a:sy n="96" d="100"/>
        </p:scale>
        <p:origin x="58" y="25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>
                <a:latin typeface="Adobe 繁黑體 Std B" pitchFamily="34" charset="-120"/>
                <a:ea typeface="Adobe 繁黑體 Std B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dobe 繁黑體 Std B" pitchFamily="34" charset="-120"/>
                <a:ea typeface="Adobe 繁黑體 Std B" pitchFamily="34" charset="-120"/>
              </a:defRPr>
            </a:lvl1pPr>
            <a:lvl2pPr>
              <a:defRPr>
                <a:latin typeface="Adobe 繁黑體 Std B" pitchFamily="34" charset="-120"/>
                <a:ea typeface="Adobe 繁黑體 Std B" pitchFamily="34" charset="-120"/>
              </a:defRPr>
            </a:lvl2pPr>
            <a:lvl3pPr>
              <a:defRPr>
                <a:latin typeface="Adobe 繁黑體 Std B" pitchFamily="34" charset="-120"/>
                <a:ea typeface="Adobe 繁黑體 Std B" pitchFamily="34" charset="-120"/>
              </a:defRPr>
            </a:lvl3pPr>
            <a:lvl4pPr>
              <a:defRPr>
                <a:latin typeface="Adobe 繁黑體 Std B" pitchFamily="34" charset="-120"/>
                <a:ea typeface="Adobe 繁黑體 Std B" pitchFamily="34" charset="-120"/>
              </a:defRPr>
            </a:lvl4pPr>
            <a:lvl5pPr>
              <a:defRPr>
                <a:latin typeface="Adobe 繁黑體 Std B" pitchFamily="34" charset="-120"/>
                <a:ea typeface="Adobe 繁黑體 Std B" pitchFamily="34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  <a:latin typeface="Adobe 繁黑體 Std B" pitchFamily="34" charset="-120"/>
                <a:ea typeface="Adobe 繁黑體 Std B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Adobe 繁黑體 Std B" pitchFamily="34" charset="-120"/>
                <a:ea typeface="Adobe 繁黑體 Std B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latin typeface="Adobe 繁黑體 Std B" pitchFamily="34" charset="-120"/>
                <a:ea typeface="Adobe 繁黑體 Std B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>
            <a:lvl1pPr>
              <a:defRPr>
                <a:latin typeface="Adobe 繁黑體 Std B" pitchFamily="34" charset="-120"/>
                <a:ea typeface="Adobe 繁黑體 Std B" pitchFamily="34" charset="-120"/>
              </a:defRPr>
            </a:lvl1pPr>
            <a:lvl2pPr>
              <a:defRPr>
                <a:latin typeface="Adobe 繁黑體 Std B" pitchFamily="34" charset="-120"/>
                <a:ea typeface="Adobe 繁黑體 Std B" pitchFamily="34" charset="-120"/>
              </a:defRPr>
            </a:lvl2pPr>
            <a:lvl3pPr>
              <a:defRPr>
                <a:latin typeface="Adobe 繁黑體 Std B" pitchFamily="34" charset="-120"/>
                <a:ea typeface="Adobe 繁黑體 Std B" pitchFamily="34" charset="-120"/>
              </a:defRPr>
            </a:lvl3pPr>
            <a:lvl4pPr>
              <a:defRPr>
                <a:latin typeface="Adobe 繁黑體 Std B" pitchFamily="34" charset="-120"/>
                <a:ea typeface="Adobe 繁黑體 Std B" pitchFamily="34" charset="-120"/>
              </a:defRPr>
            </a:lvl4pPr>
            <a:lvl5pPr>
              <a:defRPr>
                <a:latin typeface="Adobe 繁黑體 Std B" pitchFamily="34" charset="-120"/>
                <a:ea typeface="Adobe 繁黑體 Std B" pitchFamily="34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>
              <a:defRPr>
                <a:latin typeface="Adobe 繁黑體 Std B" pitchFamily="34" charset="-120"/>
                <a:ea typeface="Adobe 繁黑體 Std B" pitchFamily="34" charset="-120"/>
              </a:defRPr>
            </a:lvl1pPr>
            <a:lvl2pPr>
              <a:defRPr>
                <a:latin typeface="Adobe 繁黑體 Std B" pitchFamily="34" charset="-120"/>
                <a:ea typeface="Adobe 繁黑體 Std B" pitchFamily="34" charset="-120"/>
              </a:defRPr>
            </a:lvl2pPr>
            <a:lvl3pPr>
              <a:defRPr>
                <a:latin typeface="Adobe 繁黑體 Std B" pitchFamily="34" charset="-120"/>
                <a:ea typeface="Adobe 繁黑體 Std B" pitchFamily="34" charset="-120"/>
              </a:defRPr>
            </a:lvl3pPr>
            <a:lvl4pPr>
              <a:defRPr>
                <a:latin typeface="Adobe 繁黑體 Std B" pitchFamily="34" charset="-120"/>
                <a:ea typeface="Adobe 繁黑體 Std B" pitchFamily="34" charset="-120"/>
              </a:defRPr>
            </a:lvl4pPr>
            <a:lvl5pPr>
              <a:defRPr>
                <a:latin typeface="Adobe 繁黑體 Std B" pitchFamily="34" charset="-120"/>
                <a:ea typeface="Adobe 繁黑體 Std B" pitchFamily="34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latin typeface="Adobe 繁黑體 Std B" pitchFamily="34" charset="-120"/>
                <a:ea typeface="Adobe 繁黑體 Std B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Adobe 繁黑體 Std B" pitchFamily="34" charset="-120"/>
                <a:ea typeface="Adobe 繁黑體 Std B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>
            <a:lvl1pPr>
              <a:defRPr>
                <a:latin typeface="Adobe 繁黑體 Std B" pitchFamily="34" charset="-120"/>
                <a:ea typeface="Adobe 繁黑體 Std B" pitchFamily="34" charset="-120"/>
              </a:defRPr>
            </a:lvl1pPr>
            <a:lvl2pPr>
              <a:defRPr>
                <a:latin typeface="Adobe 繁黑體 Std B" pitchFamily="34" charset="-120"/>
                <a:ea typeface="Adobe 繁黑體 Std B" pitchFamily="34" charset="-120"/>
              </a:defRPr>
            </a:lvl2pPr>
            <a:lvl3pPr>
              <a:defRPr>
                <a:latin typeface="Adobe 繁黑體 Std B" pitchFamily="34" charset="-120"/>
                <a:ea typeface="Adobe 繁黑體 Std B" pitchFamily="34" charset="-120"/>
              </a:defRPr>
            </a:lvl3pPr>
            <a:lvl4pPr>
              <a:defRPr>
                <a:latin typeface="Adobe 繁黑體 Std B" pitchFamily="34" charset="-120"/>
                <a:ea typeface="Adobe 繁黑體 Std B" pitchFamily="34" charset="-120"/>
              </a:defRPr>
            </a:lvl4pPr>
            <a:lvl5pPr>
              <a:defRPr>
                <a:latin typeface="Adobe 繁黑體 Std B" pitchFamily="34" charset="-120"/>
                <a:ea typeface="Adobe 繁黑體 Std B" pitchFamily="34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Adobe 繁黑體 Std B" pitchFamily="34" charset="-120"/>
                <a:ea typeface="Adobe 繁黑體 Std B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>
            <a:lvl1pPr>
              <a:defRPr>
                <a:latin typeface="Adobe 繁黑體 Std B" pitchFamily="34" charset="-120"/>
                <a:ea typeface="Adobe 繁黑體 Std B" pitchFamily="34" charset="-120"/>
              </a:defRPr>
            </a:lvl1pPr>
            <a:lvl2pPr>
              <a:defRPr>
                <a:latin typeface="Adobe 繁黑體 Std B" pitchFamily="34" charset="-120"/>
                <a:ea typeface="Adobe 繁黑體 Std B" pitchFamily="34" charset="-120"/>
              </a:defRPr>
            </a:lvl2pPr>
            <a:lvl3pPr>
              <a:defRPr>
                <a:latin typeface="Adobe 繁黑體 Std B" pitchFamily="34" charset="-120"/>
                <a:ea typeface="Adobe 繁黑體 Std B" pitchFamily="34" charset="-120"/>
              </a:defRPr>
            </a:lvl3pPr>
            <a:lvl4pPr>
              <a:defRPr>
                <a:latin typeface="Adobe 繁黑體 Std B" pitchFamily="34" charset="-120"/>
                <a:ea typeface="Adobe 繁黑體 Std B" pitchFamily="34" charset="-120"/>
              </a:defRPr>
            </a:lvl4pPr>
            <a:lvl5pPr>
              <a:defRPr>
                <a:latin typeface="Adobe 繁黑體 Std B" pitchFamily="34" charset="-120"/>
                <a:ea typeface="Adobe 繁黑體 Std B" pitchFamily="34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bootstrap-datepicker.readthedocs.io/en/latest/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416006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會員資料建立＆寫入</a:t>
            </a:r>
            <a:r>
              <a:rPr lang="en-US" altLang="zh-TW" sz="5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/>
            </a:r>
            <a:br>
              <a:rPr lang="en-US" altLang="zh-TW" sz="5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r>
              <a:rPr lang="en-US" altLang="zh-TW" sz="5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MYSQL</a:t>
            </a:r>
            <a:r>
              <a:rPr lang="zh-TW" altLang="en-US" sz="5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資料庫</a:t>
            </a:r>
            <a:r>
              <a:rPr lang="en-US" altLang="zh-TW" sz="5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/>
            </a:r>
            <a:br>
              <a:rPr lang="en-US" altLang="zh-TW" sz="5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r>
              <a:rPr lang="en-US" altLang="zh-TW" sz="5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/>
            </a:r>
            <a:br>
              <a:rPr lang="en-US" altLang="zh-TW" sz="5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r>
              <a:rPr lang="zh-TW" altLang="en-US" sz="5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大學部網頁程式設計</a:t>
            </a:r>
            <a:endParaRPr lang="zh-TW" altLang="en-US" sz="54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604358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吳智鴻</a:t>
            </a:r>
            <a:endParaRPr lang="en-US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國立臺中教育大學 數位內容科技學系 </a:t>
            </a:r>
            <a:endParaRPr lang="en-US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384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54040"/>
          </a:xfrm>
        </p:spPr>
        <p:txBody>
          <a:bodyPr/>
          <a:lstStyle/>
          <a:p>
            <a:r>
              <a:rPr lang="en-US" altLang="zh-TW" dirty="0" err="1" smtClean="0"/>
              <a:t>Checkmember.php</a:t>
            </a:r>
            <a:r>
              <a:rPr lang="en-US" altLang="zh-TW" dirty="0" smtClean="0"/>
              <a:t> (</a:t>
            </a:r>
            <a:r>
              <a:rPr lang="zh-TW" altLang="en-US" dirty="0" smtClean="0"/>
              <a:t>續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aaa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228422"/>
            <a:ext cx="10324904" cy="53562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55423" y="1845734"/>
            <a:ext cx="4704309" cy="30357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302471" y="4628213"/>
            <a:ext cx="10119713" cy="15274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圖說文字 8"/>
          <p:cNvSpPr/>
          <p:nvPr/>
        </p:nvSpPr>
        <p:spPr>
          <a:xfrm>
            <a:off x="8818016" y="6085136"/>
            <a:ext cx="2537995" cy="571500"/>
          </a:xfrm>
          <a:prstGeom prst="wedgeRoundRectCallout">
            <a:avLst>
              <a:gd name="adj1" fmla="val -37918"/>
              <a:gd name="adj2" fmla="val -60290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加入寫入資料庫的指令</a:t>
            </a:r>
            <a:endParaRPr lang="zh-TW" altLang="en-US" sz="14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10" name="圓角矩形圖說文字 9"/>
          <p:cNvSpPr/>
          <p:nvPr/>
        </p:nvSpPr>
        <p:spPr>
          <a:xfrm>
            <a:off x="3588485" y="4287371"/>
            <a:ext cx="2537995" cy="571500"/>
          </a:xfrm>
          <a:prstGeom prst="wedgeRoundRectCallout">
            <a:avLst>
              <a:gd name="adj1" fmla="val 2140"/>
              <a:gd name="adj2" fmla="val 62868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資料庫名稱</a:t>
            </a:r>
            <a:r>
              <a:rPr lang="en-US" altLang="zh-TW" sz="1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-&gt; health</a:t>
            </a:r>
            <a:endParaRPr lang="zh-TW" altLang="en-US" sz="14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11" name="圓角矩形圖說文字 10"/>
          <p:cNvSpPr/>
          <p:nvPr/>
        </p:nvSpPr>
        <p:spPr>
          <a:xfrm>
            <a:off x="6664559" y="1711772"/>
            <a:ext cx="2537995" cy="571500"/>
          </a:xfrm>
          <a:prstGeom prst="wedgeRoundRectCallout">
            <a:avLst>
              <a:gd name="adj1" fmla="val -57117"/>
              <a:gd name="adj2" fmla="val 10237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避免使用者沒有上傳檔案</a:t>
            </a:r>
            <a:endParaRPr lang="en-US" altLang="zh-TW" sz="1400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zh-TW" altLang="en-US" sz="1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造成</a:t>
            </a:r>
            <a:r>
              <a:rPr lang="en-US" altLang="zh-TW" sz="1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$</a:t>
            </a:r>
            <a:r>
              <a:rPr lang="en-US" altLang="zh-TW" sz="1400" dirty="0" err="1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photo_file</a:t>
            </a:r>
            <a:r>
              <a:rPr lang="en-US" altLang="zh-TW" sz="1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</a:t>
            </a:r>
            <a:r>
              <a:rPr lang="zh-TW" altLang="en-US" sz="1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空值的錯誤</a:t>
            </a:r>
            <a:endParaRPr lang="zh-TW" altLang="en-US" sz="14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2795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執行結果 （</a:t>
            </a:r>
            <a:r>
              <a:rPr lang="en-US" altLang="zh-TW" dirty="0" err="1" smtClean="0"/>
              <a:t>addmember.php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3401" y="1888373"/>
            <a:ext cx="8858934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71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執行結果 （</a:t>
            </a:r>
            <a:r>
              <a:rPr lang="en-US" altLang="zh-TW" dirty="0" err="1" smtClean="0"/>
              <a:t>checkmember.php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7876" y="1870326"/>
            <a:ext cx="7844026" cy="402272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287379" y="5636795"/>
            <a:ext cx="607595" cy="3007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5507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成功新增資料了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2234235"/>
            <a:ext cx="10058400" cy="289394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289196" y="4779390"/>
            <a:ext cx="6136849" cy="34879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4238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Checkmember.php</a:t>
            </a:r>
            <a:r>
              <a:rPr lang="zh-TW" altLang="en-US" dirty="0" smtClean="0"/>
              <a:t>修改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加入圖片大小控制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1132" y="1840247"/>
            <a:ext cx="8759609" cy="435601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427621" y="3657600"/>
            <a:ext cx="703847" cy="20453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圖說文字 6"/>
          <p:cNvSpPr/>
          <p:nvPr/>
        </p:nvSpPr>
        <p:spPr>
          <a:xfrm>
            <a:off x="3874168" y="3965024"/>
            <a:ext cx="2180122" cy="435024"/>
          </a:xfrm>
          <a:prstGeom prst="wedgeRoundRectCallout">
            <a:avLst>
              <a:gd name="adj1" fmla="val 2851"/>
              <a:gd name="adj2" fmla="val -62395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指定圖片寬度</a:t>
            </a:r>
            <a:r>
              <a:rPr lang="en-US" altLang="zh-TW" sz="1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200 pixel</a:t>
            </a:r>
            <a:endParaRPr lang="zh-TW" altLang="en-US" sz="14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6329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02255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加入圖片大小控制碼，圖片控制在一定的大小</a:t>
            </a:r>
            <a:endParaRPr lang="zh-TW" altLang="en-US" sz="36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467269"/>
            <a:ext cx="6482212" cy="4301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097280" y="4265195"/>
            <a:ext cx="1327083" cy="130542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8609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showmember.php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4032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2573" y="2014705"/>
            <a:ext cx="3713284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29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Showmember.php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加入 連接資料庫的指令</a:t>
            </a:r>
            <a:endParaRPr lang="zh-TW" altLang="en-US" dirty="0"/>
          </a:p>
        </p:txBody>
      </p:sp>
      <p:pic>
        <p:nvPicPr>
          <p:cNvPr id="1026" name="Picture 2" descr="https://scontent.frmq2-1.fna.fbcdn.net/v/t1.6435-0/p75x225/185226720_4395015720509769_6723616635571109584_n.jpg?_nc_cat=106&amp;ccb=1-3&amp;_nc_sid=b9115d&amp;_nc_ohc=-Ttm2ZEEBLsAX_GrzjM&amp;_nc_ht=scontent.frmq2-1.fna&amp;tp=6&amp;oh=8ab7a3c129ebe66bb0bdd0fd444c0731&amp;oe=60C8B25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821966"/>
            <a:ext cx="86868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4049697"/>
            <a:ext cx="10756831" cy="265830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749287" y="4049697"/>
            <a:ext cx="606287" cy="36327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904461" y="1737360"/>
            <a:ext cx="8984974" cy="22277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 flipH="1">
            <a:off x="2494722" y="4049697"/>
            <a:ext cx="2653748" cy="244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232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Showmember.php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加入 顯示幾行指令</a:t>
            </a:r>
            <a:endParaRPr lang="zh-TW" altLang="en-US" dirty="0"/>
          </a:p>
        </p:txBody>
      </p:sp>
      <p:pic>
        <p:nvPicPr>
          <p:cNvPr id="2050" name="Picture 2" descr="https://scontent.frmq2-1.fna.fbcdn.net/v/t1.6435-9/186250735_4395018010509540_45219280172752563_n.jpg?_nc_cat=102&amp;ccb=1-3&amp;_nc_sid=b9115d&amp;_nc_ohc=0l3nosqROzMAX8bJ-_8&amp;_nc_ht=scontent.frmq2-1.fna&amp;oh=f3463b7cecd95e12c3c2066237c8f615&amp;oe=60C9A9A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2260531"/>
            <a:ext cx="56388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363" y="3349489"/>
            <a:ext cx="10756831" cy="265830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97280" y="1898374"/>
            <a:ext cx="6347129" cy="88458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097280" y="5516217"/>
            <a:ext cx="1367624" cy="4915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>
            <a:stCxn id="5" idx="2"/>
          </p:cNvCxnSpPr>
          <p:nvPr/>
        </p:nvCxnSpPr>
        <p:spPr>
          <a:xfrm flipH="1">
            <a:off x="2196548" y="2782957"/>
            <a:ext cx="2074297" cy="2683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092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0269" y="286603"/>
            <a:ext cx="10058400" cy="1450757"/>
          </a:xfrm>
        </p:spPr>
        <p:txBody>
          <a:bodyPr/>
          <a:lstStyle/>
          <a:p>
            <a:r>
              <a:rPr lang="zh-TW" altLang="en-US" dirty="0" smtClean="0"/>
              <a:t>根據表單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設計資料庫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586" y="100821"/>
            <a:ext cx="7517511" cy="2962889"/>
          </a:xfrm>
          <a:prstGeom prst="rect">
            <a:avLst/>
          </a:prstGeom>
        </p:spPr>
      </p:pic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17898"/>
            <a:ext cx="7239000" cy="398145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475111" y="1365054"/>
            <a:ext cx="461500" cy="37230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395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14814"/>
          </a:xfrm>
        </p:spPr>
        <p:txBody>
          <a:bodyPr>
            <a:normAutofit fontScale="90000"/>
          </a:bodyPr>
          <a:lstStyle/>
          <a:p>
            <a:r>
              <a:rPr lang="en-US" altLang="zh-TW" dirty="0" err="1" smtClean="0"/>
              <a:t>Showmember.php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利用</a:t>
            </a:r>
            <a:r>
              <a:rPr lang="en-US" altLang="zh-TW" dirty="0" err="1" smtClean="0"/>
              <a:t>foreach</a:t>
            </a:r>
            <a:r>
              <a:rPr lang="zh-TW" altLang="en-US" dirty="0" smtClean="0"/>
              <a:t>迴圈顯示資料庫內容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7767" y="1524415"/>
            <a:ext cx="6238875" cy="37719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835" y="4820150"/>
            <a:ext cx="8246165" cy="20378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945835" y="5296315"/>
            <a:ext cx="8246165" cy="114424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097280" y="1524415"/>
            <a:ext cx="5482424" cy="317273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/>
          <p:cNvCxnSpPr/>
          <p:nvPr/>
        </p:nvCxnSpPr>
        <p:spPr>
          <a:xfrm>
            <a:off x="6162261" y="4697153"/>
            <a:ext cx="616226" cy="5109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095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完成結果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748" y="2251053"/>
            <a:ext cx="11596640" cy="346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02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0362" y="1846401"/>
            <a:ext cx="9384264" cy="437857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可以加上 圖片超連結功能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&lt;</a:t>
            </a:r>
            <a:r>
              <a:rPr lang="en-US" altLang="zh-TW" dirty="0" err="1" smtClean="0"/>
              <a:t>img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src</a:t>
            </a:r>
            <a:r>
              <a:rPr lang="en-US" altLang="zh-TW" dirty="0" smtClean="0"/>
              <a:t> = “</a:t>
            </a:r>
            <a:r>
              <a:rPr lang="zh-TW" altLang="en-US" dirty="0" smtClean="0"/>
              <a:t>圖片位置</a:t>
            </a:r>
            <a:r>
              <a:rPr lang="en-US" altLang="zh-TW" dirty="0" smtClean="0"/>
              <a:t>” width=50 /&gt;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3935896" y="4880113"/>
            <a:ext cx="6569765" cy="32799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1789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執行結果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904" y="2145953"/>
            <a:ext cx="11585711" cy="2271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6569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delmember.php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5832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SQL </a:t>
            </a:r>
            <a:r>
              <a:rPr lang="zh-TW" altLang="en-US" dirty="0" smtClean="0"/>
              <a:t>的</a:t>
            </a:r>
            <a:r>
              <a:rPr lang="en-US" altLang="zh-TW" dirty="0" smtClean="0"/>
              <a:t>delete</a:t>
            </a:r>
            <a:r>
              <a:rPr lang="zh-TW" altLang="en-US" dirty="0" smtClean="0"/>
              <a:t>指令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/>
              <a:t>SQL</a:t>
            </a:r>
            <a:r>
              <a:rPr lang="zh-TW" altLang="en-US" sz="3200" dirty="0" smtClean="0"/>
              <a:t>指令：指定刪除某筆資料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en-US" altLang="zh-TW" sz="3200" dirty="0">
                <a:solidFill>
                  <a:srgbClr val="FF0000"/>
                </a:solidFill>
              </a:rPr>
              <a:t> </a:t>
            </a:r>
            <a:r>
              <a:rPr lang="zh-TW" altLang="en-US" sz="3200" dirty="0" smtClean="0">
                <a:solidFill>
                  <a:schemeClr val="tx1"/>
                </a:solidFill>
              </a:rPr>
              <a:t>語法：</a:t>
            </a:r>
            <a:endParaRPr lang="en-US" altLang="zh-TW" sz="3200" dirty="0">
              <a:solidFill>
                <a:schemeClr val="tx1"/>
              </a:solidFill>
            </a:endParaRPr>
          </a:p>
          <a:p>
            <a:r>
              <a:rPr lang="en-US" altLang="zh-TW" sz="3200" dirty="0" smtClean="0">
                <a:solidFill>
                  <a:schemeClr val="tx1"/>
                </a:solidFill>
              </a:rPr>
              <a:t>delete from </a:t>
            </a:r>
            <a:r>
              <a:rPr lang="zh-TW" altLang="en-US" sz="3200" dirty="0" smtClean="0">
                <a:solidFill>
                  <a:srgbClr val="FF0000"/>
                </a:solidFill>
              </a:rPr>
              <a:t>資料表名稱 </a:t>
            </a:r>
            <a:r>
              <a:rPr lang="en-US" altLang="zh-TW" sz="3200" dirty="0" smtClean="0">
                <a:solidFill>
                  <a:schemeClr val="tx1"/>
                </a:solidFill>
              </a:rPr>
              <a:t>where </a:t>
            </a:r>
            <a:r>
              <a:rPr lang="zh-TW" altLang="en-US" sz="3200" dirty="0" smtClean="0">
                <a:solidFill>
                  <a:schemeClr val="tx1"/>
                </a:solidFill>
              </a:rPr>
              <a:t>欄位</a:t>
            </a:r>
            <a:r>
              <a:rPr lang="en-US" altLang="zh-TW" sz="3200" dirty="0" smtClean="0">
                <a:solidFill>
                  <a:schemeClr val="tx1"/>
                </a:solidFill>
              </a:rPr>
              <a:t>=</a:t>
            </a:r>
            <a:r>
              <a:rPr lang="zh-TW" altLang="en-US" sz="3200" dirty="0" smtClean="0">
                <a:solidFill>
                  <a:srgbClr val="FF0000"/>
                </a:solidFill>
              </a:rPr>
              <a:t>值</a:t>
            </a:r>
            <a:endParaRPr lang="en-US" altLang="zh-TW" sz="3200" dirty="0" smtClean="0">
              <a:solidFill>
                <a:srgbClr val="FF0000"/>
              </a:solidFill>
            </a:endParaRPr>
          </a:p>
          <a:p>
            <a:endParaRPr lang="en-US" altLang="zh-TW" sz="3200" dirty="0" smtClean="0">
              <a:solidFill>
                <a:srgbClr val="FF0000"/>
              </a:solidFill>
            </a:endParaRPr>
          </a:p>
          <a:p>
            <a:r>
              <a:rPr lang="zh-TW" altLang="en-US" sz="3200" dirty="0" smtClean="0">
                <a:solidFill>
                  <a:srgbClr val="FF0000"/>
                </a:solidFill>
              </a:rPr>
              <a:t>舉例</a:t>
            </a:r>
            <a:r>
              <a:rPr lang="en-US" altLang="zh-TW" sz="3200" dirty="0" smtClean="0">
                <a:solidFill>
                  <a:schemeClr val="tx1"/>
                </a:solidFill>
              </a:rPr>
              <a:t>(</a:t>
            </a:r>
            <a:r>
              <a:rPr lang="zh-TW" altLang="en-US" sz="3200" dirty="0" smtClean="0">
                <a:solidFill>
                  <a:schemeClr val="tx1"/>
                </a:solidFill>
              </a:rPr>
              <a:t>刪除會員資料</a:t>
            </a:r>
            <a:r>
              <a:rPr lang="en-US" altLang="zh-TW" sz="3200" dirty="0" smtClean="0">
                <a:solidFill>
                  <a:schemeClr val="tx1"/>
                </a:solidFill>
              </a:rPr>
              <a:t>id=002</a:t>
            </a:r>
            <a:r>
              <a:rPr lang="zh-TW" altLang="en-US" sz="3200" dirty="0" smtClean="0">
                <a:solidFill>
                  <a:schemeClr val="tx1"/>
                </a:solidFill>
              </a:rPr>
              <a:t>的資料）：</a:t>
            </a:r>
            <a:endParaRPr lang="en-US" altLang="zh-TW" sz="3200" dirty="0">
              <a:solidFill>
                <a:schemeClr val="tx1"/>
              </a:solidFill>
            </a:endParaRPr>
          </a:p>
          <a:p>
            <a:r>
              <a:rPr lang="en-US" altLang="zh-TW" sz="3200" dirty="0" smtClean="0"/>
              <a:t>delete </a:t>
            </a:r>
            <a:r>
              <a:rPr lang="en-US" altLang="zh-TW" sz="3200" dirty="0"/>
              <a:t>from </a:t>
            </a:r>
            <a:r>
              <a:rPr lang="en-US" altLang="zh-TW" sz="3200" dirty="0">
                <a:solidFill>
                  <a:srgbClr val="FF0000"/>
                </a:solidFill>
              </a:rPr>
              <a:t>member</a:t>
            </a:r>
            <a:r>
              <a:rPr lang="en-US" altLang="zh-TW" sz="3200" dirty="0"/>
              <a:t> where id = </a:t>
            </a:r>
            <a:r>
              <a:rPr lang="en-US" altLang="zh-TW" sz="3200" dirty="0" smtClean="0">
                <a:solidFill>
                  <a:srgbClr val="FF0000"/>
                </a:solidFill>
              </a:rPr>
              <a:t>002</a:t>
            </a:r>
            <a:endParaRPr lang="en-US" altLang="zh-TW" sz="3200" dirty="0">
              <a:solidFill>
                <a:srgbClr val="FF0000"/>
              </a:solidFill>
            </a:endParaRPr>
          </a:p>
          <a:p>
            <a:endParaRPr lang="zh-TW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320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網頁間傳值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676175" y="2514472"/>
            <a:ext cx="2983831" cy="84221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err="1" smtClean="0"/>
              <a:t>Showmember.php</a:t>
            </a:r>
            <a:endParaRPr lang="zh-TW" altLang="en-US" sz="2400" dirty="0"/>
          </a:p>
        </p:txBody>
      </p:sp>
      <p:pic>
        <p:nvPicPr>
          <p:cNvPr id="5" name="內容版面配置區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30" y="3831974"/>
            <a:ext cx="11585711" cy="2271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8500379" y="2417749"/>
            <a:ext cx="2983831" cy="84221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 err="1" smtClean="0"/>
              <a:t>delmember.php</a:t>
            </a:r>
            <a:endParaRPr lang="zh-TW" altLang="en-US" sz="2800" dirty="0"/>
          </a:p>
        </p:txBody>
      </p:sp>
      <p:cxnSp>
        <p:nvCxnSpPr>
          <p:cNvPr id="8" name="直線單箭頭接點 7"/>
          <p:cNvCxnSpPr>
            <a:stCxn id="4" idx="3"/>
          </p:cNvCxnSpPr>
          <p:nvPr/>
        </p:nvCxnSpPr>
        <p:spPr>
          <a:xfrm>
            <a:off x="3660006" y="2935577"/>
            <a:ext cx="46538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圖說文字 8"/>
          <p:cNvSpPr/>
          <p:nvPr/>
        </p:nvSpPr>
        <p:spPr>
          <a:xfrm>
            <a:off x="3994484" y="1636956"/>
            <a:ext cx="3848834" cy="996800"/>
          </a:xfrm>
          <a:prstGeom prst="wedgeRectCallou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err="1" smtClean="0"/>
              <a:t>delmember.php?id</a:t>
            </a:r>
            <a:r>
              <a:rPr lang="en-US" altLang="zh-TW" sz="2400" dirty="0" smtClean="0"/>
              <a:t>=$row[‘id’]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0860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兩個網頁間傳</a:t>
            </a:r>
            <a:r>
              <a:rPr lang="zh-TW" altLang="en-US" dirty="0" smtClean="0"/>
              <a:t>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zh-TW" altLang="en-US" dirty="0" smtClean="0"/>
              <a:t>在</a:t>
            </a:r>
            <a:r>
              <a:rPr lang="en-US" altLang="zh-TW" dirty="0" smtClean="0"/>
              <a:t>A</a:t>
            </a:r>
            <a:r>
              <a:rPr lang="zh-TW" altLang="en-US" dirty="0" smtClean="0"/>
              <a:t>網頁中傳給</a:t>
            </a:r>
            <a:r>
              <a:rPr lang="en-US" altLang="zh-TW" dirty="0" smtClean="0"/>
              <a:t>B</a:t>
            </a:r>
            <a:r>
              <a:rPr lang="zh-TW" altLang="en-US" dirty="0" smtClean="0"/>
              <a:t>網頁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&lt;a </a:t>
            </a:r>
            <a:r>
              <a:rPr lang="en-US" altLang="zh-TW" dirty="0" err="1" smtClean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href</a:t>
            </a:r>
            <a:r>
              <a:rPr lang="en-US" altLang="zh-TW" dirty="0" smtClean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=“</a:t>
            </a:r>
            <a:r>
              <a:rPr lang="en-US" altLang="zh-TW" dirty="0" err="1" smtClean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b.php?id</a:t>
            </a:r>
            <a:r>
              <a:rPr lang="en-US" altLang="zh-TW" dirty="0" smtClean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=XXX”&gt;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701632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修改</a:t>
            </a:r>
            <a:r>
              <a:rPr lang="en-US" altLang="zh-TW" dirty="0" smtClean="0"/>
              <a:t>del</a:t>
            </a:r>
            <a:r>
              <a:rPr lang="zh-TW" altLang="en-US" dirty="0" smtClean="0"/>
              <a:t>增加連結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原來程式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16" y="2232649"/>
            <a:ext cx="6141155" cy="285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70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245643"/>
            <a:ext cx="9315450" cy="376237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Showmember.php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修改後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3212432" y="5041232"/>
            <a:ext cx="7146757" cy="28875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圖說文字 5"/>
          <p:cNvSpPr/>
          <p:nvPr/>
        </p:nvSpPr>
        <p:spPr>
          <a:xfrm>
            <a:off x="7454200" y="4126831"/>
            <a:ext cx="2321459" cy="484865"/>
          </a:xfrm>
          <a:prstGeom prst="wedgeRectCallout">
            <a:avLst>
              <a:gd name="adj1" fmla="val -44590"/>
              <a:gd name="adj2" fmla="val 143371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傳不同的</a:t>
            </a:r>
            <a:r>
              <a:rPr lang="en-US" altLang="zh-TW" sz="2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id</a:t>
            </a:r>
            <a:endParaRPr lang="zh-TW" altLang="en-US" sz="24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0806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105" y="1935195"/>
            <a:ext cx="9810750" cy="36195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建立</a:t>
            </a:r>
            <a:r>
              <a:rPr lang="en-US" altLang="zh-TW" dirty="0" smtClean="0"/>
              <a:t>member</a:t>
            </a:r>
            <a:r>
              <a:rPr lang="zh-TW" altLang="en-US" dirty="0" smtClean="0"/>
              <a:t>資料表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7353320" y="2402620"/>
            <a:ext cx="1572127" cy="2843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253419" y="2402620"/>
            <a:ext cx="254111" cy="2843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009134" y="4949428"/>
            <a:ext cx="723880" cy="32958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圖說文字 7"/>
          <p:cNvSpPr/>
          <p:nvPr/>
        </p:nvSpPr>
        <p:spPr>
          <a:xfrm>
            <a:off x="1489435" y="1625849"/>
            <a:ext cx="635802" cy="505060"/>
          </a:xfrm>
          <a:prstGeom prst="wedgeRoundRectCallout">
            <a:avLst>
              <a:gd name="adj1" fmla="val 41180"/>
              <a:gd name="adj2" fmla="val 62768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主鍵</a:t>
            </a:r>
            <a:endParaRPr lang="zh-TW" altLang="en-US" sz="14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77603" y="5279010"/>
            <a:ext cx="370710" cy="27568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1191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比對一下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原來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修改後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612" y="2401804"/>
            <a:ext cx="4514850" cy="2857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612" y="3857414"/>
            <a:ext cx="87439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549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變成有超連結了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5564" y="3134953"/>
            <a:ext cx="10058400" cy="255598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173227" y="2089886"/>
            <a:ext cx="3763478" cy="84221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err="1" smtClean="0"/>
              <a:t>Delmember.php?id</a:t>
            </a:r>
            <a:r>
              <a:rPr lang="en-US" altLang="zh-TW" sz="2400" dirty="0" smtClean="0"/>
              <a:t>=XXX</a:t>
            </a:r>
            <a:endParaRPr lang="zh-TW" altLang="en-US" sz="2400" dirty="0"/>
          </a:p>
        </p:txBody>
      </p:sp>
      <p:cxnSp>
        <p:nvCxnSpPr>
          <p:cNvPr id="7" name="直線單箭頭接點 6"/>
          <p:cNvCxnSpPr/>
          <p:nvPr/>
        </p:nvCxnSpPr>
        <p:spPr>
          <a:xfrm flipH="1" flipV="1">
            <a:off x="9721516" y="2971800"/>
            <a:ext cx="938463" cy="721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圖說文字 7"/>
          <p:cNvSpPr/>
          <p:nvPr/>
        </p:nvSpPr>
        <p:spPr>
          <a:xfrm>
            <a:off x="7797099" y="5690936"/>
            <a:ext cx="3848834" cy="996800"/>
          </a:xfrm>
          <a:prstGeom prst="wedgeRectCallout">
            <a:avLst>
              <a:gd name="adj1" fmla="val 30747"/>
              <a:gd name="adj2" fmla="val -77514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每一列的</a:t>
            </a:r>
            <a:r>
              <a:rPr lang="en-US" altLang="zh-TW" sz="2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DEL</a:t>
            </a:r>
            <a:r>
              <a:rPr lang="zh-TW" altLang="en-US" sz="2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會傳不同的</a:t>
            </a:r>
            <a:r>
              <a:rPr lang="en-US" altLang="zh-TW" sz="2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id</a:t>
            </a:r>
            <a:endParaRPr lang="zh-TW" altLang="en-US" sz="24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702072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2144" y="32725"/>
            <a:ext cx="9208008" cy="881675"/>
          </a:xfrm>
        </p:spPr>
        <p:txBody>
          <a:bodyPr>
            <a:normAutofit/>
          </a:bodyPr>
          <a:lstStyle/>
          <a:p>
            <a:r>
              <a:rPr lang="en-US" altLang="zh-TW" sz="4000" dirty="0" err="1" smtClean="0"/>
              <a:t>Delmember.php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468112" y="480755"/>
            <a:ext cx="4974336" cy="321966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複製</a:t>
            </a:r>
            <a:r>
              <a:rPr lang="en-US" altLang="zh-TW" dirty="0" err="1" smtClean="0"/>
              <a:t>showmember.php</a:t>
            </a:r>
            <a:r>
              <a:rPr lang="zh-TW" altLang="en-US" dirty="0" smtClean="0"/>
              <a:t>再加入以下程式碼）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98" y="1013008"/>
            <a:ext cx="8628507" cy="529806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481328" y="2624328"/>
            <a:ext cx="7982712" cy="233172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476756" y="5054655"/>
            <a:ext cx="8087868" cy="125641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圖說文字 7"/>
          <p:cNvSpPr/>
          <p:nvPr/>
        </p:nvSpPr>
        <p:spPr>
          <a:xfrm>
            <a:off x="3995927" y="2223968"/>
            <a:ext cx="2788919" cy="603503"/>
          </a:xfrm>
          <a:prstGeom prst="wedgeRectCallout">
            <a:avLst>
              <a:gd name="adj1" fmla="val -40051"/>
              <a:gd name="adj2" fmla="val 63756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確認有無收到值</a:t>
            </a:r>
            <a:endParaRPr lang="zh-TW" altLang="en-US" sz="24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6765703" y="4199096"/>
            <a:ext cx="2588609" cy="603503"/>
          </a:xfrm>
          <a:prstGeom prst="wedgeRectCallout">
            <a:avLst>
              <a:gd name="adj1" fmla="val -51854"/>
              <a:gd name="adj2" fmla="val -69578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刪除資料的指令</a:t>
            </a:r>
            <a:endParaRPr lang="zh-TW" altLang="en-US" sz="24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37944" y="3590008"/>
            <a:ext cx="4846320" cy="1254360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58203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成功刪除資料了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2082882"/>
            <a:ext cx="10058400" cy="2501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170432" y="2082882"/>
            <a:ext cx="1463040" cy="2854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170432" y="4334255"/>
            <a:ext cx="859536" cy="2497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25288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editmember.php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13811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修改一下</a:t>
            </a:r>
            <a:r>
              <a:rPr lang="en-US" altLang="zh-TW" dirty="0" err="1" smtClean="0"/>
              <a:t>showmember.php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增加 </a:t>
            </a:r>
            <a:r>
              <a:rPr lang="en-US" altLang="zh-TW" dirty="0" smtClean="0"/>
              <a:t>[Edit]</a:t>
            </a:r>
            <a:r>
              <a:rPr lang="zh-TW" altLang="en-US" dirty="0" smtClean="0"/>
              <a:t>的網頁連結               </a:t>
            </a:r>
            <a:r>
              <a:rPr lang="en-US" altLang="zh-TW" dirty="0" err="1" smtClean="0"/>
              <a:t>editmember.php?id</a:t>
            </a:r>
            <a:r>
              <a:rPr lang="en-US" altLang="zh-TW" dirty="0" smtClean="0"/>
              <a:t>=XXXX</a:t>
            </a:r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054" y="2237041"/>
            <a:ext cx="9667875" cy="404812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075688" y="5294376"/>
            <a:ext cx="8641080" cy="29260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14000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Showmember.php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2069921"/>
            <a:ext cx="10058400" cy="274896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078212" y="3983736"/>
            <a:ext cx="320040" cy="28346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0430256" y="3983736"/>
            <a:ext cx="320040" cy="28346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圖說文字 6"/>
          <p:cNvSpPr/>
          <p:nvPr/>
        </p:nvSpPr>
        <p:spPr>
          <a:xfrm>
            <a:off x="8714233" y="4702016"/>
            <a:ext cx="3291840" cy="1296448"/>
          </a:xfrm>
          <a:prstGeom prst="wedgeRectCallout">
            <a:avLst>
              <a:gd name="adj1" fmla="val 212"/>
              <a:gd name="adj2" fmla="val -78382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請確認</a:t>
            </a:r>
            <a:r>
              <a:rPr lang="en-US" altLang="zh-TW" sz="2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[DEL][EDIT]</a:t>
            </a:r>
            <a:r>
              <a:rPr lang="zh-TW" altLang="en-US" sz="2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都可以連到不同網頁與</a:t>
            </a:r>
            <a:r>
              <a:rPr lang="en-US" altLang="zh-TW" sz="2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id</a:t>
            </a:r>
            <a:endParaRPr lang="zh-TW" altLang="en-US" sz="24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07886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64957"/>
          </a:xfrm>
        </p:spPr>
        <p:txBody>
          <a:bodyPr/>
          <a:lstStyle/>
          <a:p>
            <a:r>
              <a:rPr lang="en-US" altLang="zh-TW" dirty="0" err="1" smtClean="0"/>
              <a:t>Editmember.php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26480" y="453520"/>
            <a:ext cx="5413248" cy="431122"/>
          </a:xfrm>
        </p:spPr>
        <p:txBody>
          <a:bodyPr/>
          <a:lstStyle/>
          <a:p>
            <a:r>
              <a:rPr lang="zh-TW" altLang="en-US" dirty="0" smtClean="0"/>
              <a:t>複製</a:t>
            </a:r>
            <a:r>
              <a:rPr lang="en-US" altLang="zh-TW" dirty="0" err="1" smtClean="0"/>
              <a:t>addmember.php</a:t>
            </a:r>
            <a:r>
              <a:rPr lang="zh-TW" altLang="en-US" dirty="0" smtClean="0"/>
              <a:t>，加入資料庫讀取程式碼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118" y="1051559"/>
            <a:ext cx="10811066" cy="523538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755648" y="3794760"/>
            <a:ext cx="8394192" cy="149961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755648" y="5394960"/>
            <a:ext cx="8394192" cy="63163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459992" y="3389376"/>
            <a:ext cx="8945880" cy="2897566"/>
          </a:xfrm>
          <a:prstGeom prst="rect">
            <a:avLst/>
          </a:prstGeom>
          <a:noFill/>
          <a:ln w="9525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87174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83245"/>
          </a:xfrm>
        </p:spPr>
        <p:txBody>
          <a:bodyPr/>
          <a:lstStyle/>
          <a:p>
            <a:r>
              <a:rPr lang="en-US" altLang="zh-TW" dirty="0" err="1" smtClean="0"/>
              <a:t>Editmember.php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1872" y="1599375"/>
            <a:ext cx="8159598" cy="508488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261872" y="1069848"/>
            <a:ext cx="6944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把所有欄位預設值</a:t>
            </a: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value=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改為</a:t>
            </a: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&lt;?</a:t>
            </a:r>
            <a:r>
              <a:rPr lang="en-US" altLang="zh-TW" dirty="0" err="1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php</a:t>
            </a: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echo $row[‘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欄位名稱</a:t>
            </a: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’]; ?&gt;</a:t>
            </a: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694680" y="1853093"/>
            <a:ext cx="2001520" cy="229707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00733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Editmember.php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加入隱藏欄位，以便傳遞 </a:t>
            </a:r>
            <a:r>
              <a:rPr lang="en-US" altLang="zh-TW" dirty="0" smtClean="0"/>
              <a:t>id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修改</a:t>
            </a:r>
            <a:r>
              <a:rPr lang="en-US" altLang="zh-TW" dirty="0" smtClean="0"/>
              <a:t>form action</a:t>
            </a:r>
            <a:r>
              <a:rPr lang="zh-TW" altLang="en-US" dirty="0" smtClean="0"/>
              <a:t>連結到</a:t>
            </a:r>
            <a:r>
              <a:rPr lang="en-US" altLang="zh-TW" dirty="0" err="1" smtClean="0">
                <a:solidFill>
                  <a:srgbClr val="92D050"/>
                </a:solidFill>
              </a:rPr>
              <a:t>checkmember_update.php</a:t>
            </a:r>
            <a:endParaRPr lang="en-US" altLang="zh-TW" dirty="0" smtClean="0">
              <a:solidFill>
                <a:srgbClr val="92D050"/>
              </a:solidFill>
            </a:endParaRP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392362"/>
            <a:ext cx="8801100" cy="7524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808480" y="2768599"/>
            <a:ext cx="7696200" cy="28956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73" y="4310750"/>
            <a:ext cx="11444288" cy="8191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301240" y="4310750"/>
            <a:ext cx="2430780" cy="4095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7556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建立</a:t>
            </a:r>
            <a:r>
              <a:rPr lang="en-US" altLang="zh-TW" dirty="0" smtClean="0"/>
              <a:t>web</a:t>
            </a:r>
            <a:r>
              <a:rPr lang="zh-TW" altLang="en-US" dirty="0" smtClean="0"/>
              <a:t>帳號供程式使用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2252172"/>
            <a:ext cx="7715250" cy="33051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24077" y="4817097"/>
            <a:ext cx="370710" cy="27568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60933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Checkmember_update.php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負責檢查資料＆更新資料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複製原本的</a:t>
            </a:r>
            <a:r>
              <a:rPr lang="en-US" altLang="zh-TW" dirty="0" err="1"/>
              <a:t>checkmember</a:t>
            </a:r>
            <a:r>
              <a:rPr lang="en-US" altLang="zh-TW" dirty="0"/>
              <a:t>-&gt;</a:t>
            </a:r>
            <a:r>
              <a:rPr lang="en-US" altLang="zh-TW" dirty="0" err="1" smtClean="0"/>
              <a:t>checkmember_update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修改一些文字內容＆</a:t>
            </a:r>
            <a:r>
              <a:rPr lang="en-US" altLang="zh-TW" dirty="0" smtClean="0"/>
              <a:t>Title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670" y="3416617"/>
            <a:ext cx="7429500" cy="183832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722120" y="4960620"/>
            <a:ext cx="611124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560320" y="4290907"/>
            <a:ext cx="1097280" cy="25823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44159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SQL </a:t>
            </a:r>
            <a:r>
              <a:rPr lang="zh-TW" altLang="en-US" dirty="0" smtClean="0"/>
              <a:t>的</a:t>
            </a:r>
            <a:r>
              <a:rPr lang="en-US" altLang="zh-TW" dirty="0" smtClean="0"/>
              <a:t>UPDATE</a:t>
            </a:r>
            <a:r>
              <a:rPr lang="zh-TW" altLang="en-US" dirty="0" smtClean="0"/>
              <a:t>指令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845734"/>
            <a:ext cx="10954512" cy="4023360"/>
          </a:xfrm>
        </p:spPr>
        <p:txBody>
          <a:bodyPr>
            <a:normAutofit/>
          </a:bodyPr>
          <a:lstStyle/>
          <a:p>
            <a:r>
              <a:rPr lang="en-US" altLang="zh-TW" sz="3200" dirty="0" smtClean="0"/>
              <a:t>SQL</a:t>
            </a:r>
            <a:r>
              <a:rPr lang="zh-TW" altLang="en-US" sz="3200" dirty="0" smtClean="0"/>
              <a:t>指令：指定更新某筆資料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en-US" altLang="zh-TW" sz="3200" dirty="0">
                <a:solidFill>
                  <a:srgbClr val="FF0000"/>
                </a:solidFill>
              </a:rPr>
              <a:t> </a:t>
            </a:r>
            <a:r>
              <a:rPr lang="zh-TW" altLang="en-US" sz="3200" dirty="0" smtClean="0">
                <a:solidFill>
                  <a:schemeClr val="tx1"/>
                </a:solidFill>
              </a:rPr>
              <a:t>語法：</a:t>
            </a:r>
            <a:endParaRPr lang="en-US" altLang="zh-TW" sz="3200" dirty="0">
              <a:solidFill>
                <a:schemeClr val="tx1"/>
              </a:solidFill>
            </a:endParaRPr>
          </a:p>
          <a:p>
            <a:r>
              <a:rPr lang="en-US" altLang="zh-TW" sz="3200" dirty="0" smtClean="0">
                <a:solidFill>
                  <a:schemeClr val="tx1"/>
                </a:solidFill>
              </a:rPr>
              <a:t>UPDATE </a:t>
            </a:r>
            <a:r>
              <a:rPr lang="zh-TW" altLang="en-US" sz="3200" dirty="0" smtClean="0">
                <a:solidFill>
                  <a:srgbClr val="FF0000"/>
                </a:solidFill>
              </a:rPr>
              <a:t>資料表名稱 </a:t>
            </a:r>
            <a:r>
              <a:rPr lang="en-US" altLang="zh-TW" sz="3200" dirty="0" smtClean="0">
                <a:solidFill>
                  <a:schemeClr val="tx1"/>
                </a:solidFill>
              </a:rPr>
              <a:t>SET</a:t>
            </a:r>
            <a:r>
              <a:rPr lang="en-US" altLang="zh-TW" sz="3200" dirty="0" smtClean="0">
                <a:solidFill>
                  <a:srgbClr val="FF0000"/>
                </a:solidFill>
              </a:rPr>
              <a:t> </a:t>
            </a:r>
            <a:r>
              <a:rPr lang="zh-TW" altLang="en-US" sz="3200" dirty="0" smtClean="0">
                <a:solidFill>
                  <a:srgbClr val="92D050"/>
                </a:solidFill>
              </a:rPr>
              <a:t>欄位</a:t>
            </a:r>
            <a:r>
              <a:rPr lang="en-US" altLang="zh-TW" sz="3200" dirty="0" smtClean="0">
                <a:solidFill>
                  <a:srgbClr val="FF0000"/>
                </a:solidFill>
              </a:rPr>
              <a:t>=</a:t>
            </a:r>
            <a:r>
              <a:rPr lang="zh-TW" altLang="en-US" sz="3200" dirty="0" smtClean="0">
                <a:solidFill>
                  <a:srgbClr val="FF0000"/>
                </a:solidFill>
              </a:rPr>
              <a:t>值  </a:t>
            </a:r>
            <a:r>
              <a:rPr lang="en-US" altLang="zh-TW" sz="3200" dirty="0" smtClean="0">
                <a:solidFill>
                  <a:schemeClr val="tx1"/>
                </a:solidFill>
              </a:rPr>
              <a:t>WHERE </a:t>
            </a:r>
            <a:r>
              <a:rPr lang="zh-TW" altLang="en-US" sz="3200" dirty="0" smtClean="0">
                <a:solidFill>
                  <a:srgbClr val="92D050"/>
                </a:solidFill>
              </a:rPr>
              <a:t>欄位</a:t>
            </a:r>
            <a:r>
              <a:rPr lang="en-US" altLang="zh-TW" sz="3200" dirty="0" smtClean="0">
                <a:solidFill>
                  <a:schemeClr val="tx1"/>
                </a:solidFill>
              </a:rPr>
              <a:t>=</a:t>
            </a:r>
            <a:r>
              <a:rPr lang="zh-TW" altLang="en-US" sz="3200" dirty="0" smtClean="0">
                <a:solidFill>
                  <a:srgbClr val="FF0000"/>
                </a:solidFill>
              </a:rPr>
              <a:t>值</a:t>
            </a:r>
            <a:endParaRPr lang="en-US" altLang="zh-TW" sz="3200" dirty="0" smtClean="0">
              <a:solidFill>
                <a:srgbClr val="FF0000"/>
              </a:solidFill>
            </a:endParaRPr>
          </a:p>
          <a:p>
            <a:endParaRPr lang="en-US" altLang="zh-TW" sz="3200" dirty="0" smtClean="0">
              <a:solidFill>
                <a:srgbClr val="FF0000"/>
              </a:solidFill>
            </a:endParaRPr>
          </a:p>
          <a:p>
            <a:r>
              <a:rPr lang="zh-TW" altLang="en-US" sz="3200" dirty="0" smtClean="0">
                <a:solidFill>
                  <a:srgbClr val="FF0000"/>
                </a:solidFill>
              </a:rPr>
              <a:t>舉例</a:t>
            </a:r>
            <a:r>
              <a:rPr lang="en-US" altLang="zh-TW" sz="3200" dirty="0" smtClean="0">
                <a:solidFill>
                  <a:schemeClr val="tx1"/>
                </a:solidFill>
              </a:rPr>
              <a:t>(</a:t>
            </a:r>
            <a:r>
              <a:rPr lang="zh-TW" altLang="en-US" sz="3200" dirty="0" smtClean="0">
                <a:solidFill>
                  <a:schemeClr val="tx1"/>
                </a:solidFill>
              </a:rPr>
              <a:t>更新會員資料</a:t>
            </a:r>
            <a:r>
              <a:rPr lang="en-US" altLang="zh-TW" sz="3200" dirty="0" smtClean="0">
                <a:solidFill>
                  <a:schemeClr val="tx1"/>
                </a:solidFill>
              </a:rPr>
              <a:t>id=002</a:t>
            </a:r>
            <a:r>
              <a:rPr lang="zh-TW" altLang="en-US" sz="3200" dirty="0" smtClean="0">
                <a:solidFill>
                  <a:schemeClr val="tx1"/>
                </a:solidFill>
              </a:rPr>
              <a:t>的姓名資料）：</a:t>
            </a:r>
            <a:endParaRPr lang="en-US" altLang="zh-TW" sz="3200" dirty="0">
              <a:solidFill>
                <a:schemeClr val="tx1"/>
              </a:solidFill>
            </a:endParaRPr>
          </a:p>
          <a:p>
            <a:r>
              <a:rPr lang="en-US" altLang="zh-TW" sz="3200" dirty="0" smtClean="0"/>
              <a:t>UPDATE </a:t>
            </a:r>
            <a:r>
              <a:rPr lang="en-US" altLang="zh-TW" sz="3200" dirty="0" smtClean="0">
                <a:solidFill>
                  <a:srgbClr val="FF0000"/>
                </a:solidFill>
              </a:rPr>
              <a:t>member</a:t>
            </a:r>
            <a:r>
              <a:rPr lang="en-US" altLang="zh-TW" sz="3200" dirty="0" smtClean="0"/>
              <a:t> SET name=‘</a:t>
            </a:r>
            <a:r>
              <a:rPr lang="zh-TW" altLang="en-US" sz="3200" dirty="0" smtClean="0"/>
              <a:t>吳智鴻</a:t>
            </a:r>
            <a:r>
              <a:rPr lang="en-US" altLang="zh-TW" sz="3200" dirty="0" smtClean="0"/>
              <a:t>’WHERE </a:t>
            </a:r>
            <a:r>
              <a:rPr lang="en-US" altLang="zh-TW" sz="3200" dirty="0"/>
              <a:t>id = </a:t>
            </a:r>
            <a:r>
              <a:rPr lang="en-US" altLang="zh-TW" sz="3200" dirty="0" smtClean="0">
                <a:solidFill>
                  <a:srgbClr val="FF0000"/>
                </a:solidFill>
              </a:rPr>
              <a:t>002</a:t>
            </a:r>
            <a:endParaRPr lang="en-US" altLang="zh-TW" sz="3200" dirty="0">
              <a:solidFill>
                <a:srgbClr val="FF0000"/>
              </a:solidFill>
            </a:endParaRPr>
          </a:p>
          <a:p>
            <a:endParaRPr lang="zh-TW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2715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Checkmember_update.php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負責檢查資料＆更新資料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複製原本的</a:t>
            </a:r>
            <a:r>
              <a:rPr lang="en-US" altLang="zh-TW" dirty="0" err="1"/>
              <a:t>checkmember</a:t>
            </a:r>
            <a:r>
              <a:rPr lang="en-US" altLang="zh-TW" dirty="0"/>
              <a:t>-&gt;</a:t>
            </a:r>
            <a:r>
              <a:rPr lang="en-US" altLang="zh-TW" dirty="0" err="1" smtClean="0"/>
              <a:t>checkmember_update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修改一些文字內容＆</a:t>
            </a:r>
            <a:r>
              <a:rPr lang="en-US" altLang="zh-TW" dirty="0" smtClean="0"/>
              <a:t>Title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3214687"/>
            <a:ext cx="422910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005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Checkmember_update.php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 smtClean="0"/>
              <a:t>顯示檔案內容部份可以不用輸出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0313" y="2114550"/>
            <a:ext cx="7581900" cy="22669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590800" y="3634740"/>
            <a:ext cx="4137660" cy="33528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118360" y="2943225"/>
            <a:ext cx="4137660" cy="33528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65343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Checkmember_update.php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加入更新資料程式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" y="2471420"/>
            <a:ext cx="11866880" cy="36449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58800" y="2560320"/>
            <a:ext cx="11501120" cy="305816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263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網頁自動跳轉技術 </a:t>
            </a:r>
            <a:r>
              <a:rPr lang="en-US" altLang="zh-TW" smtClean="0"/>
              <a:t>header()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設定自動跳轉至其他網頁</a:t>
            </a:r>
            <a:endParaRPr lang="en-US" altLang="zh-TW" dirty="0" smtClean="0"/>
          </a:p>
          <a:p>
            <a:r>
              <a:rPr lang="en-US" altLang="zh-TW" dirty="0" smtClean="0"/>
              <a:t>header</a:t>
            </a:r>
            <a:r>
              <a:rPr lang="en-US" altLang="zh-TW" dirty="0"/>
              <a:t>("Location:</a:t>
            </a:r>
            <a:r>
              <a:rPr lang="en-US" altLang="zh-TW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showmember1.php</a:t>
            </a:r>
            <a:r>
              <a:rPr lang="en-US" altLang="zh-TW" dirty="0" smtClean="0"/>
              <a:t>");</a:t>
            </a:r>
          </a:p>
          <a:p>
            <a:endParaRPr lang="en-US" altLang="zh-TW" dirty="0"/>
          </a:p>
          <a:p>
            <a:r>
              <a:rPr lang="zh-TW" altLang="en-US" dirty="0" smtClean="0"/>
              <a:t>設定三秒後自動跳轉至其他網頁</a:t>
            </a:r>
            <a:endParaRPr lang="en-US" altLang="zh-TW" dirty="0" smtClean="0"/>
          </a:p>
          <a:p>
            <a:r>
              <a:rPr lang="en-US" altLang="zh-TW" dirty="0"/>
              <a:t>header("Refresh:</a:t>
            </a:r>
            <a:r>
              <a:rPr lang="en-US" altLang="zh-TW" dirty="0">
                <a:solidFill>
                  <a:srgbClr val="C00000"/>
                </a:solidFill>
              </a:rPr>
              <a:t>3</a:t>
            </a:r>
            <a:r>
              <a:rPr lang="en-US" altLang="zh-TW" dirty="0"/>
              <a:t>; </a:t>
            </a:r>
            <a:r>
              <a:rPr lang="en-US" altLang="zh-TW" dirty="0" err="1"/>
              <a:t>url</a:t>
            </a:r>
            <a:r>
              <a:rPr lang="en-US" altLang="zh-TW" dirty="0"/>
              <a:t>=</a:t>
            </a:r>
            <a:r>
              <a:rPr lang="en-US" altLang="zh-TW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showmember1.php</a:t>
            </a:r>
            <a:r>
              <a:rPr lang="en-US" altLang="zh-TW" dirty="0"/>
              <a:t>");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123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日期選取器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2099375"/>
            <a:ext cx="10058400" cy="329386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70991" y="3204376"/>
            <a:ext cx="9485906" cy="198782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996626" y="5836459"/>
            <a:ext cx="5332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hlinkClick r:id="rId3"/>
              </a:rPr>
              <a:t>https://bootstrap-datepicker.readthedocs.io/en/latest/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053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日期選取器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4334" y="1893971"/>
            <a:ext cx="5931616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2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Html5</a:t>
            </a:r>
            <a:r>
              <a:rPr lang="zh-TW" altLang="en-US" dirty="0" smtClean="0"/>
              <a:t>的日期選取器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845734"/>
            <a:ext cx="4564049" cy="402336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記得將</a:t>
            </a:r>
            <a:r>
              <a:rPr lang="en-US" altLang="zh-TW" dirty="0" smtClean="0"/>
              <a:t>input type=“text” </a:t>
            </a:r>
            <a:r>
              <a:rPr lang="zh-TW" altLang="en-US" dirty="0" smtClean="0"/>
              <a:t>改為</a:t>
            </a:r>
            <a:endParaRPr lang="en-US" altLang="zh-TW" dirty="0" smtClean="0"/>
          </a:p>
          <a:p>
            <a:r>
              <a:rPr lang="zh-TW" altLang="en-US" dirty="0" smtClean="0"/>
              <a:t> </a:t>
            </a:r>
            <a:r>
              <a:rPr lang="en-US" altLang="zh-TW" dirty="0" smtClean="0"/>
              <a:t>input type =“</a:t>
            </a:r>
            <a:r>
              <a:rPr lang="en-US" altLang="zh-TW" dirty="0" err="1" smtClean="0"/>
              <a:t>datetime</a:t>
            </a:r>
            <a:r>
              <a:rPr lang="en-US" altLang="zh-TW" dirty="0" smtClean="0"/>
              <a:t>”</a:t>
            </a:r>
            <a:r>
              <a:rPr lang="zh-TW" altLang="en-US" dirty="0" smtClean="0"/>
              <a:t>即可顯示日期時間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953" y="1737360"/>
            <a:ext cx="6338047" cy="4505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文字方塊 4"/>
          <p:cNvSpPr txBox="1"/>
          <p:nvPr/>
        </p:nvSpPr>
        <p:spPr>
          <a:xfrm>
            <a:off x="850791" y="6443781"/>
            <a:ext cx="4298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/>
              <a:t>https</a:t>
            </a:r>
            <a:r>
              <a:rPr lang="en-US" altLang="zh-TW" sz="1400" dirty="0" smtClean="0"/>
              <a:t>://www.cnblogs.com/wang1204/p/5742536.html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31328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88744"/>
          </a:xfrm>
        </p:spPr>
        <p:txBody>
          <a:bodyPr>
            <a:normAutofit fontScale="90000"/>
          </a:bodyPr>
          <a:lstStyle/>
          <a:p>
            <a:r>
              <a:rPr lang="zh-TW" altLang="en-US" sz="4000" dirty="0" smtClean="0"/>
              <a:t>新增一個使用者帳號（</a:t>
            </a:r>
            <a:r>
              <a:rPr lang="en-US" altLang="zh-TW" sz="4000" dirty="0" smtClean="0"/>
              <a:t>web)</a:t>
            </a:r>
            <a:r>
              <a:rPr lang="zh-TW" altLang="en-US" sz="4000" dirty="0" smtClean="0"/>
              <a:t>，供</a:t>
            </a:r>
            <a:r>
              <a:rPr lang="en-US" altLang="zh-TW" sz="4000" dirty="0" err="1" smtClean="0"/>
              <a:t>php</a:t>
            </a:r>
            <a:r>
              <a:rPr lang="zh-TW" altLang="en-US" sz="4000" dirty="0" smtClean="0"/>
              <a:t>程式可以連線使用</a:t>
            </a:r>
            <a:endParaRPr lang="zh-TW" altLang="en-US" sz="40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0453" y="1479300"/>
            <a:ext cx="4612200" cy="40227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559" y="1112922"/>
            <a:ext cx="5751466" cy="562476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081463" y="3350795"/>
            <a:ext cx="589548" cy="19852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8508331" y="1380039"/>
            <a:ext cx="280737" cy="16601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8508331" y="1815181"/>
            <a:ext cx="280737" cy="13995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8508331" y="2018657"/>
            <a:ext cx="280737" cy="15304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7259052" y="2873960"/>
            <a:ext cx="1572127" cy="2843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7607969" y="3208840"/>
            <a:ext cx="280737" cy="16601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12" name="矩形 11"/>
          <p:cNvSpPr/>
          <p:nvPr/>
        </p:nvSpPr>
        <p:spPr>
          <a:xfrm>
            <a:off x="11627288" y="6571665"/>
            <a:ext cx="280737" cy="16601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13" name="圓角矩形圖說文字 12"/>
          <p:cNvSpPr/>
          <p:nvPr/>
        </p:nvSpPr>
        <p:spPr>
          <a:xfrm>
            <a:off x="9135414" y="1514338"/>
            <a:ext cx="2537995" cy="571500"/>
          </a:xfrm>
          <a:prstGeom prst="wedgeRoundRectCallout">
            <a:avLst>
              <a:gd name="adj1" fmla="val -59641"/>
              <a:gd name="adj2" fmla="val -24956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可以設定成本機</a:t>
            </a:r>
            <a:endParaRPr lang="zh-TW" altLang="en-US" sz="14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508330" y="1559456"/>
            <a:ext cx="280737" cy="16601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3298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正確執行的畫面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4616" y="1971598"/>
            <a:ext cx="10058400" cy="250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01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可以看到多了一個使用者帳號：</a:t>
            </a:r>
            <a:r>
              <a:rPr lang="en-US" altLang="zh-TW" dirty="0" smtClean="0"/>
              <a:t>web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970049"/>
            <a:ext cx="10058400" cy="357061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146258" y="4385511"/>
            <a:ext cx="3392905" cy="228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923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資料庫規劃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資料庫 </a:t>
            </a:r>
            <a:r>
              <a:rPr lang="en-US" altLang="zh-TW" dirty="0" smtClean="0"/>
              <a:t>Health</a:t>
            </a:r>
          </a:p>
          <a:p>
            <a:pPr lvl="1"/>
            <a:r>
              <a:rPr lang="en-US" altLang="zh-TW" dirty="0" smtClean="0"/>
              <a:t>heart</a:t>
            </a:r>
          </a:p>
          <a:p>
            <a:pPr lvl="1"/>
            <a:r>
              <a:rPr lang="en-US" altLang="zh-TW" dirty="0" smtClean="0"/>
              <a:t>member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72478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6769" y="0"/>
            <a:ext cx="10058400" cy="1450757"/>
          </a:xfrm>
        </p:spPr>
        <p:txBody>
          <a:bodyPr>
            <a:normAutofit/>
          </a:bodyPr>
          <a:lstStyle/>
          <a:p>
            <a:r>
              <a:rPr lang="en-US" altLang="zh-TW" sz="3600" dirty="0" err="1" smtClean="0"/>
              <a:t>Checkmember.php</a:t>
            </a:r>
            <a:endParaRPr lang="zh-TW" altLang="en-US" sz="36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1398" y="286603"/>
            <a:ext cx="7061946" cy="668923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861611" y="1951348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加入一些程式碼，用以新增資料</a:t>
            </a: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14680" y="4317476"/>
            <a:ext cx="2752627" cy="92382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圖說文字 6"/>
          <p:cNvSpPr/>
          <p:nvPr/>
        </p:nvSpPr>
        <p:spPr>
          <a:xfrm>
            <a:off x="2221762" y="4622669"/>
            <a:ext cx="2537995" cy="571500"/>
          </a:xfrm>
          <a:prstGeom prst="wedgeRoundRectCallout">
            <a:avLst>
              <a:gd name="adj1" fmla="val 65901"/>
              <a:gd name="adj2" fmla="val -26606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要把所有表單欄位都抓出，存入變數</a:t>
            </a:r>
            <a:endParaRPr lang="zh-TW" altLang="en-US" sz="14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177592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noFill/>
        <a:ln w="254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2182</TotalTime>
  <Words>540</Words>
  <Application>Microsoft Office PowerPoint</Application>
  <PresentationFormat>寬螢幕</PresentationFormat>
  <Paragraphs>127</Paragraphs>
  <Slides>48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48</vt:i4>
      </vt:variant>
    </vt:vector>
  </HeadingPairs>
  <TitlesOfParts>
    <vt:vector size="54" baseType="lpstr">
      <vt:lpstr>Adobe 黑体 Std R</vt:lpstr>
      <vt:lpstr>Adobe 繁黑體 Std B</vt:lpstr>
      <vt:lpstr>新細明體</vt:lpstr>
      <vt:lpstr>Calibri</vt:lpstr>
      <vt:lpstr>Calibri Light</vt:lpstr>
      <vt:lpstr>回顧</vt:lpstr>
      <vt:lpstr>會員資料建立＆寫入 MYSQL資料庫  大學部網頁程式設計</vt:lpstr>
      <vt:lpstr>根據表單 設計資料庫</vt:lpstr>
      <vt:lpstr>建立member資料表</vt:lpstr>
      <vt:lpstr>建立web帳號供程式使用</vt:lpstr>
      <vt:lpstr>新增一個使用者帳號（web)，供php程式可以連線使用</vt:lpstr>
      <vt:lpstr>正確執行的畫面</vt:lpstr>
      <vt:lpstr>可以看到多了一個使用者帳號：web</vt:lpstr>
      <vt:lpstr>資料庫規劃</vt:lpstr>
      <vt:lpstr>Checkmember.php</vt:lpstr>
      <vt:lpstr>Checkmember.php (續)</vt:lpstr>
      <vt:lpstr>執行結果 （addmember.php)</vt:lpstr>
      <vt:lpstr>執行結果 （checkmember.php)</vt:lpstr>
      <vt:lpstr>成功新增資料了</vt:lpstr>
      <vt:lpstr>Checkmember.php修改 加入圖片大小控制</vt:lpstr>
      <vt:lpstr>加入圖片大小控制碼，圖片控制在一定的大小</vt:lpstr>
      <vt:lpstr>showmember.php</vt:lpstr>
      <vt:lpstr>PowerPoint 簡報</vt:lpstr>
      <vt:lpstr>Showmember.php 加入 連接資料庫的指令</vt:lpstr>
      <vt:lpstr>Showmember.php 加入 顯示幾行指令</vt:lpstr>
      <vt:lpstr>Showmember.php 利用foreach迴圈顯示資料庫內容</vt:lpstr>
      <vt:lpstr>完成結果</vt:lpstr>
      <vt:lpstr>可以加上 圖片超連結功能 &lt;img src = “圖片位置” width=50 /&gt;</vt:lpstr>
      <vt:lpstr>執行結果</vt:lpstr>
      <vt:lpstr>delmember.php</vt:lpstr>
      <vt:lpstr>SQL 的delete指令</vt:lpstr>
      <vt:lpstr>網頁間傳值</vt:lpstr>
      <vt:lpstr>兩個網頁間傳資料</vt:lpstr>
      <vt:lpstr>修改del增加連結</vt:lpstr>
      <vt:lpstr>Showmember.php</vt:lpstr>
      <vt:lpstr>比對一下</vt:lpstr>
      <vt:lpstr>變成有超連結了</vt:lpstr>
      <vt:lpstr>Delmember.php</vt:lpstr>
      <vt:lpstr>成功刪除資料了</vt:lpstr>
      <vt:lpstr>editmember.php</vt:lpstr>
      <vt:lpstr>修改一下showmember.php</vt:lpstr>
      <vt:lpstr>Showmember.php</vt:lpstr>
      <vt:lpstr>Editmember.php</vt:lpstr>
      <vt:lpstr>Editmember.php</vt:lpstr>
      <vt:lpstr>Editmember.php</vt:lpstr>
      <vt:lpstr>Checkmember_update.php 負責檢查資料＆更新資料</vt:lpstr>
      <vt:lpstr>SQL 的UPDATE指令</vt:lpstr>
      <vt:lpstr>Checkmember_update.php 負責檢查資料＆更新資料</vt:lpstr>
      <vt:lpstr>Checkmember_update.php 顯示檔案內容部份可以不用輸出</vt:lpstr>
      <vt:lpstr>Checkmember_update.php</vt:lpstr>
      <vt:lpstr>網頁自動跳轉技術 header()</vt:lpstr>
      <vt:lpstr>日期選取器</vt:lpstr>
      <vt:lpstr>日期選取器</vt:lpstr>
      <vt:lpstr>Html5的日期選取器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PHP 線上表單製作 以BMI計算為例</dc:title>
  <dc:creator>Apple</dc:creator>
  <cp:lastModifiedBy>eric-i7</cp:lastModifiedBy>
  <cp:revision>380</cp:revision>
  <cp:lastPrinted>2019-11-20T05:07:16Z</cp:lastPrinted>
  <dcterms:created xsi:type="dcterms:W3CDTF">2017-03-14T14:38:57Z</dcterms:created>
  <dcterms:modified xsi:type="dcterms:W3CDTF">2021-06-08T14:45:17Z</dcterms:modified>
</cp:coreProperties>
</file>