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739" r:id="rId2"/>
    <p:sldId id="773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864" r:id="rId12"/>
    <p:sldId id="865" r:id="rId13"/>
    <p:sldId id="866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67" r:id="rId23"/>
    <p:sldId id="856" r:id="rId24"/>
    <p:sldId id="857" r:id="rId25"/>
    <p:sldId id="858" r:id="rId26"/>
    <p:sldId id="859" r:id="rId27"/>
    <p:sldId id="860" r:id="rId28"/>
    <p:sldId id="861" r:id="rId29"/>
    <p:sldId id="862" r:id="rId30"/>
    <p:sldId id="8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A"/>
    <a:srgbClr val="C67A48"/>
    <a:srgbClr val="786CAE"/>
    <a:srgbClr val="6EB5AF"/>
    <a:srgbClr val="8FC320"/>
    <a:srgbClr val="33CCCC"/>
    <a:srgbClr val="B5D14F"/>
    <a:srgbClr val="EB5405"/>
    <a:srgbClr val="FFE33A"/>
    <a:srgbClr val="467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74" d="100"/>
          <a:sy n="74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4286256"/>
            <a:ext cx="8072494" cy="1143008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1142984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71538" y="3357562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857496"/>
            <a:ext cx="9000000" cy="3000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564936"/>
            <a:ext cx="2357454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2065408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+mj-lt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26954"/>
            <a:ext cx="579124" cy="646331"/>
            <a:chOff x="8286776" y="6126954"/>
            <a:chExt cx="579124" cy="646331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chemeClr val="tx1">
                <a:lumMod val="85000"/>
                <a:lumOff val="15000"/>
                <a:alpha val="9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2695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n"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1999" y="620688"/>
            <a:ext cx="8280000" cy="5760000"/>
          </a:xfrm>
        </p:spPr>
        <p:txBody>
          <a:bodyPr/>
          <a:lstStyle/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參數格式化：</a:t>
            </a:r>
            <a:r>
              <a:rPr lang="en-US" altLang="zh-TW" dirty="0"/>
              <a:t>%</a:t>
            </a:r>
          </a:p>
          <a:p>
            <a:pPr lvl="3" indent="0">
              <a:buNone/>
            </a:pPr>
            <a:r>
              <a:rPr lang="en-US" altLang="zh-TW" dirty="0"/>
              <a:t>print </a:t>
            </a:r>
            <a:r>
              <a:rPr lang="zh-TW" altLang="en-US" dirty="0"/>
              <a:t>函數支援參數格式化功能，即以「</a:t>
            </a:r>
            <a:r>
              <a:rPr lang="en-US" altLang="zh-TW" dirty="0"/>
              <a:t>%s</a:t>
            </a:r>
            <a:r>
              <a:rPr lang="zh-TW" altLang="en-US" dirty="0"/>
              <a:t>」代表字串、「</a:t>
            </a:r>
            <a:r>
              <a:rPr lang="en-US" altLang="zh-TW" dirty="0"/>
              <a:t>%d</a:t>
            </a:r>
            <a:r>
              <a:rPr lang="zh-TW" altLang="en-US" dirty="0"/>
              <a:t>」代表整數、「</a:t>
            </a:r>
            <a:r>
              <a:rPr lang="en-US" altLang="zh-TW" dirty="0"/>
              <a:t>%f</a:t>
            </a:r>
            <a:r>
              <a:rPr lang="zh-TW" altLang="en-US" dirty="0" smtClean="0"/>
              <a:t>」代表</a:t>
            </a:r>
            <a:r>
              <a:rPr lang="zh-TW" altLang="en-US" dirty="0"/>
              <a:t>浮點數，語法為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/>
              <a:t>以參數格式化方式列印字串及整數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參數格式化方式可以精確控制列印位置，讓輸出的資料整齊排列，例如：</a:t>
            </a:r>
            <a:endParaRPr lang="en-US" altLang="zh-TW" dirty="0" smtClean="0"/>
          </a:p>
          <a:p>
            <a:pPr marL="285750" lvl="3" indent="-285750"/>
            <a:r>
              <a:rPr lang="en-US" altLang="zh-TW" dirty="0"/>
              <a:t>%5d</a:t>
            </a:r>
            <a:r>
              <a:rPr lang="zh-TW" altLang="en-US" dirty="0"/>
              <a:t>：固定列印 </a:t>
            </a:r>
            <a:r>
              <a:rPr lang="en-US" altLang="zh-TW" dirty="0"/>
              <a:t>5 </a:t>
            </a:r>
            <a:r>
              <a:rPr lang="zh-TW" altLang="en-US" dirty="0"/>
              <a:t>個字元，若少於 </a:t>
            </a:r>
            <a:r>
              <a:rPr lang="en-US" altLang="zh-TW" dirty="0"/>
              <a:t>5 </a:t>
            </a:r>
            <a:r>
              <a:rPr lang="zh-TW" altLang="en-US" dirty="0"/>
              <a:t>位數，會在數字左方填入空白字元 </a:t>
            </a:r>
            <a:r>
              <a:rPr lang="en-US" altLang="zh-TW" dirty="0"/>
              <a:t>( </a:t>
            </a:r>
            <a:r>
              <a:rPr lang="zh-TW" altLang="en-US" dirty="0"/>
              <a:t>若</a:t>
            </a:r>
            <a:r>
              <a:rPr lang="zh-TW" altLang="en-US" dirty="0" smtClean="0"/>
              <a:t>大於</a:t>
            </a:r>
            <a:r>
              <a:rPr lang="en-US" altLang="zh-TW" dirty="0" smtClean="0"/>
              <a:t>5 </a:t>
            </a:r>
            <a:r>
              <a:rPr lang="zh-TW" altLang="en-US" dirty="0"/>
              <a:t>位數則會全部列印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</a:p>
          <a:p>
            <a:pPr marL="285750" lvl="3" indent="-285750"/>
            <a:r>
              <a:rPr lang="en-US" altLang="zh-TW" dirty="0" smtClean="0"/>
              <a:t>%</a:t>
            </a:r>
            <a:r>
              <a:rPr lang="en-US" altLang="zh-TW" dirty="0"/>
              <a:t>5s</a:t>
            </a:r>
            <a:r>
              <a:rPr lang="zh-TW" altLang="en-US" dirty="0"/>
              <a:t>：固定列印 </a:t>
            </a:r>
            <a:r>
              <a:rPr lang="en-US" altLang="zh-TW" dirty="0"/>
              <a:t>5 </a:t>
            </a:r>
            <a:r>
              <a:rPr lang="zh-TW" altLang="en-US" dirty="0"/>
              <a:t>個字元，若字串少於 </a:t>
            </a:r>
            <a:r>
              <a:rPr lang="en-US" altLang="zh-TW" dirty="0"/>
              <a:t>5 </a:t>
            </a:r>
            <a:r>
              <a:rPr lang="zh-TW" altLang="en-US" dirty="0"/>
              <a:t>個字元，會在字串左方填入空白字元 </a:t>
            </a:r>
            <a:r>
              <a:rPr lang="en-US" altLang="zh-TW" dirty="0"/>
              <a:t>(</a:t>
            </a:r>
            <a:r>
              <a:rPr lang="zh-TW" altLang="en-US" dirty="0" smtClean="0"/>
              <a:t>若大於 </a:t>
            </a:r>
            <a:r>
              <a:rPr lang="en-US" altLang="zh-TW" dirty="0"/>
              <a:t>5 </a:t>
            </a:r>
            <a:r>
              <a:rPr lang="zh-TW" altLang="en-US" dirty="0"/>
              <a:t>個字元則會全部列印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</a:p>
          <a:p>
            <a:pPr marL="285750" lvl="3" indent="-285750"/>
            <a:r>
              <a:rPr lang="en-US" altLang="zh-TW" dirty="0" smtClean="0"/>
              <a:t>%</a:t>
            </a:r>
            <a:r>
              <a:rPr lang="en-US" altLang="zh-TW" dirty="0"/>
              <a:t>8.2f</a:t>
            </a:r>
            <a:r>
              <a:rPr lang="zh-TW" altLang="en-US" dirty="0"/>
              <a:t>：固定列印 </a:t>
            </a:r>
            <a:r>
              <a:rPr lang="en-US" altLang="zh-TW" dirty="0"/>
              <a:t>8 </a:t>
            </a:r>
            <a:r>
              <a:rPr lang="zh-TW" altLang="en-US" dirty="0"/>
              <a:t>個字元 </a:t>
            </a:r>
            <a:r>
              <a:rPr lang="en-US" altLang="zh-TW" dirty="0"/>
              <a:t>(</a:t>
            </a:r>
            <a:r>
              <a:rPr lang="zh-TW" altLang="en-US" dirty="0"/>
              <a:t>含小數點</a:t>
            </a:r>
            <a:r>
              <a:rPr lang="en-US" altLang="zh-TW" dirty="0"/>
              <a:t>)</a:t>
            </a:r>
            <a:r>
              <a:rPr lang="zh-TW" altLang="en-US" dirty="0"/>
              <a:t>，小數固定列印 </a:t>
            </a:r>
            <a:r>
              <a:rPr lang="en-US" altLang="zh-TW" dirty="0"/>
              <a:t>2 </a:t>
            </a:r>
            <a:r>
              <a:rPr lang="zh-TW" altLang="en-US" dirty="0"/>
              <a:t>位數。若整數少於 </a:t>
            </a:r>
            <a:r>
              <a:rPr lang="en-US" altLang="zh-TW" dirty="0"/>
              <a:t>5 </a:t>
            </a:r>
            <a:r>
              <a:rPr lang="zh-TW" altLang="en-US" dirty="0" smtClean="0"/>
              <a:t>位數 </a:t>
            </a:r>
            <a:r>
              <a:rPr lang="en-US" altLang="zh-TW" dirty="0"/>
              <a:t>(8-3=5)</a:t>
            </a:r>
            <a:r>
              <a:rPr lang="zh-TW" altLang="en-US" dirty="0"/>
              <a:t>，會在數字左方填入空白字元 ；若小數少於 </a:t>
            </a:r>
            <a:r>
              <a:rPr lang="en-US" altLang="zh-TW" dirty="0"/>
              <a:t>2 </a:t>
            </a:r>
            <a:r>
              <a:rPr lang="zh-TW" altLang="en-US" dirty="0"/>
              <a:t>位數，會在數字右方</a:t>
            </a:r>
            <a:r>
              <a:rPr lang="zh-TW" altLang="en-US" dirty="0" smtClean="0"/>
              <a:t>填入</a:t>
            </a:r>
            <a:r>
              <a:rPr lang="zh-TW" altLang="en-US" dirty="0"/>
              <a:t>「</a:t>
            </a:r>
            <a:r>
              <a:rPr lang="en-US" altLang="zh-TW" dirty="0"/>
              <a:t>0</a:t>
            </a:r>
            <a:r>
              <a:rPr lang="zh-TW" altLang="en-US" dirty="0"/>
              <a:t>」字元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62671"/>
            <a:ext cx="4170014" cy="3063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2371572"/>
            <a:ext cx="7776864" cy="9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參數格式化：</a:t>
            </a:r>
            <a:r>
              <a:rPr lang="en-US" altLang="zh-TW" dirty="0"/>
              <a:t>format()</a:t>
            </a:r>
          </a:p>
          <a:p>
            <a:pPr lvl="3" indent="0">
              <a:buNone/>
            </a:pPr>
            <a:r>
              <a:rPr lang="zh-TW" altLang="en-US" dirty="0"/>
              <a:t>也可使用字串的 </a:t>
            </a:r>
            <a:r>
              <a:rPr lang="en-US" altLang="zh-TW" dirty="0"/>
              <a:t>format() </a:t>
            </a:r>
            <a:r>
              <a:rPr lang="zh-TW" altLang="en-US" dirty="0"/>
              <a:t>來做格式化，以一對大括號「</a:t>
            </a:r>
            <a:r>
              <a:rPr lang="en-US" altLang="zh-TW" dirty="0"/>
              <a:t>{}</a:t>
            </a:r>
            <a:r>
              <a:rPr lang="zh-TW" altLang="en-US" dirty="0"/>
              <a:t>」表示參數的位置，語法為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/>
              <a:t>以字串的 </a:t>
            </a:r>
            <a:r>
              <a:rPr lang="en-US" altLang="zh-TW" dirty="0"/>
              <a:t>format </a:t>
            </a:r>
            <a:r>
              <a:rPr lang="zh-TW" altLang="en-US" dirty="0"/>
              <a:t>方法列印字串及整數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2"/>
            <a:r>
              <a:rPr lang="en-US" altLang="zh-TW" dirty="0"/>
              <a:t>type() </a:t>
            </a:r>
            <a:r>
              <a:rPr lang="zh-TW" altLang="en-US" dirty="0"/>
              <a:t>函數</a:t>
            </a:r>
          </a:p>
          <a:p>
            <a:pPr lvl="3" indent="0">
              <a:buNone/>
            </a:pPr>
            <a:r>
              <a:rPr lang="en-US" altLang="zh-TW" dirty="0"/>
              <a:t>type() </a:t>
            </a:r>
            <a:r>
              <a:rPr lang="zh-TW" altLang="en-US" dirty="0"/>
              <a:t>函數會取得項目的資料型態，語法為：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9" y="2086477"/>
            <a:ext cx="3581151" cy="2989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9" y="3062490"/>
            <a:ext cx="8052810" cy="8968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5517232"/>
            <a:ext cx="2160240" cy="3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範例：格式化列印</a:t>
            </a:r>
          </a:p>
          <a:p>
            <a:pPr lvl="3" indent="0">
              <a:buNone/>
            </a:pPr>
            <a:r>
              <a:rPr lang="zh-TW" altLang="en-US" dirty="0"/>
              <a:t>以 </a:t>
            </a:r>
            <a:r>
              <a:rPr lang="en-US" altLang="zh-TW" dirty="0"/>
              <a:t>print </a:t>
            </a:r>
            <a:r>
              <a:rPr lang="zh-TW" altLang="en-US" dirty="0"/>
              <a:t>函數列印成績單。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38" y="1772816"/>
            <a:ext cx="8136904" cy="22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2.1.5 </a:t>
            </a:r>
            <a:r>
              <a:rPr lang="zh-TW" altLang="en-US" dirty="0"/>
              <a:t>資料型態轉換</a:t>
            </a:r>
          </a:p>
          <a:p>
            <a:pPr lvl="3" indent="0">
              <a:buNone/>
            </a:pPr>
            <a:r>
              <a:rPr lang="zh-TW" altLang="en-US" dirty="0"/>
              <a:t>變數的資料型態非常重要，通常相同資料型態才能運算。</a:t>
            </a:r>
            <a:r>
              <a:rPr lang="en-US" altLang="zh-TW" dirty="0"/>
              <a:t>Python </a:t>
            </a:r>
            <a:r>
              <a:rPr lang="zh-TW" altLang="en-US" dirty="0"/>
              <a:t>具有簡單的資料</a:t>
            </a:r>
            <a:r>
              <a:rPr lang="zh-TW" altLang="en-US" dirty="0" smtClean="0"/>
              <a:t>型態</a:t>
            </a:r>
            <a:r>
              <a:rPr lang="zh-TW" altLang="en-US" dirty="0"/>
              <a:t>自動轉換功能：如果是整數與浮點運算，系統會先將整數轉換為浮點數再運算</a:t>
            </a:r>
            <a:r>
              <a:rPr lang="zh-TW" altLang="en-US" dirty="0" smtClean="0"/>
              <a:t>，運算</a:t>
            </a:r>
            <a:r>
              <a:rPr lang="zh-TW" altLang="en-US" dirty="0"/>
              <a:t>結果為浮點數，例如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如果系統無法自動進行資料型態轉換，就需以資料型態轉換函數強制轉換。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常用</a:t>
            </a:r>
            <a:r>
              <a:rPr lang="zh-TW" altLang="en-US" dirty="0"/>
              <a:t>強制資料型態轉換函數有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285750" lvl="3" indent="-285750"/>
            <a:r>
              <a:rPr lang="en-US" altLang="zh-TW" b="1" dirty="0" err="1"/>
              <a:t>int</a:t>
            </a:r>
            <a:r>
              <a:rPr lang="en-US" altLang="zh-TW" b="1" dirty="0"/>
              <a:t>()</a:t>
            </a:r>
            <a:r>
              <a:rPr lang="zh-TW" altLang="en-US" dirty="0"/>
              <a:t>：強制轉換為整數資料型態。</a:t>
            </a:r>
          </a:p>
          <a:p>
            <a:pPr marL="285750" lvl="3" indent="-285750"/>
            <a:r>
              <a:rPr lang="en-US" altLang="zh-TW" b="1" dirty="0" smtClean="0"/>
              <a:t>float</a:t>
            </a:r>
            <a:r>
              <a:rPr lang="en-US" altLang="zh-TW" b="1" dirty="0"/>
              <a:t>()</a:t>
            </a:r>
            <a:r>
              <a:rPr lang="zh-TW" altLang="en-US" dirty="0"/>
              <a:t>：強制轉換為浮點數資料型態。</a:t>
            </a:r>
          </a:p>
          <a:p>
            <a:pPr marL="285750" lvl="3" indent="-285750"/>
            <a:r>
              <a:rPr lang="en-US" altLang="zh-TW" b="1" dirty="0" err="1" smtClean="0"/>
              <a:t>str</a:t>
            </a:r>
            <a:r>
              <a:rPr lang="en-US" altLang="zh-TW" b="1" dirty="0"/>
              <a:t>()</a:t>
            </a:r>
            <a:r>
              <a:rPr lang="zh-TW" altLang="en-US" dirty="0"/>
              <a:t>：強制轉換為字串資料型態。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0888"/>
            <a:ext cx="5301126" cy="3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b="1" dirty="0"/>
              <a:t>單元運算子</a:t>
            </a:r>
            <a:r>
              <a:rPr lang="zh-TW" altLang="en-US" dirty="0"/>
              <a:t>：只有一個運算元，例如「</a:t>
            </a:r>
            <a:r>
              <a:rPr lang="en-US" altLang="zh-TW" dirty="0"/>
              <a:t>-100</a:t>
            </a:r>
            <a:r>
              <a:rPr lang="zh-TW" altLang="en-US" dirty="0"/>
              <a:t>」中的「</a:t>
            </a:r>
            <a:r>
              <a:rPr lang="en-US" altLang="zh-TW" dirty="0"/>
              <a:t>-</a:t>
            </a:r>
            <a:r>
              <a:rPr lang="zh-TW" altLang="en-US" dirty="0"/>
              <a:t>」（負）、 「</a:t>
            </a:r>
            <a:r>
              <a:rPr lang="en-US" altLang="zh-TW" dirty="0"/>
              <a:t>not x</a:t>
            </a:r>
            <a:r>
              <a:rPr lang="zh-TW" altLang="en-US" dirty="0"/>
              <a:t>」中的「</a:t>
            </a:r>
            <a:r>
              <a:rPr lang="en-US" altLang="zh-TW" dirty="0"/>
              <a:t>not</a:t>
            </a:r>
            <a:r>
              <a:rPr lang="zh-TW" altLang="en-US" dirty="0" smtClean="0"/>
              <a:t>」等</a:t>
            </a:r>
            <a:r>
              <a:rPr lang="zh-TW" altLang="en-US" dirty="0"/>
              <a:t>，單元運算子是位於運算元的前方。</a:t>
            </a:r>
          </a:p>
          <a:p>
            <a:pPr lvl="3"/>
            <a:r>
              <a:rPr lang="zh-TW" altLang="en-US" b="1" dirty="0"/>
              <a:t>二元運算子</a:t>
            </a:r>
            <a:r>
              <a:rPr lang="zh-TW" altLang="en-US" dirty="0"/>
              <a:t>：具有兩個運算元，例如「</a:t>
            </a:r>
            <a:r>
              <a:rPr lang="en-US" altLang="zh-TW" dirty="0"/>
              <a:t>100 - 30</a:t>
            </a:r>
            <a:r>
              <a:rPr lang="zh-TW" altLang="en-US" dirty="0"/>
              <a:t>」中的 「</a:t>
            </a:r>
            <a:r>
              <a:rPr lang="en-US" altLang="zh-TW" dirty="0"/>
              <a:t>-</a:t>
            </a:r>
            <a:r>
              <a:rPr lang="zh-TW" altLang="en-US" dirty="0"/>
              <a:t>」（減）、 「</a:t>
            </a:r>
            <a:r>
              <a:rPr lang="en-US" altLang="zh-TW" dirty="0"/>
              <a:t>x and y</a:t>
            </a:r>
            <a:r>
              <a:rPr lang="zh-TW" altLang="en-US" dirty="0"/>
              <a:t>」</a:t>
            </a:r>
            <a:r>
              <a:rPr lang="zh-TW" altLang="en-US" dirty="0" smtClean="0"/>
              <a:t>中的</a:t>
            </a:r>
            <a:r>
              <a:rPr lang="zh-TW" altLang="en-US" dirty="0"/>
              <a:t>「</a:t>
            </a:r>
            <a:r>
              <a:rPr lang="en-US" altLang="zh-TW" dirty="0"/>
              <a:t>and</a:t>
            </a:r>
            <a:r>
              <a:rPr lang="zh-TW" altLang="en-US" dirty="0"/>
              <a:t>」，二元運算子是位於兩個運算元的中間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1"/>
            <a:r>
              <a:rPr lang="en-US" altLang="zh-TW" dirty="0"/>
              <a:t>2.2.1 input() </a:t>
            </a:r>
            <a:r>
              <a:rPr lang="zh-TW" altLang="en-US" dirty="0"/>
              <a:t>函數</a:t>
            </a:r>
          </a:p>
          <a:p>
            <a:pPr lvl="3"/>
            <a:r>
              <a:rPr lang="en-US" altLang="zh-TW" dirty="0"/>
              <a:t>input() </a:t>
            </a:r>
            <a:r>
              <a:rPr lang="zh-TW" altLang="en-US" dirty="0"/>
              <a:t>函數是用來接收使用者輸入的資料，語法為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使用者輸入的資料是儲存於指定的變數中，其資料型態為字串。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 </a:t>
            </a:r>
            <a:r>
              <a:rPr lang="zh-TW" altLang="en-US" dirty="0"/>
              <a:t>運算式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81128"/>
            <a:ext cx="4564235" cy="2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「提示字串」是輸出一段提示訊息，告知使用者如何輸入。輸入資料時，當</a:t>
            </a:r>
            <a:r>
              <a:rPr lang="zh-TW" altLang="en-US" dirty="0" smtClean="0"/>
              <a:t>使用者按下 </a:t>
            </a:r>
            <a:r>
              <a:rPr lang="en-US" altLang="zh-TW" b="1" dirty="0"/>
              <a:t>Enter</a:t>
            </a:r>
            <a:r>
              <a:rPr lang="en-US" altLang="zh-TW" dirty="0"/>
              <a:t> </a:t>
            </a:r>
            <a:r>
              <a:rPr lang="zh-TW" altLang="en-US" dirty="0"/>
              <a:t>鍵後就視為輸入結束，</a:t>
            </a:r>
            <a:r>
              <a:rPr lang="en-US" altLang="zh-TW" dirty="0"/>
              <a:t>input </a:t>
            </a:r>
            <a:r>
              <a:rPr lang="zh-TW" altLang="en-US" dirty="0"/>
              <a:t>函數會將使用者輸入的資料存入變數中。</a:t>
            </a:r>
            <a:r>
              <a:rPr lang="zh-TW" altLang="en-US" dirty="0" smtClean="0"/>
              <a:t>例如</a:t>
            </a:r>
            <a:r>
              <a:rPr lang="zh-TW" altLang="en-US" dirty="0"/>
              <a:t>讓使用者輸入數學成績，再列印成績的程式碼為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執行結果為：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6" y="1916832"/>
            <a:ext cx="4577965" cy="6112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3429001"/>
            <a:ext cx="6984776" cy="12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2.2.2 </a:t>
            </a:r>
            <a:r>
              <a:rPr lang="zh-TW" altLang="en-US" dirty="0"/>
              <a:t>算術運算子</a:t>
            </a:r>
          </a:p>
          <a:p>
            <a:pPr lvl="3" indent="0">
              <a:buNone/>
            </a:pPr>
            <a:r>
              <a:rPr lang="zh-TW" altLang="en-US" dirty="0"/>
              <a:t>用於執行一般數學運算的運算子稱為「算術運算子」。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8675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2.2.3 </a:t>
            </a:r>
            <a:r>
              <a:rPr lang="zh-TW" altLang="en-US" dirty="0"/>
              <a:t>關係運算子</a:t>
            </a:r>
          </a:p>
          <a:p>
            <a:pPr lvl="3" indent="0">
              <a:buNone/>
            </a:pPr>
            <a:r>
              <a:rPr lang="zh-TW" altLang="en-US" dirty="0"/>
              <a:t>關係運算子會比較兩個運算式，若比較結果正確，就傳回 </a:t>
            </a:r>
            <a:r>
              <a:rPr lang="en-US" altLang="zh-TW" dirty="0"/>
              <a:t>True</a:t>
            </a:r>
            <a:r>
              <a:rPr lang="zh-TW" altLang="en-US" dirty="0"/>
              <a:t>，若比較結果錯誤</a:t>
            </a:r>
            <a:r>
              <a:rPr lang="zh-TW" altLang="en-US" dirty="0" smtClean="0"/>
              <a:t>，就傳回 </a:t>
            </a:r>
            <a:r>
              <a:rPr lang="en-US" altLang="zh-TW" dirty="0"/>
              <a:t>False</a:t>
            </a:r>
            <a:r>
              <a:rPr lang="zh-TW" altLang="en-US" dirty="0"/>
              <a:t>。設計者可根據比較結果，進行不同處理程序。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8"/>
            <a:ext cx="741625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2.2.4 </a:t>
            </a:r>
            <a:r>
              <a:rPr lang="zh-TW" altLang="en-US" dirty="0"/>
              <a:t>邏輯運算子</a:t>
            </a:r>
          </a:p>
          <a:p>
            <a:pPr lvl="3" indent="0">
              <a:buNone/>
            </a:pPr>
            <a:r>
              <a:rPr lang="zh-TW" altLang="en-US" dirty="0"/>
              <a:t>邏輯運算子通常是結合多個比較運算式來綜合得到最終比較結果，用於較複雜的</a:t>
            </a:r>
            <a:r>
              <a:rPr lang="zh-TW" altLang="en-US" dirty="0" smtClean="0"/>
              <a:t>比較</a:t>
            </a:r>
            <a:r>
              <a:rPr lang="zh-TW" altLang="en-US" dirty="0"/>
              <a:t>條件。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87" y="2132856"/>
            <a:ext cx="7374224" cy="38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「</a:t>
            </a:r>
            <a:r>
              <a:rPr lang="en-US" altLang="zh-TW" dirty="0"/>
              <a:t>and</a:t>
            </a:r>
            <a:r>
              <a:rPr lang="zh-TW" altLang="en-US" dirty="0"/>
              <a:t>」是兩個運算元都是 </a:t>
            </a:r>
            <a:r>
              <a:rPr lang="en-US" altLang="zh-TW" dirty="0"/>
              <a:t>True </a:t>
            </a:r>
            <a:r>
              <a:rPr lang="zh-TW" altLang="en-US" dirty="0"/>
              <a:t>時其結果才是 </a:t>
            </a:r>
            <a:r>
              <a:rPr lang="en-US" altLang="zh-TW" dirty="0"/>
              <a:t>True</a:t>
            </a:r>
            <a:r>
              <a:rPr lang="zh-TW" altLang="en-US" dirty="0"/>
              <a:t>，相當於數學上兩個集合的交集</a:t>
            </a:r>
            <a:r>
              <a:rPr lang="zh-TW" altLang="en-US" dirty="0" smtClean="0"/>
              <a:t>，如下</a:t>
            </a:r>
            <a:r>
              <a:rPr lang="zh-TW" altLang="en-US" dirty="0"/>
              <a:t>圖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「</a:t>
            </a:r>
            <a:r>
              <a:rPr lang="en-US" altLang="zh-TW" dirty="0"/>
              <a:t>or</a:t>
            </a:r>
            <a:r>
              <a:rPr lang="zh-TW" altLang="en-US" dirty="0"/>
              <a:t>」是只要其中一個運算元是 </a:t>
            </a:r>
            <a:r>
              <a:rPr lang="en-US" altLang="zh-TW" dirty="0"/>
              <a:t>True </a:t>
            </a:r>
            <a:r>
              <a:rPr lang="zh-TW" altLang="en-US" dirty="0"/>
              <a:t>時其結果就是 </a:t>
            </a:r>
            <a:r>
              <a:rPr lang="en-US" altLang="zh-TW" dirty="0"/>
              <a:t>True</a:t>
            </a:r>
            <a:r>
              <a:rPr lang="zh-TW" altLang="en-US" dirty="0"/>
              <a:t>，相當於數學上兩個集合</a:t>
            </a:r>
            <a:r>
              <a:rPr lang="zh-TW" altLang="en-US" dirty="0" smtClean="0"/>
              <a:t>的聯</a:t>
            </a:r>
            <a:r>
              <a:rPr lang="zh-TW" altLang="en-US" dirty="0"/>
              <a:t>集，如下圖：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60486" cy="172819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79" y="4293096"/>
            <a:ext cx="7884378" cy="18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547664" y="4286256"/>
            <a:ext cx="7382054" cy="1143008"/>
          </a:xfrm>
        </p:spPr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2.1 </a:t>
            </a:r>
            <a:r>
              <a:rPr lang="zh-TW" altLang="en-US" dirty="0" smtClean="0">
                <a:hlinkClick r:id="rId2" action="ppaction://hlinksldjump"/>
              </a:rPr>
              <a:t>變數</a:t>
            </a:r>
            <a:r>
              <a:rPr lang="zh-TW" altLang="en-US" dirty="0">
                <a:hlinkClick r:id="rId2" action="ppaction://hlinksldjump"/>
              </a:rPr>
              <a:t>與資料</a:t>
            </a:r>
            <a:r>
              <a:rPr lang="zh-TW" altLang="en-US" dirty="0" smtClean="0">
                <a:hlinkClick r:id="rId2" action="ppaction://hlinksldjump"/>
              </a:rPr>
              <a:t>型態</a:t>
            </a:r>
            <a:endParaRPr lang="en-US" altLang="zh-TW" dirty="0" smtClean="0"/>
          </a:p>
          <a:p>
            <a:r>
              <a:rPr lang="en-US" altLang="zh-TW" dirty="0" smtClean="0">
                <a:hlinkClick r:id="rId3" action="ppaction://hlinksldjump"/>
              </a:rPr>
              <a:t>2.2 </a:t>
            </a:r>
            <a:r>
              <a:rPr lang="zh-TW" altLang="en-US" dirty="0" smtClean="0">
                <a:hlinkClick r:id="rId3" action="ppaction://hlinksldjump"/>
              </a:rPr>
              <a:t>運算</a:t>
            </a:r>
            <a:r>
              <a:rPr lang="zh-TW" altLang="en-US" dirty="0">
                <a:hlinkClick r:id="rId3" action="ppaction://hlinksldjump"/>
              </a:rPr>
              <a:t>式</a:t>
            </a:r>
            <a:endParaRPr lang="en-US" altLang="zh-TW" dirty="0"/>
          </a:p>
          <a:p>
            <a:r>
              <a:rPr lang="en-US" altLang="zh-TW" dirty="0" smtClean="0">
                <a:hlinkClick r:id="rId4" action="ppaction://hlinksldjump"/>
              </a:rPr>
              <a:t>2.3 </a:t>
            </a:r>
            <a:r>
              <a:rPr lang="zh-TW" altLang="en-US" dirty="0" smtClean="0">
                <a:hlinkClick r:id="rId4" action="ppaction://hlinksldjump"/>
              </a:rPr>
              <a:t>判斷</a:t>
            </a:r>
            <a:r>
              <a:rPr lang="zh-TW" altLang="en-US" dirty="0">
                <a:hlinkClick r:id="rId4" action="ppaction://hlinksldjump"/>
              </a:rPr>
              <a:t>式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300"/>
              </a:spcAft>
            </a:pPr>
            <a:endParaRPr lang="zh-TW" altLang="en-US" sz="1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基本語法與結構控制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2.2.5 </a:t>
            </a:r>
            <a:r>
              <a:rPr lang="zh-TW" altLang="en-US" dirty="0"/>
              <a:t>複合指定運算子</a:t>
            </a:r>
          </a:p>
          <a:p>
            <a:pPr lvl="3" indent="0">
              <a:buNone/>
            </a:pPr>
            <a:r>
              <a:rPr lang="zh-TW" altLang="en-US" dirty="0"/>
              <a:t>在程式中，某些變數值常需做某種規律性改變，例如：在廻圈中需將計數變數做</a:t>
            </a:r>
            <a:r>
              <a:rPr lang="zh-TW" altLang="en-US" dirty="0" smtClean="0"/>
              <a:t>特定</a:t>
            </a:r>
            <a:r>
              <a:rPr lang="zh-TW" altLang="en-US" dirty="0"/>
              <a:t>增量。一般的做法是將變數值進行運算後再指定給原來的變數，例如：下面</a:t>
            </a:r>
            <a:r>
              <a:rPr lang="zh-TW" altLang="en-US" dirty="0" smtClean="0"/>
              <a:t>例子說明</a:t>
            </a:r>
            <a:r>
              <a:rPr lang="zh-TW" altLang="en-US" dirty="0"/>
              <a:t>將變數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的值增加 </a:t>
            </a:r>
            <a:r>
              <a:rPr lang="en-US" altLang="zh-TW" dirty="0"/>
              <a:t>3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這樣的寫法似乎有些累贅，因為同一個變數名稱重複寫了兩次。複合指定運算子</a:t>
            </a:r>
            <a:r>
              <a:rPr lang="zh-TW" altLang="en-US" dirty="0" smtClean="0"/>
              <a:t>就是</a:t>
            </a:r>
            <a:r>
              <a:rPr lang="zh-TW" altLang="en-US" dirty="0"/>
              <a:t>為簡化此種敘述產生的運算子，將運算子置於「</a:t>
            </a:r>
            <a:r>
              <a:rPr lang="en-US" altLang="zh-TW" dirty="0"/>
              <a:t>=</a:t>
            </a:r>
            <a:r>
              <a:rPr lang="zh-TW" altLang="en-US" dirty="0"/>
              <a:t>」前方來取代重複的變數名稱</a:t>
            </a:r>
            <a:r>
              <a:rPr lang="zh-TW" altLang="en-US" dirty="0" smtClean="0"/>
              <a:t>。例如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28806"/>
            <a:ext cx="3143589" cy="3284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43382"/>
            <a:ext cx="3456384" cy="6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下表是以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變數值為</a:t>
            </a:r>
            <a:r>
              <a:rPr lang="en-US" altLang="zh-TW" dirty="0"/>
              <a:t>10 </a:t>
            </a:r>
            <a:r>
              <a:rPr lang="zh-TW" altLang="en-US" dirty="0"/>
              <a:t>來計算範例結果：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0913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範例：計算總分及平均成績</a:t>
            </a:r>
          </a:p>
          <a:p>
            <a:pPr lvl="3" indent="0">
              <a:buNone/>
            </a:pPr>
            <a:r>
              <a:rPr lang="zh-TW" altLang="en-US" dirty="0"/>
              <a:t>讓使用者輸入三科成績後計算總分及平均。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560840" cy="23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2.3.1 </a:t>
            </a:r>
            <a:r>
              <a:rPr lang="zh-TW" altLang="en-US" dirty="0"/>
              <a:t>單向判斷式（</a:t>
            </a:r>
            <a:r>
              <a:rPr lang="en-US" altLang="zh-TW" dirty="0"/>
              <a:t>if⋯</a:t>
            </a:r>
            <a:r>
              <a:rPr lang="zh-TW" altLang="en-US" dirty="0"/>
              <a:t>）</a:t>
            </a:r>
          </a:p>
          <a:p>
            <a:pPr lvl="3"/>
            <a:r>
              <a:rPr lang="zh-TW" altLang="en-US" dirty="0"/>
              <a:t>「</a:t>
            </a:r>
            <a:r>
              <a:rPr lang="en-US" altLang="zh-TW" dirty="0"/>
              <a:t>if⋯</a:t>
            </a:r>
            <a:r>
              <a:rPr lang="zh-TW" altLang="en-US" dirty="0"/>
              <a:t>」為單向判斷式，是 </a:t>
            </a:r>
            <a:r>
              <a:rPr lang="en-US" altLang="zh-TW" dirty="0"/>
              <a:t>if </a:t>
            </a:r>
            <a:r>
              <a:rPr lang="zh-TW" altLang="en-US" dirty="0"/>
              <a:t>指令中最簡單的型態</a:t>
            </a:r>
            <a:r>
              <a:rPr lang="zh-TW" altLang="en-US" dirty="0" smtClean="0"/>
              <a:t>，語法</a:t>
            </a:r>
            <a:r>
              <a:rPr lang="zh-TW" altLang="en-US" dirty="0"/>
              <a:t>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條件式可以是關係運算式，例如：「</a:t>
            </a:r>
            <a:r>
              <a:rPr lang="en-US" altLang="zh-TW" dirty="0"/>
              <a:t>x &gt; 2</a:t>
            </a:r>
            <a:r>
              <a:rPr lang="zh-TW" altLang="en-US" dirty="0"/>
              <a:t>」；也可以是邏輯運算式，例如：「</a:t>
            </a:r>
            <a:r>
              <a:rPr lang="en-US" altLang="zh-TW" dirty="0"/>
              <a:t>x &gt; </a:t>
            </a:r>
            <a:r>
              <a:rPr lang="en-US" altLang="zh-TW" dirty="0" smtClean="0"/>
              <a:t>2or </a:t>
            </a:r>
            <a:r>
              <a:rPr lang="en-US" altLang="zh-TW" dirty="0"/>
              <a:t>x &lt; 5</a:t>
            </a:r>
            <a:r>
              <a:rPr lang="zh-TW" altLang="en-US" dirty="0"/>
              <a:t>」，如果程式區塊只有一列程式碼，則可以合併為一列，直接寫成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以下是單向判斷式的流程圖：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</a:t>
            </a:r>
            <a:r>
              <a:rPr lang="zh-TW" altLang="en-US" dirty="0"/>
              <a:t>判斷式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3631679"/>
            <a:ext cx="3096345" cy="3170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3228496" cy="5849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090133"/>
            <a:ext cx="3483276" cy="24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範例：密碼輸入判斷</a:t>
            </a:r>
          </a:p>
          <a:p>
            <a:pPr lvl="3" indent="0">
              <a:buNone/>
            </a:pPr>
            <a:r>
              <a:rPr lang="zh-TW" altLang="en-US" dirty="0"/>
              <a:t>讓使用者輸入密碼，如果輸入的密碼正確（</a:t>
            </a:r>
            <a:r>
              <a:rPr lang="en-US" altLang="zh-TW" dirty="0"/>
              <a:t>1234</a:t>
            </a:r>
            <a:r>
              <a:rPr lang="zh-TW" altLang="en-US" dirty="0"/>
              <a:t>），會顯示「歡迎光臨！」；</a:t>
            </a:r>
            <a:r>
              <a:rPr lang="zh-TW" altLang="en-US" dirty="0" smtClean="0"/>
              <a:t>如果輸入</a:t>
            </a:r>
            <a:r>
              <a:rPr lang="zh-TW" altLang="en-US" dirty="0"/>
              <a:t>的密碼錯誤，則不會顯示歡迎訊息。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2" y="2059496"/>
            <a:ext cx="7926472" cy="15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3861048"/>
            <a:ext cx="5148573" cy="264816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2.3.2 </a:t>
            </a:r>
            <a:r>
              <a:rPr lang="zh-TW" altLang="en-US" dirty="0"/>
              <a:t>雙向判斷式（</a:t>
            </a:r>
            <a:r>
              <a:rPr lang="en-US" altLang="zh-TW" dirty="0" err="1"/>
              <a:t>if⋯else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「</a:t>
            </a:r>
            <a:r>
              <a:rPr lang="en-US" altLang="zh-TW" dirty="0" err="1"/>
              <a:t>if⋯else</a:t>
            </a:r>
            <a:r>
              <a:rPr lang="en-US" altLang="zh-TW" dirty="0"/>
              <a:t>⋯</a:t>
            </a:r>
            <a:r>
              <a:rPr lang="zh-TW" altLang="en-US" dirty="0"/>
              <a:t>」為雙向判斷式，語法為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 smtClean="0"/>
              <a:t>當</a:t>
            </a:r>
            <a:r>
              <a:rPr lang="zh-TW" altLang="en-US" dirty="0"/>
              <a:t>條件式為 </a:t>
            </a:r>
            <a:r>
              <a:rPr lang="en-US" altLang="zh-TW" dirty="0"/>
              <a:t>True </a:t>
            </a:r>
            <a:r>
              <a:rPr lang="zh-TW" altLang="en-US" dirty="0"/>
              <a:t>時，會執行 </a:t>
            </a:r>
            <a:r>
              <a:rPr lang="en-US" altLang="zh-TW" dirty="0"/>
              <a:t>if </a:t>
            </a:r>
            <a:r>
              <a:rPr lang="zh-TW" altLang="en-US" dirty="0"/>
              <a:t>後的程式區塊一；當條件式為 </a:t>
            </a:r>
            <a:r>
              <a:rPr lang="en-US" altLang="zh-TW" dirty="0"/>
              <a:t>False </a:t>
            </a:r>
            <a:r>
              <a:rPr lang="zh-TW" altLang="en-US" dirty="0"/>
              <a:t>時，會執行 </a:t>
            </a:r>
            <a:r>
              <a:rPr lang="en-US" altLang="zh-TW" dirty="0" smtClean="0"/>
              <a:t>else</a:t>
            </a:r>
            <a:r>
              <a:rPr lang="zh-TW" altLang="en-US" dirty="0" smtClean="0"/>
              <a:t>後</a:t>
            </a:r>
            <a:r>
              <a:rPr lang="zh-TW" altLang="en-US" dirty="0"/>
              <a:t>的程式區塊二，程式區塊中可以是一列或多列程式碼，如果程式區塊中的</a:t>
            </a:r>
            <a:r>
              <a:rPr lang="zh-TW" altLang="en-US" dirty="0" smtClean="0"/>
              <a:t>程式碼只有</a:t>
            </a:r>
            <a:r>
              <a:rPr lang="zh-TW" altLang="en-US" dirty="0"/>
              <a:t>一列，可以合併為一列。</a:t>
            </a:r>
          </a:p>
          <a:p>
            <a:pPr lvl="3" indent="0">
              <a:buNone/>
            </a:pPr>
            <a:r>
              <a:rPr lang="zh-TW" altLang="en-US" dirty="0"/>
              <a:t>以下是雙向選擇流程控制的流程圖：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93212"/>
            <a:ext cx="356439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範例：進階密碼判斷</a:t>
            </a:r>
          </a:p>
          <a:p>
            <a:pPr lvl="3" indent="0">
              <a:buNone/>
            </a:pPr>
            <a:r>
              <a:rPr lang="zh-TW" altLang="en-US" dirty="0"/>
              <a:t>讓使用者輸入密碼，如果輸入的密碼正確（</a:t>
            </a:r>
            <a:r>
              <a:rPr lang="en-US" altLang="zh-TW" dirty="0"/>
              <a:t>1234</a:t>
            </a:r>
            <a:r>
              <a:rPr lang="zh-TW" altLang="en-US" dirty="0"/>
              <a:t>），會顯示「歡迎光臨！」；</a:t>
            </a:r>
            <a:r>
              <a:rPr lang="zh-TW" altLang="en-US" dirty="0" smtClean="0"/>
              <a:t>如果輸入</a:t>
            </a:r>
            <a:r>
              <a:rPr lang="zh-TW" altLang="en-US" dirty="0"/>
              <a:t>的密碼錯誤，則會顯示密碼錯誤訊息。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2" y="2060848"/>
            <a:ext cx="8352928" cy="16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2.3.3 </a:t>
            </a:r>
            <a:r>
              <a:rPr lang="zh-TW" altLang="en-US" dirty="0"/>
              <a:t>多向判斷式（</a:t>
            </a:r>
            <a:r>
              <a:rPr lang="en-US" altLang="zh-TW" dirty="0" err="1"/>
              <a:t>if⋯elif⋯else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「</a:t>
            </a:r>
            <a:r>
              <a:rPr lang="en-US" altLang="zh-TW" dirty="0" err="1"/>
              <a:t>if⋯elif⋯else</a:t>
            </a:r>
            <a:r>
              <a:rPr lang="zh-TW" altLang="en-US" dirty="0"/>
              <a:t>」可在多項條件式中，擇一選取，如果條件式為 </a:t>
            </a:r>
            <a:r>
              <a:rPr lang="en-US" altLang="zh-TW" dirty="0"/>
              <a:t>True </a:t>
            </a:r>
            <a:r>
              <a:rPr lang="zh-TW" altLang="en-US" dirty="0"/>
              <a:t>時，就執行</a:t>
            </a:r>
            <a:r>
              <a:rPr lang="zh-TW" altLang="en-US" dirty="0" smtClean="0"/>
              <a:t>相對</a:t>
            </a:r>
            <a:r>
              <a:rPr lang="zh-TW" altLang="en-US" dirty="0"/>
              <a:t>應的程式區塊，如果所有條件式都是 </a:t>
            </a:r>
            <a:r>
              <a:rPr lang="en-US" altLang="zh-TW" dirty="0"/>
              <a:t>False</a:t>
            </a:r>
            <a:r>
              <a:rPr lang="zh-TW" altLang="en-US" dirty="0"/>
              <a:t>，則執行 </a:t>
            </a:r>
            <a:r>
              <a:rPr lang="en-US" altLang="zh-TW" dirty="0"/>
              <a:t>else </a:t>
            </a:r>
            <a:r>
              <a:rPr lang="zh-TW" altLang="en-US" dirty="0"/>
              <a:t>後的程式區塊；若</a:t>
            </a:r>
            <a:r>
              <a:rPr lang="zh-TW" altLang="en-US" dirty="0" smtClean="0"/>
              <a:t>省略</a:t>
            </a:r>
            <a:r>
              <a:rPr lang="en-US" altLang="zh-TW" dirty="0" smtClean="0"/>
              <a:t>else </a:t>
            </a:r>
            <a:r>
              <a:rPr lang="zh-TW" altLang="en-US" dirty="0"/>
              <a:t>敘述，則條件式都是 </a:t>
            </a:r>
            <a:r>
              <a:rPr lang="en-US" altLang="zh-TW" dirty="0"/>
              <a:t>False </a:t>
            </a:r>
            <a:r>
              <a:rPr lang="zh-TW" altLang="en-US" dirty="0"/>
              <a:t>時，將不執行任何程式區塊。「</a:t>
            </a:r>
            <a:r>
              <a:rPr lang="en-US" altLang="zh-TW" dirty="0" err="1"/>
              <a:t>if⋯elif⋯else</a:t>
            </a:r>
            <a:r>
              <a:rPr lang="zh-TW" altLang="en-US" dirty="0"/>
              <a:t>」的</a:t>
            </a:r>
            <a:r>
              <a:rPr lang="zh-TW" altLang="en-US" dirty="0" smtClean="0"/>
              <a:t>語法</a:t>
            </a:r>
            <a:r>
              <a:rPr lang="zh-TW" altLang="en-US" dirty="0"/>
              <a:t>為：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83" y="2780928"/>
            <a:ext cx="3744416" cy="23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以下是多向判斷式流程控制的流程圖 </a:t>
            </a:r>
            <a:r>
              <a:rPr lang="en-US" altLang="zh-TW" dirty="0"/>
              <a:t>( </a:t>
            </a:r>
            <a:r>
              <a:rPr lang="zh-TW" altLang="en-US" dirty="0"/>
              <a:t>以設定兩個條件式為例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379004" cy="41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範例：判斷成績等第</a:t>
            </a:r>
          </a:p>
          <a:p>
            <a:pPr lvl="3" indent="0">
              <a:buNone/>
            </a:pPr>
            <a:r>
              <a:rPr lang="zh-TW" altLang="en-US" dirty="0"/>
              <a:t>讓使用者輸入成績，若成績在 </a:t>
            </a:r>
            <a:r>
              <a:rPr lang="en-US" altLang="zh-TW" dirty="0"/>
              <a:t>90 </a:t>
            </a:r>
            <a:r>
              <a:rPr lang="zh-TW" altLang="en-US" dirty="0"/>
              <a:t>分以上就顯示「優等」， </a:t>
            </a:r>
            <a:r>
              <a:rPr lang="en-US" altLang="zh-TW" dirty="0"/>
              <a:t>80-89 </a:t>
            </a:r>
            <a:r>
              <a:rPr lang="zh-TW" altLang="en-US" dirty="0"/>
              <a:t>分顯示「甲等」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70-79 </a:t>
            </a:r>
            <a:r>
              <a:rPr lang="zh-TW" altLang="en-US" dirty="0"/>
              <a:t>分顯示「乙等」，</a:t>
            </a:r>
            <a:r>
              <a:rPr lang="en-US" altLang="zh-TW" dirty="0"/>
              <a:t>60-69 </a:t>
            </a:r>
            <a:r>
              <a:rPr lang="zh-TW" altLang="en-US" dirty="0"/>
              <a:t>分顯示「丙等」，</a:t>
            </a:r>
            <a:r>
              <a:rPr lang="en-US" altLang="zh-TW" dirty="0"/>
              <a:t>60 </a:t>
            </a:r>
            <a:r>
              <a:rPr lang="zh-TW" altLang="en-US" dirty="0"/>
              <a:t>分以下顯示「丁等」。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632848" cy="33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2.1.1 </a:t>
            </a:r>
            <a:r>
              <a:rPr lang="zh-TW" altLang="en-US" dirty="0" smtClean="0"/>
              <a:t>變數</a:t>
            </a:r>
            <a:endParaRPr lang="en-US" altLang="zh-TW" dirty="0" smtClean="0"/>
          </a:p>
          <a:p>
            <a:pPr lvl="3"/>
            <a:r>
              <a:rPr lang="zh-TW" altLang="en-US" dirty="0"/>
              <a:t>在程式中使用變數也是一樣，當設計者使用一個變數時，應用程式就會配置</a:t>
            </a:r>
            <a:r>
              <a:rPr lang="zh-TW" altLang="en-US" dirty="0" smtClean="0"/>
              <a:t>一塊</a:t>
            </a:r>
            <a:r>
              <a:rPr lang="zh-TW" altLang="en-US" dirty="0"/>
              <a:t>記憶體給此變數使用，以變數名稱做為辨識此塊記憶體的標誌，系統會根據資料</a:t>
            </a:r>
            <a:r>
              <a:rPr lang="zh-TW" altLang="en-US" dirty="0" smtClean="0"/>
              <a:t>型態</a:t>
            </a:r>
            <a:r>
              <a:rPr lang="zh-TW" altLang="en-US" dirty="0"/>
              <a:t>決定配置的記憶體大小，設計者就可在程式中將各種值存入該變數中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變數不需宣告就可使用，語法為：</a:t>
            </a:r>
            <a:endParaRPr lang="en-US" altLang="zh-TW" dirty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例如變數 </a:t>
            </a:r>
            <a:r>
              <a:rPr lang="en-US" altLang="zh-TW" dirty="0"/>
              <a:t>score </a:t>
            </a:r>
            <a:r>
              <a:rPr lang="zh-TW" altLang="en-US" dirty="0"/>
              <a:t>的值為 </a:t>
            </a:r>
            <a:r>
              <a:rPr lang="en-US" altLang="zh-TW" dirty="0"/>
              <a:t>80</a:t>
            </a:r>
            <a:r>
              <a:rPr lang="zh-TW" altLang="en-US" dirty="0"/>
              <a:t>：</a:t>
            </a:r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 </a:t>
            </a:r>
            <a:r>
              <a:rPr lang="zh-TW" altLang="en-US" dirty="0"/>
              <a:t>變數與資料型態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7175086" cy="14401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013176"/>
            <a:ext cx="3744416" cy="3373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26" y="6013803"/>
            <a:ext cx="3828750" cy="3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2.3.4 </a:t>
            </a:r>
            <a:r>
              <a:rPr lang="zh-TW" altLang="en-US" dirty="0"/>
              <a:t>巢狀判斷式</a:t>
            </a:r>
          </a:p>
          <a:p>
            <a:pPr lvl="3" indent="0">
              <a:buNone/>
            </a:pPr>
            <a:r>
              <a:rPr lang="zh-TW" altLang="en-US" dirty="0"/>
              <a:t>在判斷式 </a:t>
            </a:r>
            <a:r>
              <a:rPr lang="en-US" altLang="zh-TW" dirty="0"/>
              <a:t>(</a:t>
            </a:r>
            <a:r>
              <a:rPr lang="en-US" altLang="zh-TW" dirty="0" err="1"/>
              <a:t>if⋯elif⋯else</a:t>
            </a:r>
            <a:r>
              <a:rPr lang="en-US" altLang="zh-TW" dirty="0"/>
              <a:t>) </a:t>
            </a:r>
            <a:r>
              <a:rPr lang="zh-TW" altLang="en-US" dirty="0"/>
              <a:t>之內可以包含判斷式，稱為巢狀判斷式。系統並未規定巢</a:t>
            </a:r>
            <a:r>
              <a:rPr lang="zh-TW" altLang="en-US" dirty="0" smtClean="0"/>
              <a:t>狀判斷</a:t>
            </a:r>
            <a:r>
              <a:rPr lang="zh-TW" altLang="en-US" dirty="0"/>
              <a:t>式的層數，要加多少層判斷式都可以，但層數太多會降低程式可讀性，而且</a:t>
            </a:r>
            <a:r>
              <a:rPr lang="zh-TW" altLang="en-US" dirty="0" smtClean="0"/>
              <a:t>維護</a:t>
            </a:r>
            <a:r>
              <a:rPr lang="zh-TW" altLang="en-US" dirty="0"/>
              <a:t>較困難。</a:t>
            </a:r>
          </a:p>
          <a:p>
            <a:pPr lvl="2"/>
            <a:r>
              <a:rPr lang="zh-TW" altLang="en-US" dirty="0"/>
              <a:t>範例：百貨公司折扣戰</a:t>
            </a:r>
          </a:p>
          <a:p>
            <a:pPr lvl="3" indent="0">
              <a:buNone/>
            </a:pPr>
            <a:r>
              <a:rPr lang="zh-TW" altLang="en-US" dirty="0"/>
              <a:t>讓顧客輸入購買金額，若金額在 </a:t>
            </a:r>
            <a:r>
              <a:rPr lang="en-US" altLang="zh-TW" dirty="0"/>
              <a:t>100000 </a:t>
            </a:r>
            <a:r>
              <a:rPr lang="zh-TW" altLang="en-US" dirty="0"/>
              <a:t>元以上就打八折，金額在 </a:t>
            </a:r>
            <a:r>
              <a:rPr lang="en-US" altLang="zh-TW" dirty="0"/>
              <a:t>50000 </a:t>
            </a:r>
            <a:r>
              <a:rPr lang="zh-TW" altLang="en-US" dirty="0"/>
              <a:t>元以上</a:t>
            </a:r>
            <a:r>
              <a:rPr lang="zh-TW" altLang="en-US" dirty="0" smtClean="0"/>
              <a:t>就打</a:t>
            </a:r>
            <a:r>
              <a:rPr lang="zh-TW" altLang="en-US" dirty="0"/>
              <a:t>八五折，金額在 </a:t>
            </a:r>
            <a:r>
              <a:rPr lang="en-US" altLang="zh-TW" dirty="0"/>
              <a:t>30000 </a:t>
            </a:r>
            <a:r>
              <a:rPr lang="zh-TW" altLang="en-US" dirty="0"/>
              <a:t>元以上就打九折，金額在 </a:t>
            </a:r>
            <a:r>
              <a:rPr lang="en-US" altLang="zh-TW" dirty="0"/>
              <a:t>10000 </a:t>
            </a:r>
            <a:r>
              <a:rPr lang="zh-TW" altLang="en-US" dirty="0"/>
              <a:t>元以上就打九五折。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802864"/>
            <a:ext cx="6412406" cy="27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 smtClean="0"/>
              <a:t>使用</a:t>
            </a:r>
            <a:r>
              <a:rPr lang="zh-TW" altLang="en-US" dirty="0"/>
              <a:t>變數時不必指定資料型態，</a:t>
            </a:r>
            <a:r>
              <a:rPr lang="en-US" altLang="zh-TW" dirty="0"/>
              <a:t>Python </a:t>
            </a:r>
            <a:r>
              <a:rPr lang="zh-TW" altLang="en-US" dirty="0"/>
              <a:t>會根據變數值設定資料型態，例如上述 </a:t>
            </a:r>
            <a:r>
              <a:rPr lang="en-US" altLang="zh-TW" dirty="0" smtClean="0"/>
              <a:t>score</a:t>
            </a:r>
            <a:r>
              <a:rPr lang="zh-TW" altLang="en-US" dirty="0" smtClean="0"/>
              <a:t>的</a:t>
            </a:r>
            <a:r>
              <a:rPr lang="zh-TW" altLang="en-US" dirty="0"/>
              <a:t>資料型態整數 </a:t>
            </a:r>
            <a:r>
              <a:rPr lang="en-US" altLang="zh-TW" dirty="0"/>
              <a:t>(</a:t>
            </a:r>
            <a:r>
              <a:rPr lang="en-US" altLang="zh-TW" dirty="0" err="1"/>
              <a:t>int</a:t>
            </a:r>
            <a:r>
              <a:rPr lang="en-US" altLang="zh-TW" dirty="0"/>
              <a:t>)</a:t>
            </a:r>
            <a:r>
              <a:rPr lang="zh-TW" altLang="en-US" dirty="0"/>
              <a:t>。又如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如果多個變數具有相同值，可以一起指定，例如變數 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 </a:t>
            </a:r>
            <a:r>
              <a:rPr lang="zh-TW" altLang="en-US" dirty="0"/>
              <a:t>的值皆為</a:t>
            </a:r>
            <a:r>
              <a:rPr lang="en-US" altLang="zh-TW" dirty="0"/>
              <a:t>20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也可以在同一列指定多個變數，變數之間以「</a:t>
            </a:r>
            <a:r>
              <a:rPr lang="en-US" altLang="zh-TW" dirty="0"/>
              <a:t>,</a:t>
            </a:r>
            <a:r>
              <a:rPr lang="zh-TW" altLang="en-US" dirty="0"/>
              <a:t>」分隔。例如變數 </a:t>
            </a:r>
            <a:r>
              <a:rPr lang="en-US" altLang="zh-TW" dirty="0"/>
              <a:t>age </a:t>
            </a:r>
            <a:r>
              <a:rPr lang="zh-TW" altLang="en-US" dirty="0"/>
              <a:t>的值為 </a:t>
            </a:r>
            <a:r>
              <a:rPr lang="en-US" altLang="zh-TW" dirty="0"/>
              <a:t>18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name </a:t>
            </a:r>
            <a:r>
              <a:rPr lang="zh-TW" altLang="en-US" dirty="0"/>
              <a:t>的值為「林大山」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如果變數不再使用，可以將變數刪除以節省記憶體。刪除變數的語法為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例如刪除變數 </a:t>
            </a:r>
            <a:r>
              <a:rPr lang="en-US" altLang="zh-TW" dirty="0"/>
              <a:t>score</a:t>
            </a:r>
            <a:r>
              <a:rPr lang="zh-TW" altLang="en-US" dirty="0"/>
              <a:t>：</a:t>
            </a:r>
            <a:endParaRPr lang="en-US" altLang="zh-TW" dirty="0"/>
          </a:p>
          <a:p>
            <a:pPr lvl="3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6336704" cy="326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1" y="3885346"/>
            <a:ext cx="4012523" cy="33574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1" y="4818218"/>
            <a:ext cx="4094411" cy="3521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70" y="5733256"/>
            <a:ext cx="3922446" cy="36849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52" y="2535781"/>
            <a:ext cx="4067467" cy="3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2.1.2 </a:t>
            </a:r>
            <a:r>
              <a:rPr lang="zh-TW" altLang="en-US" dirty="0"/>
              <a:t>變數命名規則</a:t>
            </a:r>
          </a:p>
          <a:p>
            <a:pPr lvl="3" indent="0">
              <a:buNone/>
            </a:pPr>
            <a:r>
              <a:rPr lang="zh-TW" altLang="en-US" dirty="0"/>
              <a:t>為變數命名必須遵守一定規則，否則在程式執行時會產生錯誤。</a:t>
            </a:r>
            <a:r>
              <a:rPr lang="en-US" altLang="zh-TW" dirty="0"/>
              <a:t>Python </a:t>
            </a:r>
            <a:r>
              <a:rPr lang="zh-TW" altLang="en-US" dirty="0"/>
              <a:t>變數的</a:t>
            </a:r>
            <a:r>
              <a:rPr lang="zh-TW" altLang="en-US" dirty="0" smtClean="0"/>
              <a:t>命名規則</a:t>
            </a:r>
            <a:r>
              <a:rPr lang="zh-TW" altLang="en-US" dirty="0"/>
              <a:t>為：</a:t>
            </a:r>
          </a:p>
          <a:p>
            <a:pPr lvl="3"/>
            <a:r>
              <a:rPr lang="zh-TW" altLang="en-US" dirty="0" smtClean="0"/>
              <a:t>變數</a:t>
            </a:r>
            <a:r>
              <a:rPr lang="zh-TW" altLang="en-US" dirty="0"/>
              <a:t>名稱只能由大小寫字母、數字、</a:t>
            </a:r>
            <a:r>
              <a:rPr lang="en-US" altLang="zh-TW" dirty="0"/>
              <a:t>_</a:t>
            </a:r>
            <a:r>
              <a:rPr lang="zh-TW" altLang="en-US" dirty="0"/>
              <a:t>、中文組成變數名稱。</a:t>
            </a:r>
          </a:p>
          <a:p>
            <a:pPr lvl="3"/>
            <a:r>
              <a:rPr lang="zh-TW" altLang="en-US" dirty="0" smtClean="0"/>
              <a:t>變數</a:t>
            </a:r>
            <a:r>
              <a:rPr lang="zh-TW" altLang="en-US" dirty="0"/>
              <a:t>名稱的第一個字母不能是數字。</a:t>
            </a:r>
          </a:p>
          <a:p>
            <a:pPr lvl="3"/>
            <a:r>
              <a:rPr lang="zh-TW" altLang="en-US" dirty="0" smtClean="0"/>
              <a:t>英文</a:t>
            </a:r>
            <a:r>
              <a:rPr lang="zh-TW" altLang="en-US" dirty="0"/>
              <a:t>字母大小寫視為不同變數名稱。</a:t>
            </a:r>
          </a:p>
          <a:p>
            <a:pPr lvl="3"/>
            <a:r>
              <a:rPr lang="zh-TW" altLang="en-US" dirty="0" smtClean="0"/>
              <a:t>變數</a:t>
            </a:r>
            <a:r>
              <a:rPr lang="zh-TW" altLang="en-US" dirty="0"/>
              <a:t>名稱不能與 </a:t>
            </a:r>
            <a:r>
              <a:rPr lang="en-US" altLang="zh-TW" dirty="0"/>
              <a:t>Python </a:t>
            </a:r>
            <a:r>
              <a:rPr lang="zh-TW" altLang="en-US" dirty="0"/>
              <a:t>內建的保留字相同。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en-US" altLang="zh-TW" dirty="0"/>
              <a:t>Python </a:t>
            </a:r>
            <a:r>
              <a:rPr lang="zh-TW" altLang="en-US" dirty="0"/>
              <a:t>常見的保留字有 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20" y="1196752"/>
            <a:ext cx="7890157" cy="38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2.1.3 </a:t>
            </a:r>
            <a:r>
              <a:rPr lang="zh-TW" altLang="en-US" dirty="0"/>
              <a:t>數值、布林與字串資料型態</a:t>
            </a:r>
          </a:p>
          <a:p>
            <a:pPr lvl="3" indent="0">
              <a:buNone/>
            </a:pPr>
            <a:r>
              <a:rPr lang="en-US" altLang="zh-TW" dirty="0"/>
              <a:t>Python </a:t>
            </a:r>
            <a:r>
              <a:rPr lang="zh-TW" altLang="en-US" dirty="0"/>
              <a:t>數值資料型態主要有整數 </a:t>
            </a:r>
            <a:r>
              <a:rPr lang="en-US" altLang="zh-TW" dirty="0"/>
              <a:t>(</a:t>
            </a:r>
            <a:r>
              <a:rPr lang="en-US" altLang="zh-TW" dirty="0" err="1"/>
              <a:t>int</a:t>
            </a:r>
            <a:r>
              <a:rPr lang="en-US" altLang="zh-TW" dirty="0"/>
              <a:t>) </a:t>
            </a:r>
            <a:r>
              <a:rPr lang="zh-TW" altLang="en-US" dirty="0"/>
              <a:t>及浮點數 </a:t>
            </a:r>
            <a:r>
              <a:rPr lang="en-US" altLang="zh-TW" dirty="0"/>
              <a:t>(float)</a:t>
            </a:r>
            <a:r>
              <a:rPr lang="zh-TW" altLang="en-US" dirty="0"/>
              <a:t>。整數是指不含小數點的數值</a:t>
            </a:r>
            <a:r>
              <a:rPr lang="zh-TW" altLang="en-US" dirty="0" smtClean="0"/>
              <a:t>，浮點</a:t>
            </a:r>
            <a:r>
              <a:rPr lang="zh-TW" altLang="en-US" dirty="0"/>
              <a:t>數則指包含小數點的數值，例如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en-US" altLang="zh-TW" dirty="0"/>
              <a:t>Python </a:t>
            </a:r>
            <a:r>
              <a:rPr lang="zh-TW" altLang="en-US" dirty="0"/>
              <a:t>布林資料型態 </a:t>
            </a:r>
            <a:r>
              <a:rPr lang="en-US" altLang="zh-TW" dirty="0"/>
              <a:t>(bool) </a:t>
            </a:r>
            <a:r>
              <a:rPr lang="zh-TW" altLang="en-US" dirty="0"/>
              <a:t>只有兩個值：</a:t>
            </a:r>
            <a:r>
              <a:rPr lang="en-US" altLang="zh-TW" dirty="0"/>
              <a:t>True </a:t>
            </a:r>
            <a:r>
              <a:rPr lang="zh-TW" altLang="en-US" dirty="0"/>
              <a:t>及 </a:t>
            </a:r>
            <a:r>
              <a:rPr lang="en-US" altLang="zh-TW" dirty="0"/>
              <a:t>False ( </a:t>
            </a:r>
            <a:r>
              <a:rPr lang="zh-TW" altLang="en-US" dirty="0"/>
              <a:t>注意「</a:t>
            </a:r>
            <a:r>
              <a:rPr lang="en-US" altLang="zh-TW" dirty="0"/>
              <a:t>T</a:t>
            </a:r>
            <a:r>
              <a:rPr lang="zh-TW" altLang="en-US" dirty="0"/>
              <a:t>」及「</a:t>
            </a:r>
            <a:r>
              <a:rPr lang="en-US" altLang="zh-TW" dirty="0"/>
              <a:t>F</a:t>
            </a:r>
            <a:r>
              <a:rPr lang="zh-TW" altLang="en-US" dirty="0"/>
              <a:t>」是大寫</a:t>
            </a:r>
            <a:r>
              <a:rPr lang="en-US" altLang="zh-TW" dirty="0"/>
              <a:t>)</a:t>
            </a:r>
            <a:r>
              <a:rPr lang="zh-TW" altLang="en-US" dirty="0" smtClean="0"/>
              <a:t>，此</a:t>
            </a:r>
            <a:r>
              <a:rPr lang="zh-TW" altLang="en-US" dirty="0"/>
              <a:t>種變數通常是在條件運算中使用，程式可根據布林變數的值判斷要進行何種運作</a:t>
            </a:r>
            <a:r>
              <a:rPr lang="zh-TW" altLang="en-US" dirty="0" smtClean="0"/>
              <a:t>。例如：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en-US" altLang="zh-TW" dirty="0"/>
              <a:t>Python </a:t>
            </a:r>
            <a:r>
              <a:rPr lang="zh-TW" altLang="en-US" dirty="0"/>
              <a:t>字串資料型態 </a:t>
            </a:r>
            <a:r>
              <a:rPr lang="en-US" altLang="zh-TW" dirty="0"/>
              <a:t>(</a:t>
            </a:r>
            <a:r>
              <a:rPr lang="en-US" altLang="zh-TW" dirty="0" err="1"/>
              <a:t>str</a:t>
            </a:r>
            <a:r>
              <a:rPr lang="en-US" altLang="zh-TW" dirty="0"/>
              <a:t>) </a:t>
            </a:r>
            <a:r>
              <a:rPr lang="zh-TW" altLang="en-US" dirty="0"/>
              <a:t>是變數值以一對雙引號 </a:t>
            </a:r>
            <a:r>
              <a:rPr lang="en-US" altLang="zh-TW" dirty="0"/>
              <a:t>(</a:t>
            </a:r>
            <a:r>
              <a:rPr lang="zh-TW" altLang="en-US" dirty="0"/>
              <a:t>「</a:t>
            </a:r>
            <a:r>
              <a:rPr lang="en-US" altLang="zh-TW" dirty="0"/>
              <a:t>"</a:t>
            </a:r>
            <a:r>
              <a:rPr lang="zh-TW" altLang="en-US" dirty="0"/>
              <a:t>」</a:t>
            </a:r>
            <a:r>
              <a:rPr lang="en-US" altLang="zh-TW" dirty="0"/>
              <a:t>) </a:t>
            </a:r>
            <a:r>
              <a:rPr lang="zh-TW" altLang="en-US" dirty="0"/>
              <a:t>或單引號 </a:t>
            </a:r>
            <a:r>
              <a:rPr lang="en-US" altLang="zh-TW" dirty="0"/>
              <a:t>(</a:t>
            </a:r>
            <a:r>
              <a:rPr lang="zh-TW" altLang="en-US" dirty="0"/>
              <a:t>「</a:t>
            </a:r>
            <a:r>
              <a:rPr lang="en-US" altLang="zh-TW" dirty="0"/>
              <a:t>'</a:t>
            </a:r>
            <a:r>
              <a:rPr lang="zh-TW" altLang="en-US" dirty="0"/>
              <a:t>」</a:t>
            </a:r>
            <a:r>
              <a:rPr lang="en-US" altLang="zh-TW" dirty="0"/>
              <a:t>) </a:t>
            </a:r>
            <a:r>
              <a:rPr lang="zh-TW" altLang="en-US" dirty="0"/>
              <a:t>包起來</a:t>
            </a:r>
            <a:r>
              <a:rPr lang="zh-TW" altLang="en-US" dirty="0" smtClean="0"/>
              <a:t>，例如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060848"/>
            <a:ext cx="5256584" cy="7584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221088"/>
            <a:ext cx="3818215" cy="3922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12" y="5589240"/>
            <a:ext cx="3800781" cy="3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若字串需含有特殊字元如 </a:t>
            </a:r>
            <a:r>
              <a:rPr lang="en-US" altLang="zh-TW" dirty="0"/>
              <a:t>Tab</a:t>
            </a:r>
            <a:r>
              <a:rPr lang="zh-TW" altLang="en-US" dirty="0"/>
              <a:t>、換行等，可在字串中使用脫逸字元：脫逸字元是以「</a:t>
            </a:r>
            <a:r>
              <a:rPr lang="en-US" altLang="zh-TW" dirty="0"/>
              <a:t>\</a:t>
            </a:r>
            <a:r>
              <a:rPr lang="zh-TW" altLang="en-US" dirty="0" smtClean="0"/>
              <a:t>」為</a:t>
            </a:r>
            <a:r>
              <a:rPr lang="zh-TW" altLang="en-US" dirty="0"/>
              <a:t>開頭，後面跟著代表特定意義的特殊字元。下表為常見的脫逸字元：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5" y="1484784"/>
            <a:ext cx="7992888" cy="29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2.1.4 print() </a:t>
            </a:r>
            <a:r>
              <a:rPr lang="zh-TW" altLang="en-US" dirty="0"/>
              <a:t>及 </a:t>
            </a:r>
            <a:r>
              <a:rPr lang="en-US" altLang="zh-TW" dirty="0"/>
              <a:t>type() </a:t>
            </a:r>
            <a:r>
              <a:rPr lang="zh-TW" altLang="en-US" dirty="0"/>
              <a:t>函數</a:t>
            </a:r>
          </a:p>
          <a:p>
            <a:pPr lvl="2"/>
            <a:r>
              <a:rPr lang="en-US" altLang="zh-TW" dirty="0"/>
              <a:t>print() </a:t>
            </a:r>
            <a:r>
              <a:rPr lang="zh-TW" altLang="en-US" dirty="0"/>
              <a:t>函數</a:t>
            </a:r>
          </a:p>
          <a:p>
            <a:pPr lvl="3" indent="0">
              <a:buNone/>
            </a:pPr>
            <a:r>
              <a:rPr lang="en-US" altLang="zh-TW" dirty="0"/>
              <a:t>print </a:t>
            </a:r>
            <a:r>
              <a:rPr lang="zh-TW" altLang="en-US" dirty="0"/>
              <a:t>函數能列印指定項目的內容，語法為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marL="285750" lvl="3" indent="-285750"/>
            <a:r>
              <a:rPr lang="zh-TW" altLang="en-US" b="1" dirty="0"/>
              <a:t>項目</a:t>
            </a:r>
            <a:r>
              <a:rPr lang="en-US" altLang="zh-TW" b="1" dirty="0"/>
              <a:t>1,</a:t>
            </a:r>
            <a:r>
              <a:rPr lang="zh-TW" altLang="en-US" b="1" dirty="0"/>
              <a:t>項目</a:t>
            </a:r>
            <a:r>
              <a:rPr lang="en-US" altLang="zh-TW" b="1" dirty="0"/>
              <a:t>2,⋯⋯</a:t>
            </a:r>
            <a:r>
              <a:rPr lang="zh-TW" altLang="en-US" dirty="0"/>
              <a:t>：</a:t>
            </a:r>
            <a:r>
              <a:rPr lang="en-US" altLang="zh-TW" dirty="0"/>
              <a:t>print </a:t>
            </a:r>
            <a:r>
              <a:rPr lang="zh-TW" altLang="en-US" dirty="0"/>
              <a:t>函數可以一次列印多個項目資料，項目之間以逗號「</a:t>
            </a:r>
            <a:r>
              <a:rPr lang="en-US" altLang="zh-TW" dirty="0"/>
              <a:t>,</a:t>
            </a:r>
            <a:r>
              <a:rPr lang="zh-TW" altLang="en-US" dirty="0" smtClean="0"/>
              <a:t>」分開</a:t>
            </a:r>
            <a:r>
              <a:rPr lang="zh-TW" altLang="en-US" dirty="0"/>
              <a:t>。</a:t>
            </a:r>
          </a:p>
          <a:p>
            <a:pPr marL="285750" lvl="3" indent="-285750"/>
            <a:r>
              <a:rPr lang="en-US" altLang="zh-TW" b="1" dirty="0" err="1" smtClean="0"/>
              <a:t>sep</a:t>
            </a:r>
            <a:r>
              <a:rPr lang="zh-TW" altLang="en-US" dirty="0"/>
              <a:t>：分隔字元，如果列印多個項目，項目之間以分隔符號區隔，預設值為</a:t>
            </a:r>
            <a:r>
              <a:rPr lang="zh-TW" altLang="en-US" dirty="0" smtClean="0"/>
              <a:t>一個空白字元 </a:t>
            </a:r>
            <a:r>
              <a:rPr lang="en-US" altLang="zh-TW" dirty="0"/>
              <a:t>(" </a:t>
            </a:r>
            <a:r>
              <a:rPr lang="en-US" altLang="zh-TW" dirty="0" smtClean="0"/>
              <a:t>")</a:t>
            </a:r>
            <a:r>
              <a:rPr lang="zh-TW" altLang="en-US" dirty="0" smtClean="0"/>
              <a:t>。</a:t>
            </a:r>
          </a:p>
          <a:p>
            <a:pPr marL="285750" lvl="3" indent="-285750"/>
            <a:r>
              <a:rPr lang="en-US" altLang="zh-TW" b="1" dirty="0" smtClean="0"/>
              <a:t>end</a:t>
            </a:r>
            <a:r>
              <a:rPr lang="zh-TW" altLang="en-US" dirty="0" smtClean="0"/>
              <a:t>：結束字元，列印完畢後自動加入的字元，預設值為換列字元 </a:t>
            </a:r>
            <a:r>
              <a:rPr lang="en-US" altLang="zh-TW" dirty="0" smtClean="0"/>
              <a:t>("\n")</a:t>
            </a:r>
            <a:r>
              <a:rPr lang="zh-TW" altLang="en-US" dirty="0" smtClean="0"/>
              <a:t>，所以下一次</a:t>
            </a:r>
            <a:r>
              <a:rPr lang="zh-TW" altLang="en-US" dirty="0"/>
              <a:t>執行 </a:t>
            </a:r>
            <a:r>
              <a:rPr lang="en-US" altLang="zh-TW" dirty="0"/>
              <a:t>print </a:t>
            </a:r>
            <a:r>
              <a:rPr lang="zh-TW" altLang="en-US" dirty="0"/>
              <a:t>函數會列印在下一列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" y="2348880"/>
            <a:ext cx="8028433" cy="3519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92" y="5373216"/>
            <a:ext cx="7542607" cy="10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21608</TotalTime>
  <Words>1957</Words>
  <Application>Microsoft Office PowerPoint</Application>
  <PresentationFormat>如螢幕大小 (4:3)</PresentationFormat>
  <Paragraphs>135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微軟正黑體</vt:lpstr>
      <vt:lpstr>新細明體</vt:lpstr>
      <vt:lpstr>Arial</vt:lpstr>
      <vt:lpstr>Arial Black</vt:lpstr>
      <vt:lpstr>Calibri</vt:lpstr>
      <vt:lpstr>Wingdings</vt:lpstr>
      <vt:lpstr>Median</vt:lpstr>
      <vt:lpstr>PowerPoint 簡報</vt:lpstr>
      <vt:lpstr>PowerPoint 簡報</vt:lpstr>
      <vt:lpstr>2.1 變數與資料型態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2.2 運算式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2.3 判斷式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張雅麗</cp:lastModifiedBy>
  <cp:revision>2087</cp:revision>
  <dcterms:created xsi:type="dcterms:W3CDTF">2011-06-06T16:54:13Z</dcterms:created>
  <dcterms:modified xsi:type="dcterms:W3CDTF">2020-07-14T02:25:56Z</dcterms:modified>
</cp:coreProperties>
</file>