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7" r:id="rId4"/>
    <p:sldId id="269" r:id="rId5"/>
    <p:sldId id="270" r:id="rId6"/>
    <p:sldId id="268" r:id="rId7"/>
    <p:sldId id="258" r:id="rId8"/>
    <p:sldId id="259" r:id="rId9"/>
    <p:sldId id="260" r:id="rId10"/>
    <p:sldId id="261" r:id="rId11"/>
    <p:sldId id="263" r:id="rId12"/>
    <p:sldId id="271" r:id="rId13"/>
    <p:sldId id="272" r:id="rId14"/>
    <p:sldId id="273" r:id="rId15"/>
    <p:sldId id="274" r:id="rId16"/>
    <p:sldId id="264" r:id="rId17"/>
    <p:sldId id="265" r:id="rId18"/>
    <p:sldId id="266" r:id="rId19"/>
    <p:sldId id="262" r:id="rId20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>
            <a:lvl1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1pPr>
            <a:lvl2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2pPr>
            <a:lvl3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3pPr>
            <a:lvl4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4pPr>
            <a:lvl5pPr>
              <a:defRPr>
                <a:latin typeface="Adobe 繁黑體 Std B" panose="020B0700000000000000" pitchFamily="34" charset="-120"/>
                <a:ea typeface="Adobe 繁黑體 Std B" panose="020B0700000000000000" pitchFamily="34" charset="-120"/>
              </a:defRPr>
            </a:lvl5pPr>
          </a:lstStyle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5/31/2018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kknews.cc/zh-tw/comic/jr5yn3p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time_continue=2&amp;v=fJuspv0QWJ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TKA4cqv0IjE&amp;t=185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01.com/zh-tw/8zmad.html#.Ww9dnO6FOUl" TargetMode="External"/><Relationship Id="rId2" Type="http://schemas.openxmlformats.org/officeDocument/2006/relationships/hyperlink" Target="https://kknews.cc/zh-tw/comic/jr5yn3p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read01.com/8zmad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ead01.com/8zmad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cinemagraphs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read01.com/8zmad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zh-tw/comic/jr5yn3p.html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靜態動圖</a:t>
            </a:r>
            <a:r>
              <a:rPr lang="en-US" altLang="zh-TW" sz="60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60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sz="6000" dirty="0" err="1" smtClean="0"/>
              <a:t>Cinemagraph</a:t>
            </a:r>
            <a:endParaRPr lang="zh-TW" altLang="en-US" sz="6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8748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國立臺中教育大學 數位內容科技學系</a:t>
            </a:r>
            <a:endParaRPr lang="en-US" altLang="zh-TW" dirty="0" smtClean="0"/>
          </a:p>
          <a:p>
            <a:r>
              <a:rPr lang="zh-TW" altLang="en-US" dirty="0" smtClean="0"/>
              <a:t>吳智鴻</a:t>
            </a:r>
            <a:endParaRPr lang="en-US" altLang="zh-TW" dirty="0" smtClean="0"/>
          </a:p>
          <a:p>
            <a:r>
              <a:rPr lang="en-US" altLang="zh-TW" dirty="0" err="1" smtClean="0"/>
              <a:t>Email:chwu@mail.ntcu.edu.tw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7543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作品輸出（動態</a:t>
            </a:r>
            <a:r>
              <a:rPr lang="en-US" altLang="zh-TW" dirty="0" smtClean="0"/>
              <a:t>GIF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pic>
        <p:nvPicPr>
          <p:cNvPr id="4" name="Picture 2" descr="https://i2.kknews.cc/SIG=34nrlah/3p6100017oo8740986qp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70" y="1846263"/>
            <a:ext cx="5813186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5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Hints: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GIF</a:t>
            </a:r>
            <a:r>
              <a:rPr lang="zh-TW" altLang="en-US" dirty="0"/>
              <a:t>格式還是</a:t>
            </a:r>
            <a:r>
              <a:rPr lang="en-US" altLang="zh-TW" dirty="0"/>
              <a:t>mp4</a:t>
            </a:r>
            <a:r>
              <a:rPr lang="zh-TW" altLang="en-US" dirty="0"/>
              <a:t>格式，儘可能減少</a:t>
            </a:r>
            <a:r>
              <a:rPr lang="en-US" altLang="zh-TW" dirty="0"/>
              <a:t>GIF</a:t>
            </a:r>
            <a:r>
              <a:rPr lang="zh-TW" altLang="en-US" dirty="0"/>
              <a:t>圖片的抖動，降低</a:t>
            </a:r>
            <a:r>
              <a:rPr lang="en-US" altLang="zh-TW" dirty="0"/>
              <a:t>mp4</a:t>
            </a:r>
            <a:r>
              <a:rPr lang="zh-TW" altLang="en-US" dirty="0"/>
              <a:t>的壓縮失真，以便讓你的動態照片儘可能接近於靜態圖片。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原文網址：</a:t>
            </a:r>
            <a:r>
              <a:rPr lang="en-US" altLang="zh-TW" dirty="0">
                <a:hlinkClick r:id="rId2"/>
              </a:rPr>
              <a:t>https://kknews.cc/zh-tw/comic/jr5yn3p.html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4230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作品欣賞</a:t>
            </a:r>
            <a:endParaRPr lang="zh-TW" altLang="en-US" dirty="0"/>
          </a:p>
        </p:txBody>
      </p:sp>
      <p:pic>
        <p:nvPicPr>
          <p:cNvPr id="8194" name="Picture 2" descr="https://i2.read01.com/SIG=1ju4dit/30417047564b3052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938424"/>
            <a:ext cx="3938674" cy="393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3.read01.com/SIG=1vfi1os/30417047564b3053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101" y="1996612"/>
            <a:ext cx="5450119" cy="38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97280" y="6029842"/>
            <a:ext cx="546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https://read01.com/zh-tw/8zmad.html#.Ww9dnO6FOUl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57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作品欣賞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904615" y="6038154"/>
            <a:ext cx="546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https://read01.com/zh-tw/8zmad.html#.Ww9dnO6FOUl</a:t>
            </a:r>
            <a:endParaRPr lang="zh-TW" altLang="en-US" dirty="0"/>
          </a:p>
        </p:txBody>
      </p:sp>
      <p:pic>
        <p:nvPicPr>
          <p:cNvPr id="9218" name="Picture 2" descr="https://i2.read01.com/SIG=ka784q/30417047564b305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615" y="1011981"/>
            <a:ext cx="7620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9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作品欣賞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593677" y="6038154"/>
            <a:ext cx="546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https://read01.com/zh-tw/8zmad.html#.Ww9dnO6FOUl</a:t>
            </a:r>
            <a:endParaRPr lang="zh-TW" altLang="en-US" dirty="0"/>
          </a:p>
        </p:txBody>
      </p:sp>
      <p:pic>
        <p:nvPicPr>
          <p:cNvPr id="10242" name="Picture 2" descr="https://i3.read01.com/SIG=1otsqp/30417047564b3056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77" y="1951928"/>
            <a:ext cx="724852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作品欣賞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463146" y="5936984"/>
            <a:ext cx="546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https://read01.com/zh-tw/8zmad.html#.Ww9dnO6FOUl</a:t>
            </a:r>
            <a:endParaRPr lang="zh-TW" altLang="en-US" dirty="0"/>
          </a:p>
        </p:txBody>
      </p:sp>
      <p:pic>
        <p:nvPicPr>
          <p:cNvPr id="11266" name="Picture 2" descr="https://i1.read01.com/SIG=d9bggo/30417047564b3057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46" y="2381420"/>
            <a:ext cx="5366081" cy="301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i2.read01.com/SIG=2egrnmn/30417047564b3058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841642"/>
            <a:ext cx="2923021" cy="40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製作工具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3781" y="2607644"/>
            <a:ext cx="3154834" cy="17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60" y="2310938"/>
            <a:ext cx="4745956" cy="387242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63781" y="1910828"/>
            <a:ext cx="1368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Photoshop 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588923" y="1949334"/>
            <a:ext cx="2430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APP    (</a:t>
            </a:r>
            <a:r>
              <a:rPr lang="en-US" altLang="zh-TW" sz="2000" dirty="0" err="1" smtClean="0"/>
              <a:t>Cinemagraph</a:t>
            </a:r>
            <a:r>
              <a:rPr lang="en-US" altLang="zh-TW" sz="2000" dirty="0" smtClean="0"/>
              <a:t>) 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1163781" y="464918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製作教學影片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4312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25378"/>
          </a:xfrm>
        </p:spPr>
        <p:txBody>
          <a:bodyPr/>
          <a:lstStyle/>
          <a:p>
            <a:r>
              <a:rPr lang="zh-TW" altLang="en-US" dirty="0" smtClean="0"/>
              <a:t>教學影片</a:t>
            </a:r>
            <a:endParaRPr lang="zh-TW" altLang="en-US" dirty="0"/>
          </a:p>
        </p:txBody>
      </p:sp>
      <p:pic>
        <p:nvPicPr>
          <p:cNvPr id="4" name="內容版面配置區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53297"/>
            <a:ext cx="9976781" cy="5111489"/>
          </a:xfrm>
        </p:spPr>
      </p:pic>
    </p:spTree>
    <p:extLst>
      <p:ext uri="{BB962C8B-B14F-4D97-AF65-F5344CB8AC3E}">
        <p14:creationId xmlns:p14="http://schemas.microsoft.com/office/powerpoint/2010/main" val="136205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教學影片</a:t>
            </a:r>
            <a:r>
              <a:rPr lang="en-US" altLang="zh-TW" dirty="0" smtClean="0"/>
              <a:t>#2 (PS)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5012266"/>
          </a:xfrm>
        </p:spPr>
        <p:txBody>
          <a:bodyPr>
            <a:normAutofit fontScale="92500" lnSpcReduction="20000"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https</a:t>
            </a:r>
            <a:r>
              <a:rPr lang="en-US" altLang="zh-TW" dirty="0"/>
              <a:t>://www.youtube.com/watch?time_continue=2&amp;v=fJuspv0QWJM</a:t>
            </a:r>
            <a:endParaRPr lang="zh-TW" altLang="en-US" dirty="0"/>
          </a:p>
        </p:txBody>
      </p:sp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737360"/>
            <a:ext cx="80867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3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參考資料</a:t>
            </a:r>
            <a:endParaRPr lang="zh-TW" altLang="en-US" dirty="0"/>
          </a:p>
        </p:txBody>
      </p:sp>
      <p:sp>
        <p:nvSpPr>
          <p:cNvPr id="4" name="內容版面配置區 3"/>
          <p:cNvSpPr txBox="1">
            <a:spLocks noGrp="1"/>
          </p:cNvSpPr>
          <p:nvPr>
            <p:ph idx="1"/>
          </p:nvPr>
        </p:nvSpPr>
        <p:spPr>
          <a:xfrm>
            <a:off x="1097280" y="1845734"/>
            <a:ext cx="6578083" cy="1282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資料來源：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en-US" altLang="zh-TW" dirty="0" smtClean="0">
                <a:solidFill>
                  <a:schemeClr val="tx1"/>
                </a:solidFill>
                <a:hlinkClick r:id="rId2"/>
              </a:rPr>
              <a:t>https</a:t>
            </a:r>
            <a:r>
              <a:rPr lang="en-US" altLang="zh-TW" dirty="0">
                <a:solidFill>
                  <a:schemeClr val="tx1"/>
                </a:solidFill>
                <a:hlinkClick r:id="rId2"/>
              </a:rPr>
              <a:t>://</a:t>
            </a:r>
            <a:r>
              <a:rPr lang="en-US" altLang="zh-TW" dirty="0" smtClean="0">
                <a:solidFill>
                  <a:schemeClr val="tx1"/>
                </a:solidFill>
                <a:hlinkClick r:id="rId2"/>
              </a:rPr>
              <a:t>kknews.cc/zh-tw/comic/jr5yn3p.html</a:t>
            </a:r>
            <a:r>
              <a:rPr lang="en-US" altLang="zh-TW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altLang="zh-TW" dirty="0">
                <a:solidFill>
                  <a:schemeClr val="tx1"/>
                </a:solidFill>
                <a:hlinkClick r:id="rId3"/>
              </a:rPr>
              <a:t>https://read01.com/zh-tw/8zmad.html#.Ww9dnO6FOUl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49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靜態動圖的效果</a:t>
            </a:r>
            <a:endParaRPr lang="zh-TW" altLang="en-US" dirty="0"/>
          </a:p>
        </p:txBody>
      </p:sp>
      <p:pic>
        <p:nvPicPr>
          <p:cNvPr id="7" name="Picture 4" descr="https://i2.kknews.cc/SIG=1t9nqaa/3p5r00045n5r14s2o5s3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853738"/>
            <a:ext cx="7661909" cy="430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62455" y="6488668"/>
            <a:ext cx="556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資料來源：</a:t>
            </a:r>
            <a:r>
              <a:rPr lang="en-US" altLang="zh-TW" dirty="0">
                <a:solidFill>
                  <a:schemeClr val="bg1"/>
                </a:solidFill>
              </a:rPr>
              <a:t>https://kknews.cc/zh-tw/comic/jr5yn3p.html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靜態動圖（</a:t>
            </a:r>
            <a:r>
              <a:rPr lang="en-US" altLang="zh-TW" dirty="0" err="1" smtClean="0"/>
              <a:t>Cinemagraph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Cinemagraph</a:t>
            </a:r>
            <a:r>
              <a:rPr lang="zh-TW" altLang="en-US" dirty="0"/>
              <a:t>是靜態照片中神奇的細微運動技術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顧名思義</a:t>
            </a:r>
            <a:r>
              <a:rPr lang="zh-TW" altLang="en-US" dirty="0"/>
              <a:t>，</a:t>
            </a:r>
            <a:r>
              <a:rPr lang="en-US" altLang="zh-TW" dirty="0"/>
              <a:t>Cinema</a:t>
            </a:r>
            <a:r>
              <a:rPr lang="zh-TW" altLang="en-US" dirty="0"/>
              <a:t>是電影攝影，</a:t>
            </a:r>
            <a:r>
              <a:rPr lang="en-US" altLang="zh-TW" dirty="0"/>
              <a:t>graph</a:t>
            </a:r>
            <a:r>
              <a:rPr lang="zh-TW" altLang="en-US" dirty="0"/>
              <a:t>是圖片，</a:t>
            </a:r>
            <a:r>
              <a:rPr lang="en-US" altLang="zh-TW" dirty="0" err="1"/>
              <a:t>Cinemagraph</a:t>
            </a:r>
            <a:r>
              <a:rPr lang="zh-TW" altLang="en-US" dirty="0"/>
              <a:t>是動態攝影和靜態圖片的結合，因此它既不屬於電影，也不屬於照片，是介於兩者之間的視覺語言和形式。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原文網址：</a:t>
            </a:r>
            <a:r>
              <a:rPr lang="en-US" altLang="zh-TW" dirty="0">
                <a:hlinkClick r:id="rId2"/>
              </a:rPr>
              <a:t>https://read01.com/8zmad.html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97280" y="6488668"/>
            <a:ext cx="546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https://read01.com/zh-tw/8zmad.html#.Ww9dnO6FOUl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47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Cinemagraph</a:t>
            </a:r>
            <a:r>
              <a:rPr lang="zh-TW" altLang="en-US" dirty="0" smtClean="0"/>
              <a:t>的歷史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Cinemagraph</a:t>
            </a:r>
            <a:r>
              <a:rPr lang="zh-TW" altLang="en-US" dirty="0"/>
              <a:t>這種藝術形式於</a:t>
            </a:r>
            <a:r>
              <a:rPr lang="en-US" altLang="zh-TW" dirty="0"/>
              <a:t>2011</a:t>
            </a:r>
            <a:r>
              <a:rPr lang="zh-TW" altLang="en-US" dirty="0"/>
              <a:t>年流行</a:t>
            </a:r>
            <a:r>
              <a:rPr lang="zh-TW" altLang="en-US" dirty="0" smtClean="0"/>
              <a:t>起來。</a:t>
            </a:r>
            <a:endParaRPr lang="en-US" altLang="zh-TW" dirty="0" smtClean="0"/>
          </a:p>
          <a:p>
            <a:r>
              <a:rPr lang="zh-TW" altLang="en-US" dirty="0" smtClean="0"/>
              <a:t>始</a:t>
            </a:r>
            <a:r>
              <a:rPr lang="zh-TW" altLang="en-US" dirty="0"/>
              <a:t>見於紐約</a:t>
            </a:r>
            <a:r>
              <a:rPr lang="en-US" altLang="zh-TW" dirty="0"/>
              <a:t>Jamie Beck</a:t>
            </a:r>
            <a:r>
              <a:rPr lang="zh-TW" altLang="en-US" dirty="0"/>
              <a:t>及 </a:t>
            </a:r>
            <a:r>
              <a:rPr lang="en-US" altLang="zh-TW" dirty="0"/>
              <a:t>Kevin Burg</a:t>
            </a:r>
            <a:r>
              <a:rPr lang="zh-TW" altLang="en-US" dirty="0"/>
              <a:t>的博客「</a:t>
            </a:r>
            <a:r>
              <a:rPr lang="en-US" altLang="zh-TW" dirty="0"/>
              <a:t>From me to you</a:t>
            </a:r>
            <a:r>
              <a:rPr lang="zh-TW" altLang="en-US" dirty="0"/>
              <a:t>」</a:t>
            </a:r>
            <a:r>
              <a:rPr lang="zh-TW" altLang="en-US" dirty="0" smtClean="0"/>
              <a:t>中。</a:t>
            </a:r>
            <a:endParaRPr lang="en-US" altLang="zh-TW" dirty="0" smtClean="0"/>
          </a:p>
          <a:p>
            <a:r>
              <a:rPr lang="en-US" altLang="zh-TW" dirty="0" smtClean="0"/>
              <a:t>Kevin </a:t>
            </a:r>
            <a:r>
              <a:rPr lang="en-US" altLang="zh-TW" dirty="0"/>
              <a:t>Burg</a:t>
            </a:r>
            <a:r>
              <a:rPr lang="zh-TW" altLang="en-US" dirty="0"/>
              <a:t>早在</a:t>
            </a:r>
            <a:r>
              <a:rPr lang="en-US" altLang="zh-TW" dirty="0"/>
              <a:t>2009</a:t>
            </a:r>
            <a:r>
              <a:rPr lang="zh-TW" altLang="en-US" dirty="0"/>
              <a:t>年就開始利用</a:t>
            </a:r>
            <a:r>
              <a:rPr lang="en-US" altLang="zh-TW" dirty="0"/>
              <a:t>gif</a:t>
            </a:r>
            <a:r>
              <a:rPr lang="zh-TW" altLang="en-US" dirty="0"/>
              <a:t>格式進行影像方面的試驗和創作了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後來</a:t>
            </a:r>
            <a:r>
              <a:rPr lang="en-US" altLang="zh-TW" dirty="0"/>
              <a:t>Jamie Beck</a:t>
            </a:r>
            <a:r>
              <a:rPr lang="zh-TW" altLang="en-US" dirty="0"/>
              <a:t>和 </a:t>
            </a:r>
            <a:r>
              <a:rPr lang="en-US" altLang="zh-TW" dirty="0"/>
              <a:t>Kevin Burg</a:t>
            </a:r>
            <a:r>
              <a:rPr lang="zh-TW" altLang="en-US" dirty="0"/>
              <a:t>在紐約時裝周（</a:t>
            </a:r>
            <a:r>
              <a:rPr lang="en-US" altLang="zh-TW" dirty="0"/>
              <a:t>NYFW</a:t>
            </a:r>
            <a:r>
              <a:rPr lang="zh-TW" altLang="en-US" dirty="0"/>
              <a:t>）合作中，創作並通過網際網路分享了很多作品。本著作品能與觀眾有更多互動的願景，</a:t>
            </a:r>
            <a:r>
              <a:rPr lang="en-US" altLang="zh-TW" dirty="0" err="1"/>
              <a:t>Cinemagraph</a:t>
            </a:r>
            <a:r>
              <a:rPr lang="zh-TW" altLang="en-US" dirty="0"/>
              <a:t>迅速發展起來。之後他們把博客改名為「</a:t>
            </a:r>
            <a:r>
              <a:rPr lang="en-US" altLang="zh-TW" dirty="0"/>
              <a:t>Ann Street Studio</a:t>
            </a:r>
            <a:r>
              <a:rPr lang="zh-TW" altLang="en-US" dirty="0"/>
              <a:t>」</a:t>
            </a:r>
            <a:r>
              <a:rPr lang="en-US" altLang="zh-TW" dirty="0"/>
              <a:t>,</a:t>
            </a:r>
            <a:r>
              <a:rPr lang="zh-TW" altLang="en-US" dirty="0"/>
              <a:t>另外同時建立了自己的網站</a:t>
            </a:r>
            <a:r>
              <a:rPr lang="en-US" altLang="zh-TW" dirty="0" err="1"/>
              <a:t>Cinemagraphs</a:t>
            </a:r>
            <a:r>
              <a:rPr lang="zh-TW" altLang="en-US" dirty="0"/>
              <a:t>。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原文網址：</a:t>
            </a:r>
            <a:r>
              <a:rPr lang="en-US" altLang="zh-TW" dirty="0">
                <a:hlinkClick r:id="rId2"/>
              </a:rPr>
              <a:t>https://read01.com/8zmad.html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633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Cinemagraphs</a:t>
            </a:r>
            <a:r>
              <a:rPr lang="zh-TW" altLang="en-US" dirty="0" smtClean="0"/>
              <a:t>網站</a:t>
            </a:r>
            <a:r>
              <a:rPr lang="zh-TW" altLang="en-US" sz="2800" dirty="0" smtClean="0"/>
              <a:t>（</a:t>
            </a:r>
            <a:r>
              <a:rPr lang="en-US" altLang="zh-TW" sz="2800" dirty="0" smtClean="0"/>
              <a:t> </a:t>
            </a:r>
            <a:r>
              <a:rPr lang="en-US" altLang="zh-TW" sz="2800" dirty="0">
                <a:hlinkClick r:id="rId2"/>
              </a:rPr>
              <a:t>http://cinemagraphs.com</a:t>
            </a:r>
            <a:r>
              <a:rPr lang="en-US" altLang="zh-TW" sz="2800" dirty="0" smtClean="0">
                <a:hlinkClick r:id="rId2"/>
              </a:rPr>
              <a:t>/</a:t>
            </a:r>
            <a:r>
              <a:rPr lang="zh-TW" altLang="en-US" sz="2800" dirty="0" smtClean="0"/>
              <a:t>）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Cinemagraphs</a:t>
            </a:r>
            <a:endParaRPr lang="zh-TW" altLang="en-US" dirty="0"/>
          </a:p>
        </p:txBody>
      </p:sp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737360"/>
            <a:ext cx="7467624" cy="43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9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靜態動圖的優勢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動態圖片是由短視頻或照片序列生成的「迷你視頻」，一般以</a:t>
            </a:r>
            <a:r>
              <a:rPr lang="en-US" altLang="zh-TW" dirty="0"/>
              <a:t>Gif</a:t>
            </a:r>
            <a:r>
              <a:rPr lang="zh-TW" altLang="en-US" dirty="0"/>
              <a:t>格式存儲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後來</a:t>
            </a:r>
            <a:r>
              <a:rPr lang="zh-TW" altLang="en-US" dirty="0"/>
              <a:t>經過一些攝影師和設計師的創造，集創意、藝術化、拍攝和後期處理為一身的超動態</a:t>
            </a:r>
            <a:r>
              <a:rPr lang="en-US" altLang="zh-TW" dirty="0"/>
              <a:t>Gif</a:t>
            </a:r>
            <a:r>
              <a:rPr lang="zh-TW" altLang="en-US" dirty="0"/>
              <a:t>圖便出現了，這便是「</a:t>
            </a:r>
            <a:r>
              <a:rPr lang="en-US" altLang="zh-TW" dirty="0" err="1"/>
              <a:t>Cinemagraph</a:t>
            </a:r>
            <a:r>
              <a:rPr lang="zh-TW" altLang="en-US" dirty="0" smtClean="0"/>
              <a:t>」。</a:t>
            </a:r>
            <a:endParaRPr lang="en-US" altLang="zh-TW" dirty="0" smtClean="0"/>
          </a:p>
          <a:p>
            <a:r>
              <a:rPr lang="en-US" altLang="zh-TW" dirty="0" err="1" smtClean="0"/>
              <a:t>Cinemagraph</a:t>
            </a:r>
            <a:r>
              <a:rPr lang="zh-TW" altLang="en-US" dirty="0"/>
              <a:t>擁有遠勝於普通</a:t>
            </a:r>
            <a:r>
              <a:rPr lang="en-US" altLang="zh-TW" dirty="0"/>
              <a:t>Gif</a:t>
            </a:r>
            <a:r>
              <a:rPr lang="zh-TW" altLang="en-US" dirty="0"/>
              <a:t>圖甚至視頻的動態內容表現能力，使用目前的攝影和後期技術已經能夠獲取畫質細膩、色彩豐富、壓縮較好的動態圖片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err="1" smtClean="0"/>
              <a:t>Cinemagraph</a:t>
            </a:r>
            <a:r>
              <a:rPr lang="zh-TW" altLang="en-US" dirty="0"/>
              <a:t>最重要、也是最鮮明的特色和靈魂應當是它獨特的視覺語言和表達方式</a:t>
            </a:r>
            <a:r>
              <a:rPr lang="en-US" altLang="zh-TW" dirty="0"/>
              <a:t>——</a:t>
            </a:r>
            <a:r>
              <a:rPr lang="zh-TW" altLang="en-US" dirty="0"/>
              <a:t>在寧靜的、充滿電影感的照片中閃現出一絲局部動態的美感，每張</a:t>
            </a:r>
            <a:r>
              <a:rPr lang="en-US" altLang="zh-TW" dirty="0" err="1"/>
              <a:t>Cinemagraph</a:t>
            </a:r>
            <a:r>
              <a:rPr lang="zh-TW" altLang="en-US" dirty="0"/>
              <a:t>都在更加強化故事性，這樣的照片驚艷而令人著迷。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原文網址：</a:t>
            </a:r>
            <a:r>
              <a:rPr lang="en-US" altLang="zh-TW" dirty="0">
                <a:hlinkClick r:id="rId2"/>
              </a:rPr>
              <a:t>https://read01.com/8zmad.html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088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1</a:t>
            </a:r>
            <a:r>
              <a:rPr lang="zh-TW" altLang="en-US" dirty="0" smtClean="0"/>
              <a:t> 利用相機進行連拍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搭配腳架</a:t>
            </a:r>
            <a:endParaRPr lang="zh-TW" altLang="en-US" dirty="0"/>
          </a:p>
        </p:txBody>
      </p:sp>
      <p:pic>
        <p:nvPicPr>
          <p:cNvPr id="2050" name="Picture 2" descr="https://i1.kknews.cc/SIG=7huopg/3p5s000188557np86rr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85" y="1888289"/>
            <a:ext cx="59340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347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2 </a:t>
            </a:r>
            <a:r>
              <a:rPr lang="zh-TW" altLang="en-US" dirty="0" smtClean="0"/>
              <a:t>設定要循環播放的地方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（動態的地方）</a:t>
            </a:r>
            <a:endParaRPr lang="zh-TW" altLang="en-US" dirty="0"/>
          </a:p>
        </p:txBody>
      </p:sp>
      <p:pic>
        <p:nvPicPr>
          <p:cNvPr id="3074" name="Picture 2" descr="https://i1.kknews.cc/SIG=3r3bhgv/3p5s000188698n84256q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01" y="1846263"/>
            <a:ext cx="744532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弧形接點 4"/>
          <p:cNvCxnSpPr/>
          <p:nvPr/>
        </p:nvCxnSpPr>
        <p:spPr>
          <a:xfrm>
            <a:off x="1255222" y="2394065"/>
            <a:ext cx="922712" cy="473826"/>
          </a:xfrm>
          <a:prstGeom prst="curvedConnector3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71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68400" y="336480"/>
            <a:ext cx="10058400" cy="1010182"/>
          </a:xfrm>
        </p:spPr>
        <p:txBody>
          <a:bodyPr/>
          <a:lstStyle/>
          <a:p>
            <a:r>
              <a:rPr lang="zh-TW" altLang="en-US" dirty="0" smtClean="0"/>
              <a:t>人物動態要注意眼睛</a:t>
            </a:r>
            <a:endParaRPr lang="zh-TW" altLang="en-US" dirty="0"/>
          </a:p>
        </p:txBody>
      </p:sp>
      <p:pic>
        <p:nvPicPr>
          <p:cNvPr id="4098" name="Picture 2" descr="https://i1.kknews.cc/SIG=28dnso/3p6100017po732roo518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55" y="2244505"/>
            <a:ext cx="657045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68400" y="1346662"/>
            <a:ext cx="96205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在人物的動態照片里，人物動作循環的方式與快慢會直接左右觀看者的感受。例如，當帶有動態效果的人物不眨眼睛地盯著觀眾時，有可能會讓觀看者覺得詭異和害怕。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 smtClean="0">
                <a:solidFill>
                  <a:srgbClr val="D9F1EA"/>
                </a:solidFill>
              </a:rPr>
              <a:t>原文</a:t>
            </a:r>
            <a:r>
              <a:rPr lang="zh-TW" altLang="en-US" dirty="0">
                <a:solidFill>
                  <a:srgbClr val="D9F1EA"/>
                </a:solidFill>
              </a:rPr>
              <a:t>網址：</a:t>
            </a:r>
            <a:r>
              <a:rPr lang="en-US" altLang="zh-TW" dirty="0">
                <a:solidFill>
                  <a:srgbClr val="D9F1EA"/>
                </a:solidFill>
                <a:hlinkClick r:id="rId3"/>
              </a:rPr>
              <a:t>https://kknews.cc/zh-tw/comic/jr5yn3p.html</a:t>
            </a:r>
            <a:endParaRPr lang="zh-TW" altLang="en-US" dirty="0">
              <a:solidFill>
                <a:srgbClr val="D9F1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10810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lnDef>
      <a:spPr>
        <a:ln>
          <a:solidFill>
            <a:srgbClr val="FF0000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616</TotalTime>
  <Words>551</Words>
  <Application>Microsoft Office PowerPoint</Application>
  <PresentationFormat>寬螢幕</PresentationFormat>
  <Paragraphs>75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5" baseType="lpstr">
      <vt:lpstr>Adobe 繁黑體 Std B</vt:lpstr>
      <vt:lpstr>新細明體</vt:lpstr>
      <vt:lpstr>Arial</vt:lpstr>
      <vt:lpstr>Calibri</vt:lpstr>
      <vt:lpstr>Calibri Light</vt:lpstr>
      <vt:lpstr>回顧</vt:lpstr>
      <vt:lpstr>靜態動圖 Cinemagraph</vt:lpstr>
      <vt:lpstr>靜態動圖的效果</vt:lpstr>
      <vt:lpstr>靜態動圖（Cinemagraph)</vt:lpstr>
      <vt:lpstr>Cinemagraph的歷史</vt:lpstr>
      <vt:lpstr>Cinemagraphs網站（ http://cinemagraphs.com/）</vt:lpstr>
      <vt:lpstr>靜態動圖的優勢</vt:lpstr>
      <vt:lpstr>步驟1 利用相機進行連拍              搭配腳架</vt:lpstr>
      <vt:lpstr>步驟2 設定要循環播放的地方           （動態的地方）</vt:lpstr>
      <vt:lpstr>人物動態要注意眼睛</vt:lpstr>
      <vt:lpstr>作品輸出（動態GIF）</vt:lpstr>
      <vt:lpstr>Hints:</vt:lpstr>
      <vt:lpstr>作品欣賞</vt:lpstr>
      <vt:lpstr>作品欣賞</vt:lpstr>
      <vt:lpstr>作品欣賞</vt:lpstr>
      <vt:lpstr>作品欣賞</vt:lpstr>
      <vt:lpstr>製作工具</vt:lpstr>
      <vt:lpstr>教學影片</vt:lpstr>
      <vt:lpstr>教學影片#2 (PS)</vt:lpstr>
      <vt:lpstr>參考資料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PHP 線上報名系統</dc:title>
  <dc:creator>Apple</dc:creator>
  <cp:lastModifiedBy>Ericwu</cp:lastModifiedBy>
  <cp:revision>115</cp:revision>
  <cp:lastPrinted>2018-05-30T03:44:20Z</cp:lastPrinted>
  <dcterms:created xsi:type="dcterms:W3CDTF">2017-03-21T15:08:22Z</dcterms:created>
  <dcterms:modified xsi:type="dcterms:W3CDTF">2018-05-31T02:43:43Z</dcterms:modified>
</cp:coreProperties>
</file>