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69" r:id="rId17"/>
    <p:sldId id="270" r:id="rId18"/>
    <p:sldId id="271" r:id="rId19"/>
    <p:sldId id="277" r:id="rId20"/>
    <p:sldId id="274" r:id="rId21"/>
    <p:sldId id="276" r:id="rId22"/>
    <p:sldId id="275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-1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Adobe 繁黑體 Std B" pitchFamily="34" charset="-120"/>
                <a:ea typeface="Adobe 繁黑體 Std B" pitchFamily="34" charset="-12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latin typeface="Adobe 繁黑體 Std B" pitchFamily="34" charset="-120"/>
                <a:ea typeface="Adobe 繁黑體 Std B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繁黑體 Std B" pitchFamily="34" charset="-120"/>
                <a:ea typeface="Adobe 繁黑體 Std B" pitchFamily="34" charset="-120"/>
              </a:defRPr>
            </a:lvl1pPr>
            <a:lvl2pPr>
              <a:defRPr>
                <a:latin typeface="Adobe 繁黑體 Std B" pitchFamily="34" charset="-120"/>
                <a:ea typeface="Adobe 繁黑體 Std B" pitchFamily="34" charset="-120"/>
              </a:defRPr>
            </a:lvl2pPr>
            <a:lvl3pPr>
              <a:defRPr>
                <a:latin typeface="Adobe 繁黑體 Std B" pitchFamily="34" charset="-120"/>
                <a:ea typeface="Adobe 繁黑體 Std B" pitchFamily="34" charset="-120"/>
              </a:defRPr>
            </a:lvl3pPr>
            <a:lvl4pPr>
              <a:defRPr>
                <a:latin typeface="Adobe 繁黑體 Std B" pitchFamily="34" charset="-120"/>
                <a:ea typeface="Adobe 繁黑體 Std B" pitchFamily="34" charset="-120"/>
              </a:defRPr>
            </a:lvl4pPr>
            <a:lvl5pPr>
              <a:defRPr>
                <a:latin typeface="Adobe 繁黑體 Std B" pitchFamily="34" charset="-120"/>
                <a:ea typeface="Adobe 繁黑體 Std B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dobe 繁黑體 Std B" pitchFamily="34" charset="-120"/>
          <a:ea typeface="Adobe 繁黑體 Std B" pitchFamily="34" charset="-120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dobe 繁黑體 Std B" pitchFamily="34" charset="-120"/>
          <a:ea typeface="Adobe 繁黑體 Std B" pitchFamily="34" charset="-120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dobe 繁黑體 Std B" pitchFamily="34" charset="-120"/>
          <a:ea typeface="Adobe 繁黑體 Std B" pitchFamily="34" charset="-120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dobe 繁黑體 Std B" pitchFamily="34" charset="-120"/>
          <a:ea typeface="Adobe 繁黑體 Std B" pitchFamily="34" charset="-120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dobe 繁黑體 Std B" pitchFamily="34" charset="-120"/>
          <a:ea typeface="Adobe 繁黑體 Std B" pitchFamily="34" charset="-120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dobe 繁黑體 Std B" pitchFamily="34" charset="-120"/>
          <a:ea typeface="Adobe 繁黑體 Std B" pitchFamily="34" charset="-120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wu@mail.ntcu.edu.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Animate CC</a:t>
            </a:r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繪圖工具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0435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吳智鴻 教授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國立臺中教育大學 數位內容科技學系 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 err="1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email:</a:t>
            </a:r>
            <a:r>
              <a:rPr lang="en-US" altLang="zh-TW" dirty="0" err="1" smtClean="0">
                <a:latin typeface="Adobe 繁黑體 Std B" panose="020B0700000000000000" pitchFamily="34" charset="-120"/>
                <a:ea typeface="Adobe 繁黑體 Std B" panose="020B0700000000000000" pitchFamily="34" charset="-120"/>
                <a:hlinkClick r:id="rId2"/>
              </a:rPr>
              <a:t>chwu@mail.ntcu.edu.tw</a:t>
            </a:r>
            <a:endParaRPr lang="en-US" altLang="zh-TW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Website: Chwu.weebly.com</a:t>
            </a:r>
            <a:endParaRPr lang="zh-TW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384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容易搞混的不同狀態　（重要）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元件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　有</a:t>
            </a:r>
            <a:r>
              <a:rPr lang="zh-TW" altLang="en-US" dirty="0"/>
              <a:t>水藍色外框</a:t>
            </a:r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文字</a:t>
            </a:r>
            <a:endParaRPr lang="en-US" altLang="zh-TW" dirty="0" smtClean="0"/>
          </a:p>
          <a:p>
            <a:r>
              <a:rPr lang="zh-TW" altLang="en-US" dirty="0"/>
              <a:t>　</a:t>
            </a:r>
            <a:r>
              <a:rPr lang="zh-TW" altLang="en-US" dirty="0" smtClean="0"/>
              <a:t>四個角有黑點</a:t>
            </a:r>
            <a:endParaRPr lang="en-US" altLang="zh-TW" dirty="0" smtClean="0"/>
          </a:p>
          <a:p>
            <a:r>
              <a:rPr lang="zh-TW" altLang="en-US" dirty="0"/>
              <a:t>　</a:t>
            </a:r>
            <a:r>
              <a:rPr lang="zh-TW" altLang="en-US" dirty="0" smtClean="0"/>
              <a:t>　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形狀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TW" altLang="en-US" dirty="0" smtClean="0"/>
              <a:t>　　有點狀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877" y="2332261"/>
            <a:ext cx="1676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380" y="2479835"/>
            <a:ext cx="1676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50" y="4620102"/>
            <a:ext cx="891824" cy="144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133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飲料繪製與影片片段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751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課堂練習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繪製如圖的內容</a:t>
            </a:r>
            <a:endParaRPr lang="en-US" altLang="zh-TW" dirty="0" smtClean="0"/>
          </a:p>
          <a:p>
            <a:r>
              <a:rPr lang="zh-TW" altLang="en-US" dirty="0" smtClean="0"/>
              <a:t>製作喝完的動畫</a:t>
            </a:r>
            <a:endParaRPr lang="en-US" altLang="zh-TW" dirty="0" smtClean="0"/>
          </a:p>
          <a:p>
            <a:r>
              <a:rPr lang="zh-TW" altLang="en-US" dirty="0"/>
              <a:t>外框斜角設定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59" y="1980149"/>
            <a:ext cx="298132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3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製作飲料慢慢喝完的動畫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提示</a:t>
            </a:r>
            <a:endParaRPr lang="en-US" altLang="zh-TW" dirty="0" smtClean="0"/>
          </a:p>
          <a:p>
            <a:pPr lvl="1"/>
            <a:r>
              <a:rPr lang="zh-TW" altLang="en-US" dirty="0"/>
              <a:t>製作成影片片段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1"/>
            <a:r>
              <a:rPr lang="zh-TW" altLang="en-US" dirty="0"/>
              <a:t>打散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1"/>
            <a:r>
              <a:rPr lang="zh-TW" altLang="en-US" dirty="0"/>
              <a:t>打散飲料</a:t>
            </a:r>
            <a:r>
              <a:rPr lang="zh-TW" altLang="en-US" dirty="0" smtClean="0"/>
              <a:t>成「形狀」的狀態</a:t>
            </a:r>
            <a:endParaRPr lang="en-US" altLang="zh-TW" dirty="0" smtClean="0"/>
          </a:p>
          <a:p>
            <a:pPr lvl="1"/>
            <a:r>
              <a:rPr lang="zh-TW" altLang="en-US" dirty="0"/>
              <a:t>製作形狀補間動畫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22" y="2463140"/>
            <a:ext cx="4191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形狀補間動畫的中心點設定很重要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變形</a:t>
            </a:r>
            <a:r>
              <a:rPr lang="zh-TW" altLang="en-US" dirty="0"/>
              <a:t>點設定在這邊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945" y="1656855"/>
            <a:ext cx="32766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V="1">
            <a:off x="3580410" y="5272397"/>
            <a:ext cx="2143496" cy="3087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552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" y="292540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關鍵影格的設定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/>
              <a:t>飲料要獨立出來做影片</a:t>
            </a:r>
            <a:r>
              <a:rPr lang="zh-TW" altLang="en-US" sz="3600" dirty="0" smtClean="0"/>
              <a:t>片段</a:t>
            </a:r>
            <a:r>
              <a:rPr lang="en-US" altLang="zh-TW" sz="3600" dirty="0" smtClean="0"/>
              <a:t>(drink)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起始的關鍵影格                                                                        設定結束的關鍵影格如下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48" y="2357499"/>
            <a:ext cx="32766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98" y="2214995"/>
            <a:ext cx="32766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55" y="-86033"/>
            <a:ext cx="39528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262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34675"/>
          </a:xfrm>
        </p:spPr>
        <p:txBody>
          <a:bodyPr/>
          <a:lstStyle/>
          <a:p>
            <a:r>
              <a:rPr lang="zh-TW" altLang="en-US" dirty="0" smtClean="0"/>
              <a:t>加入程式控制（讓他喝完就停止）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4138" y="1225880"/>
            <a:ext cx="10641542" cy="4643214"/>
          </a:xfrm>
        </p:spPr>
        <p:txBody>
          <a:bodyPr/>
          <a:lstStyle/>
          <a:p>
            <a:r>
              <a:rPr lang="zh-TW" altLang="en-US" dirty="0" smtClean="0"/>
              <a:t>視窗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程式碼片段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30" y="4921539"/>
            <a:ext cx="47053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36" y="1225880"/>
            <a:ext cx="7621670" cy="207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38" y="1615370"/>
            <a:ext cx="4265407" cy="354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7666426" y="2761367"/>
            <a:ext cx="1247460" cy="345171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471749" y="3543553"/>
            <a:ext cx="1805168" cy="550053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170686" y="5301403"/>
            <a:ext cx="4862670" cy="245553"/>
          </a:xfrm>
          <a:prstGeom prst="roundRect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>
            <a:stCxn id="8" idx="3"/>
          </p:cNvCxnSpPr>
          <p:nvPr/>
        </p:nvCxnSpPr>
        <p:spPr>
          <a:xfrm flipV="1">
            <a:off x="2276917" y="2984504"/>
            <a:ext cx="5393873" cy="8340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8489992" y="3113603"/>
            <a:ext cx="2313250" cy="21063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0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724" y="0"/>
            <a:ext cx="10058400" cy="1450757"/>
          </a:xfrm>
        </p:spPr>
        <p:txBody>
          <a:bodyPr/>
          <a:lstStyle/>
          <a:p>
            <a:r>
              <a:rPr lang="zh-TW" altLang="en-US" dirty="0" smtClean="0"/>
              <a:t>發佈</a:t>
            </a:r>
            <a:r>
              <a:rPr lang="zh-TW" altLang="en-US" dirty="0" smtClean="0"/>
              <a:t>設定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沒有作用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1400" dirty="0" smtClean="0"/>
              <a:t>勾選</a:t>
            </a:r>
            <a:r>
              <a:rPr lang="en-US" altLang="zh-TW" sz="1400" dirty="0" smtClean="0"/>
              <a:t>GIF</a:t>
            </a:r>
          </a:p>
          <a:p>
            <a:r>
              <a:rPr lang="zh-TW" altLang="en-US" sz="1400" dirty="0"/>
              <a:t>播放</a:t>
            </a:r>
            <a:r>
              <a:rPr lang="zh-TW" altLang="en-US" sz="1400" dirty="0" smtClean="0"/>
              <a:t>選 動畫</a:t>
            </a:r>
            <a:endParaRPr lang="en-US" altLang="zh-TW" sz="1400" dirty="0" smtClean="0"/>
          </a:p>
          <a:p>
            <a:r>
              <a:rPr lang="zh-TW" altLang="en-US" sz="1400" dirty="0"/>
              <a:t>（選靜態只會出現最後一張喝完畫面</a:t>
            </a:r>
            <a:r>
              <a:rPr lang="zh-TW" altLang="en-US" sz="1400" dirty="0" smtClean="0"/>
              <a:t>）</a:t>
            </a:r>
            <a:endParaRPr lang="en-US" altLang="zh-TW" sz="1400" dirty="0" smtClean="0"/>
          </a:p>
          <a:p>
            <a:r>
              <a:rPr lang="zh-TW" altLang="en-US" sz="1400" dirty="0"/>
              <a:t>重複</a:t>
            </a:r>
            <a:r>
              <a:rPr lang="zh-TW" altLang="en-US" sz="1400" dirty="0" smtClean="0"/>
              <a:t>次數：</a:t>
            </a:r>
            <a:r>
              <a:rPr lang="en-US" altLang="zh-TW" sz="1400" dirty="0" smtClean="0"/>
              <a:t>1</a:t>
            </a:r>
          </a:p>
          <a:p>
            <a:pPr marL="0" indent="0">
              <a:buNone/>
            </a:pPr>
            <a:r>
              <a:rPr lang="zh-TW" altLang="en-US" sz="1400" dirty="0" smtClean="0"/>
              <a:t>   按下發佈即可</a:t>
            </a:r>
            <a:endParaRPr lang="en-US" altLang="zh-TW" sz="14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924" y="278204"/>
            <a:ext cx="462915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11" y="3631870"/>
            <a:ext cx="4191000" cy="304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998031" y="2351314"/>
            <a:ext cx="1175657" cy="195943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44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6726" y="286604"/>
            <a:ext cx="10858954" cy="1233360"/>
          </a:xfrm>
        </p:spPr>
        <p:txBody>
          <a:bodyPr>
            <a:normAutofit fontScale="90000"/>
          </a:bodyPr>
          <a:lstStyle/>
          <a:p>
            <a:r>
              <a:rPr lang="zh-TW" altLang="en-US" sz="2400" dirty="0"/>
              <a:t>這個才有</a:t>
            </a:r>
            <a:r>
              <a:rPr lang="zh-TW" altLang="en-US" sz="2400" dirty="0" smtClean="0"/>
              <a:t>作用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/>
              <a:t>如果想讓圖片只撥放</a:t>
            </a:r>
            <a:r>
              <a:rPr lang="zh-TW" altLang="en-US" sz="2400" dirty="0" smtClean="0"/>
              <a:t>一次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/>
              <a:t>在這邊設定才有</a:t>
            </a:r>
            <a:r>
              <a:rPr lang="zh-TW" altLang="en-US" sz="2400" dirty="0" smtClean="0"/>
              <a:t>作用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匯出</a:t>
            </a:r>
            <a:r>
              <a:rPr lang="en-US" altLang="zh-TW" sz="2400" dirty="0" smtClean="0"/>
              <a:t>GIF</a:t>
            </a:r>
            <a:r>
              <a:rPr lang="zh-TW" altLang="en-US" sz="2400" dirty="0" smtClean="0"/>
              <a:t>動畫</a:t>
            </a:r>
            <a:r>
              <a:rPr lang="en-US" altLang="zh-TW" sz="2400" dirty="0" smtClean="0"/>
              <a:t>-&gt;</a:t>
            </a:r>
            <a:r>
              <a:rPr lang="zh-TW" altLang="en-US" sz="2400" dirty="0" smtClean="0"/>
              <a:t>取消透明度</a:t>
            </a:r>
            <a:r>
              <a:rPr lang="en-US" altLang="zh-TW" sz="2400" dirty="0" smtClean="0"/>
              <a:t>-&gt;</a:t>
            </a:r>
            <a:r>
              <a:rPr lang="zh-TW" altLang="en-US" sz="2400" dirty="0" smtClean="0"/>
              <a:t>循環一次</a:t>
            </a:r>
            <a:endParaRPr lang="zh-TW" altLang="en-US" dirty="0"/>
          </a:p>
        </p:txBody>
      </p:sp>
      <p:pic>
        <p:nvPicPr>
          <p:cNvPr id="3074" name="Picture 2" descr="C:\Users\eric-i7\Pictures\IceCream\ice_screenshot_20190310-20085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3" y="1792824"/>
            <a:ext cx="48096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06" y="320634"/>
            <a:ext cx="7109339" cy="627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0278094" y="1145969"/>
            <a:ext cx="427512" cy="195943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0587940" y="6382825"/>
            <a:ext cx="427512" cy="195943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673234" y="4719799"/>
            <a:ext cx="2056212" cy="195943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0801696" y="4295906"/>
            <a:ext cx="601054" cy="195943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101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新增一個按鈕來控制動畫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插入</a:t>
            </a:r>
            <a:r>
              <a:rPr lang="en-US" altLang="zh-TW" dirty="0"/>
              <a:t>-&gt;</a:t>
            </a:r>
            <a:r>
              <a:rPr lang="zh-TW" altLang="en-US" dirty="0"/>
              <a:t>元件</a:t>
            </a:r>
            <a:r>
              <a:rPr lang="en-US" altLang="zh-TW" dirty="0"/>
              <a:t>-&gt;</a:t>
            </a:r>
            <a:r>
              <a:rPr lang="zh-TW" altLang="en-US" dirty="0" smtClean="0"/>
              <a:t>按鈕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按鈕的影格</a:t>
            </a:r>
            <a:r>
              <a:rPr lang="zh-TW" altLang="en-US" dirty="0" smtClean="0"/>
              <a:t>規劃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一般                              滑入                                          按下                                          感應區</a:t>
            </a: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09" y="3128282"/>
            <a:ext cx="44005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96" y="5060620"/>
            <a:ext cx="19907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84" y="5064826"/>
            <a:ext cx="19907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731" y="5091546"/>
            <a:ext cx="19907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435" y="5064826"/>
            <a:ext cx="19907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00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繪製撞球步驟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設定格線</a:t>
            </a:r>
            <a:endParaRPr lang="en-US" altLang="zh-TW" dirty="0" smtClean="0"/>
          </a:p>
          <a:p>
            <a:r>
              <a:rPr lang="zh-TW" altLang="en-US" dirty="0"/>
              <a:t>用橢圓形</a:t>
            </a:r>
            <a:r>
              <a:rPr lang="zh-TW" altLang="en-US" dirty="0" smtClean="0"/>
              <a:t>工具</a:t>
            </a:r>
            <a:endParaRPr lang="en-US" altLang="zh-TW" dirty="0" smtClean="0"/>
          </a:p>
          <a:p>
            <a:r>
              <a:rPr lang="zh-TW" altLang="en-US" dirty="0"/>
              <a:t>用線條</a:t>
            </a:r>
            <a:r>
              <a:rPr lang="zh-TW" altLang="en-US" dirty="0" smtClean="0"/>
              <a:t>工具</a:t>
            </a:r>
            <a:endParaRPr lang="en-US" altLang="zh-TW" dirty="0" smtClean="0"/>
          </a:p>
          <a:p>
            <a:r>
              <a:rPr lang="zh-TW" altLang="en-US" dirty="0"/>
              <a:t>用油漆</a:t>
            </a:r>
            <a:r>
              <a:rPr lang="zh-TW" altLang="en-US" dirty="0" smtClean="0"/>
              <a:t>桶工具</a:t>
            </a:r>
            <a:endParaRPr lang="en-US" altLang="zh-TW" dirty="0" smtClean="0"/>
          </a:p>
          <a:p>
            <a:r>
              <a:rPr lang="zh-TW" altLang="en-US" dirty="0"/>
              <a:t>轉換為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r>
              <a:rPr lang="zh-TW" altLang="en-US" dirty="0"/>
              <a:t>元件</a:t>
            </a:r>
            <a:r>
              <a:rPr lang="zh-TW" altLang="en-US" dirty="0" smtClean="0"/>
              <a:t>庫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複製</a:t>
            </a:r>
            <a:r>
              <a:rPr lang="zh-TW" altLang="en-US" dirty="0"/>
              <a:t>另外八個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r>
              <a:rPr lang="zh-TW" altLang="en-US" dirty="0"/>
              <a:t>分不同圖層</a:t>
            </a:r>
            <a:r>
              <a:rPr lang="zh-TW" altLang="en-US" dirty="0" smtClean="0"/>
              <a:t>來放元件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556" y="2313646"/>
            <a:ext cx="4430458" cy="300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08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加入按鈕與影格控制程式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59" y="1995769"/>
            <a:ext cx="3281054" cy="252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9" y="2032844"/>
            <a:ext cx="8383732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679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4997"/>
          </a:xfrm>
        </p:spPr>
        <p:txBody>
          <a:bodyPr/>
          <a:lstStyle/>
          <a:p>
            <a:r>
              <a:rPr lang="zh-TW" altLang="en-US" dirty="0" smtClean="0"/>
              <a:t>視窗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程式碼片段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利用程式碼片段可以快速增加一些程式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801" y="1478665"/>
            <a:ext cx="59721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105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加入程式碼控制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影格</a:t>
            </a:r>
            <a:r>
              <a:rPr lang="en-US" altLang="zh-TW" dirty="0" smtClean="0"/>
              <a:t>1</a:t>
            </a:r>
            <a:r>
              <a:rPr lang="zh-TW" altLang="en-US" dirty="0" smtClean="0"/>
              <a:t>程式 </a:t>
            </a:r>
            <a:r>
              <a:rPr lang="en-US" altLang="zh-TW" dirty="0" smtClean="0"/>
              <a:t>(</a:t>
            </a:r>
            <a:r>
              <a:rPr lang="zh-TW" altLang="en-US" dirty="0" smtClean="0"/>
              <a:t>按鈕傾聽事件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影格</a:t>
            </a:r>
            <a:r>
              <a:rPr lang="en-US" altLang="zh-TW" dirty="0" smtClean="0"/>
              <a:t>12</a:t>
            </a:r>
            <a:r>
              <a:rPr lang="zh-TW" altLang="en-US" dirty="0" smtClean="0"/>
              <a:t>程式</a:t>
            </a:r>
            <a:r>
              <a:rPr lang="en-US" altLang="zh-TW" dirty="0" smtClean="0"/>
              <a:t>(</a:t>
            </a:r>
            <a:r>
              <a:rPr lang="zh-TW" altLang="en-US" dirty="0" smtClean="0"/>
              <a:t>停止動畫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65" y="4718833"/>
            <a:ext cx="8410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17" y="2260641"/>
            <a:ext cx="8410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035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轉換成</a:t>
            </a:r>
            <a:r>
              <a:rPr lang="en-US" altLang="zh-TW" dirty="0" smtClean="0"/>
              <a:t>HTML5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609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轉換</a:t>
            </a:r>
            <a:r>
              <a:rPr lang="zh-TW" altLang="en-US" dirty="0" smtClean="0"/>
              <a:t>成 </a:t>
            </a:r>
            <a:r>
              <a:rPr lang="en-US" altLang="zh-TW" dirty="0" smtClean="0"/>
              <a:t>HTML5 Canvas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如果有放在網頁上的需求，可以轉換成</a:t>
            </a:r>
            <a:endParaRPr lang="en-US" altLang="zh-TW" dirty="0" smtClean="0"/>
          </a:p>
          <a:p>
            <a:r>
              <a:rPr lang="en-US" altLang="zh-TW" dirty="0" smtClean="0"/>
              <a:t>HTML5 Canvas</a:t>
            </a:r>
            <a:r>
              <a:rPr lang="zh-TW" altLang="en-US" dirty="0" smtClean="0"/>
              <a:t>格式</a:t>
            </a:r>
            <a:endParaRPr lang="zh-TW" altLang="en-US" dirty="0"/>
          </a:p>
        </p:txBody>
      </p:sp>
      <p:pic>
        <p:nvPicPr>
          <p:cNvPr id="8194" name="Picture 2" descr="C:\Users\eric-i7\Pictures\IceCream\ice_screenshot_20190310-2046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57" y="1792679"/>
            <a:ext cx="471011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30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374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加入按鈕控制程式碼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注意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</a:rPr>
              <a:t> 由於轉換成</a:t>
            </a:r>
            <a:r>
              <a:rPr lang="en-US" altLang="zh-TW" dirty="0" smtClean="0">
                <a:solidFill>
                  <a:srgbClr val="FF0000"/>
                </a:solidFill>
              </a:rPr>
              <a:t>HTML5 Canvas</a:t>
            </a:r>
            <a:r>
              <a:rPr lang="zh-TW" altLang="en-US" dirty="0" smtClean="0">
                <a:solidFill>
                  <a:srgbClr val="FF0000"/>
                </a:solidFill>
              </a:rPr>
              <a:t>之後，原先寫的程式碼需要重新轉換成</a:t>
            </a:r>
            <a:r>
              <a:rPr lang="en-US" altLang="zh-TW" dirty="0" smtClean="0">
                <a:solidFill>
                  <a:srgbClr val="FF0000"/>
                </a:solidFill>
              </a:rPr>
              <a:t>HTML5</a:t>
            </a:r>
            <a:r>
              <a:rPr lang="zh-TW" altLang="en-US" dirty="0" smtClean="0">
                <a:solidFill>
                  <a:srgbClr val="FF0000"/>
                </a:solidFill>
              </a:rPr>
              <a:t>的指令。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從 </a:t>
            </a:r>
            <a:r>
              <a:rPr lang="en-US" altLang="zh-TW" dirty="0" smtClean="0">
                <a:solidFill>
                  <a:srgbClr val="FF0000"/>
                </a:solidFill>
              </a:rPr>
              <a:t>Action Script 3.0 -&gt; HTML5</a:t>
            </a:r>
            <a:r>
              <a:rPr lang="zh-TW" altLang="en-US" dirty="0" smtClean="0">
                <a:solidFill>
                  <a:srgbClr val="FF0000"/>
                </a:solidFill>
              </a:rPr>
              <a:t>的指令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步驟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</a:rPr>
              <a:t>點選</a:t>
            </a:r>
            <a:r>
              <a:rPr lang="zh-TW" altLang="en-US" dirty="0" smtClean="0">
                <a:solidFill>
                  <a:srgbClr val="00B0F0"/>
                </a:solidFill>
              </a:rPr>
              <a:t>場景</a:t>
            </a:r>
            <a:r>
              <a:rPr lang="zh-TW" altLang="en-US" dirty="0" smtClean="0">
                <a:solidFill>
                  <a:srgbClr val="FF0000"/>
                </a:solidFill>
              </a:rPr>
              <a:t>中</a:t>
            </a:r>
            <a:r>
              <a:rPr lang="zh-TW" altLang="en-US" dirty="0" smtClean="0">
                <a:solidFill>
                  <a:srgbClr val="00B0F0"/>
                </a:solidFill>
              </a:rPr>
              <a:t>影格一</a:t>
            </a:r>
            <a:r>
              <a:rPr lang="zh-TW" altLang="en-US" dirty="0" smtClean="0">
                <a:solidFill>
                  <a:srgbClr val="FF0000"/>
                </a:solidFill>
              </a:rPr>
              <a:t>的</a:t>
            </a:r>
            <a:r>
              <a:rPr lang="zh-TW" altLang="en-US" dirty="0" smtClean="0">
                <a:solidFill>
                  <a:srgbClr val="00B0F0"/>
                </a:solidFill>
              </a:rPr>
              <a:t>按鈕</a:t>
            </a:r>
            <a:r>
              <a:rPr lang="zh-TW" altLang="en-US" dirty="0" smtClean="0">
                <a:solidFill>
                  <a:srgbClr val="FF0000"/>
                </a:solidFill>
              </a:rPr>
              <a:t>，然後選</a:t>
            </a:r>
            <a:r>
              <a:rPr lang="zh-TW" altLang="en-US" dirty="0" smtClean="0">
                <a:solidFill>
                  <a:srgbClr val="00B0F0"/>
                </a:solidFill>
              </a:rPr>
              <a:t>程式碼片段</a:t>
            </a:r>
            <a:r>
              <a:rPr lang="zh-TW" altLang="en-US" dirty="0" smtClean="0">
                <a:solidFill>
                  <a:srgbClr val="FF0000"/>
                </a:solidFill>
              </a:rPr>
              <a:t>，選 </a:t>
            </a:r>
            <a:r>
              <a:rPr lang="zh-TW" altLang="en-US" dirty="0" smtClean="0">
                <a:solidFill>
                  <a:srgbClr val="00B0F0"/>
                </a:solidFill>
              </a:rPr>
              <a:t>按一下前往影格並撥放</a:t>
            </a:r>
            <a:endParaRPr lang="en-US" altLang="zh-TW" dirty="0">
              <a:solidFill>
                <a:srgbClr val="00B0F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70" y="3805234"/>
            <a:ext cx="59531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775361" y="5717969"/>
            <a:ext cx="1923803" cy="19594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3918857" y="3598223"/>
            <a:ext cx="4815444" cy="2217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977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比較一下程式碼的差異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7517" y="1845734"/>
            <a:ext cx="10538163" cy="4023360"/>
          </a:xfrm>
        </p:spPr>
        <p:txBody>
          <a:bodyPr>
            <a:normAutofit/>
          </a:bodyPr>
          <a:lstStyle/>
          <a:p>
            <a:r>
              <a:rPr lang="zh-TW" altLang="en-US" sz="1600" dirty="0"/>
              <a:t>上面的</a:t>
            </a:r>
            <a:r>
              <a:rPr lang="zh-TW" altLang="en-US" sz="1600" dirty="0" smtClean="0"/>
              <a:t>是</a:t>
            </a:r>
            <a:r>
              <a:rPr lang="en-US" altLang="zh-TW" sz="1600" dirty="0" smtClean="0"/>
              <a:t>Action Script</a:t>
            </a:r>
            <a:r>
              <a:rPr lang="zh-TW" altLang="en-US" sz="1600" dirty="0" smtClean="0"/>
              <a:t>的</a:t>
            </a:r>
            <a:endParaRPr lang="en-US" altLang="zh-TW" sz="1600" dirty="0" smtClean="0"/>
          </a:p>
          <a:p>
            <a:pPr marL="0" indent="0">
              <a:buNone/>
            </a:pPr>
            <a:r>
              <a:rPr lang="en-US" altLang="zh-TW" sz="1600" dirty="0"/>
              <a:t> </a:t>
            </a:r>
            <a:r>
              <a:rPr lang="en-US" altLang="zh-TW" sz="1600" dirty="0" smtClean="0"/>
              <a:t>    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gotoAndPlay</a:t>
            </a:r>
            <a:r>
              <a:rPr lang="en-US" altLang="zh-TW" sz="1600" dirty="0" smtClean="0"/>
              <a:t>(</a:t>
            </a:r>
            <a:r>
              <a:rPr lang="en-US" altLang="zh-TW" sz="1600" dirty="0" smtClean="0">
                <a:solidFill>
                  <a:srgbClr val="92D050"/>
                </a:solidFill>
              </a:rPr>
              <a:t>1</a:t>
            </a:r>
            <a:r>
              <a:rPr lang="en-US" altLang="zh-TW" sz="1600" dirty="0" smtClean="0"/>
              <a:t>)</a:t>
            </a:r>
          </a:p>
          <a:p>
            <a:endParaRPr lang="en-US" altLang="zh-TW" sz="1600" dirty="0"/>
          </a:p>
          <a:p>
            <a:r>
              <a:rPr lang="zh-TW" altLang="en-US" sz="1600" dirty="0" smtClean="0"/>
              <a:t>下面的是</a:t>
            </a:r>
            <a:r>
              <a:rPr lang="en-US" altLang="zh-TW" sz="1600" dirty="0" smtClean="0"/>
              <a:t>HTML5</a:t>
            </a:r>
            <a:r>
              <a:rPr lang="zh-TW" altLang="en-US" sz="1600" dirty="0" smtClean="0"/>
              <a:t>的</a:t>
            </a:r>
            <a:endParaRPr lang="en-US" altLang="zh-TW" sz="1600" dirty="0" smtClean="0"/>
          </a:p>
          <a:p>
            <a:pPr marL="0" indent="0">
              <a:buNone/>
            </a:pPr>
            <a:r>
              <a:rPr lang="en-US" altLang="zh-TW" sz="1600" dirty="0"/>
              <a:t> </a:t>
            </a:r>
            <a:r>
              <a:rPr lang="en-US" altLang="zh-TW" sz="1600" dirty="0" smtClean="0"/>
              <a:t>   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this.gotoAndPlay</a:t>
            </a:r>
            <a:r>
              <a:rPr lang="en-US" altLang="zh-TW" sz="1600" dirty="0" smtClean="0"/>
              <a:t>(</a:t>
            </a:r>
            <a:r>
              <a:rPr lang="en-US" altLang="zh-TW" sz="1600" dirty="0" smtClean="0">
                <a:solidFill>
                  <a:srgbClr val="92D050"/>
                </a:solidFill>
              </a:rPr>
              <a:t>0</a:t>
            </a:r>
            <a:r>
              <a:rPr lang="en-US" altLang="zh-TW" sz="1600" dirty="0" smtClean="0"/>
              <a:t>);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r>
              <a:rPr lang="zh-TW" altLang="en-US" sz="1600" dirty="0" smtClean="0"/>
              <a:t>在</a:t>
            </a:r>
            <a:r>
              <a:rPr lang="en-US" altLang="zh-TW" sz="1600" dirty="0" err="1" smtClean="0"/>
              <a:t>ActionScript</a:t>
            </a:r>
            <a:r>
              <a:rPr lang="zh-TW" altLang="en-US" sz="1600" dirty="0" smtClean="0"/>
              <a:t>中，影格編號從</a:t>
            </a:r>
            <a:endParaRPr lang="en-US" altLang="zh-TW" sz="1600" dirty="0" smtClean="0"/>
          </a:p>
          <a:p>
            <a:pPr marL="0" indent="0">
              <a:buNone/>
            </a:pPr>
            <a:r>
              <a:rPr lang="en-US" altLang="zh-TW" sz="1600" dirty="0" smtClean="0"/>
              <a:t>1</a:t>
            </a:r>
            <a:r>
              <a:rPr lang="zh-TW" altLang="en-US" sz="1600" dirty="0" smtClean="0"/>
              <a:t>開始。但在</a:t>
            </a:r>
            <a:r>
              <a:rPr lang="en-US" altLang="zh-TW" sz="1600" dirty="0" smtClean="0"/>
              <a:t>HTML5</a:t>
            </a:r>
            <a:r>
              <a:rPr lang="zh-TW" altLang="en-US" sz="1600" dirty="0" smtClean="0"/>
              <a:t>中，</a:t>
            </a:r>
            <a:endParaRPr lang="en-US" altLang="zh-TW" sz="1600" dirty="0" smtClean="0"/>
          </a:p>
          <a:p>
            <a:pPr marL="0" indent="0">
              <a:buNone/>
            </a:pPr>
            <a:r>
              <a:rPr lang="zh-TW" altLang="en-US" sz="1600" dirty="0"/>
              <a:t>影格編號</a:t>
            </a:r>
            <a:r>
              <a:rPr lang="zh-TW" altLang="en-US" sz="1600" dirty="0" smtClean="0"/>
              <a:t>從</a:t>
            </a:r>
            <a:r>
              <a:rPr lang="en-US" altLang="zh-TW" sz="1600" dirty="0" smtClean="0"/>
              <a:t>0</a:t>
            </a:r>
            <a:r>
              <a:rPr lang="zh-TW" altLang="en-US" sz="1600" dirty="0" smtClean="0"/>
              <a:t>開始。</a:t>
            </a:r>
            <a:endParaRPr lang="en-US" altLang="zh-TW" sz="1600" dirty="0" smtClean="0"/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zh-TW" alt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046" y="1840240"/>
            <a:ext cx="8471868" cy="412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096987" y="2576945"/>
            <a:ext cx="6210795" cy="89658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154384" y="5021283"/>
            <a:ext cx="6210795" cy="89658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3069771" y="2167247"/>
            <a:ext cx="950026" cy="659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2660073" y="3236026"/>
            <a:ext cx="1436914" cy="19178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354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影格</a:t>
            </a:r>
            <a:r>
              <a:rPr lang="en-US" altLang="zh-TW" dirty="0" smtClean="0"/>
              <a:t>12</a:t>
            </a:r>
            <a:r>
              <a:rPr lang="zh-TW" altLang="en-US" dirty="0" smtClean="0"/>
              <a:t>的程式碼</a:t>
            </a:r>
            <a:r>
              <a:rPr lang="en-US" altLang="zh-TW" dirty="0" smtClean="0"/>
              <a:t>(</a:t>
            </a:r>
            <a:r>
              <a:rPr lang="zh-TW" altLang="en-US" dirty="0" smtClean="0"/>
              <a:t>讓動畫停在此頁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98" y="1862694"/>
            <a:ext cx="42291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666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程式碼的意思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Play_btn</a:t>
            </a:r>
            <a:r>
              <a:rPr lang="zh-TW" altLang="en-US" dirty="0" smtClean="0"/>
              <a:t> 指的是按鈕的實體名稱 </a:t>
            </a:r>
            <a:r>
              <a:rPr lang="en-US" altLang="zh-TW" dirty="0" smtClean="0"/>
              <a:t>(</a:t>
            </a:r>
            <a:r>
              <a:rPr lang="zh-TW" altLang="en-US" dirty="0" smtClean="0"/>
              <a:t>定義在場景中的實體名稱</a:t>
            </a:r>
            <a:r>
              <a:rPr lang="en-US" altLang="zh-TW" dirty="0" smtClean="0"/>
              <a:t>)</a:t>
            </a:r>
          </a:p>
          <a:p>
            <a:r>
              <a:rPr lang="en-US" altLang="zh-TW" dirty="0" err="1" smtClean="0"/>
              <a:t>addEventListen</a:t>
            </a:r>
            <a:r>
              <a:rPr lang="en-US" altLang="zh-TW" dirty="0" smtClean="0"/>
              <a:t>(“</a:t>
            </a:r>
            <a:r>
              <a:rPr lang="en-US" altLang="zh-TW" dirty="0" smtClean="0">
                <a:solidFill>
                  <a:srgbClr val="92D050"/>
                </a:solidFill>
              </a:rPr>
              <a:t>click</a:t>
            </a:r>
            <a:r>
              <a:rPr lang="en-US" altLang="zh-TW" dirty="0" smtClean="0"/>
              <a:t>”, </a:t>
            </a:r>
            <a:r>
              <a:rPr lang="zh-TW" altLang="en-US" dirty="0" smtClean="0"/>
              <a:t>若發生按下事件預計執行的副程式名稱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21" y="3611646"/>
            <a:ext cx="81343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4114800" y="3099459"/>
            <a:ext cx="1555667" cy="451262"/>
          </a:xfrm>
          <a:prstGeom prst="wedgeRoundRectCallou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按下事件</a:t>
            </a:r>
            <a:endParaRPr lang="zh-TW" altLang="en-US" dirty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6096000" y="3105396"/>
            <a:ext cx="2667990" cy="451262"/>
          </a:xfrm>
          <a:prstGeom prst="wedgeRoundRectCallou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要執行的副程式名稱</a:t>
            </a:r>
            <a:endParaRPr lang="zh-TW" altLang="en-US" dirty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5039096" y="3901044"/>
            <a:ext cx="3564577" cy="5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4387932" y="3901044"/>
            <a:ext cx="40969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2377044" y="4207823"/>
            <a:ext cx="2723408" cy="5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圓角矩形圖說文字 16"/>
          <p:cNvSpPr/>
          <p:nvPr/>
        </p:nvSpPr>
        <p:spPr>
          <a:xfrm>
            <a:off x="4261262" y="4327010"/>
            <a:ext cx="4288972" cy="451262"/>
          </a:xfrm>
          <a:prstGeom prst="wedgeRoundRectCallout">
            <a:avLst>
              <a:gd name="adj1" fmla="val -62436"/>
              <a:gd name="adj2" fmla="val -23026"/>
              <a:gd name="adj3" fmla="val 16667"/>
            </a:avLst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跳到第一個影格並開始撥放動畫</a:t>
            </a:r>
            <a:endParaRPr lang="zh-TW" altLang="en-US" dirty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59725" y="3972296"/>
            <a:ext cx="3895106" cy="97971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9" name="圓角矩形圖說文字 18"/>
          <p:cNvSpPr/>
          <p:nvPr/>
        </p:nvSpPr>
        <p:spPr>
          <a:xfrm>
            <a:off x="2124693" y="5158718"/>
            <a:ext cx="1669473" cy="451262"/>
          </a:xfrm>
          <a:prstGeom prst="wedgeRoundRectCallout">
            <a:avLst>
              <a:gd name="adj1" fmla="val -18689"/>
              <a:gd name="adj2" fmla="val -74342"/>
              <a:gd name="adj3" fmla="val 16667"/>
            </a:avLst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副程式的範圍</a:t>
            </a:r>
            <a:endParaRPr lang="zh-TW" altLang="en-US" dirty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1906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挑戰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Mouse event</a:t>
            </a:r>
            <a:r>
              <a:rPr lang="zh-TW" altLang="en-US" dirty="0" smtClean="0"/>
              <a:t>除了 </a:t>
            </a:r>
            <a:r>
              <a:rPr lang="en-US" altLang="zh-TW" dirty="0" smtClean="0"/>
              <a:t>click</a:t>
            </a:r>
            <a:r>
              <a:rPr lang="zh-TW" altLang="en-US" dirty="0" smtClean="0"/>
              <a:t>之外，還有甚麼狀態</a:t>
            </a:r>
            <a:r>
              <a:rPr lang="en-US" altLang="zh-TW" dirty="0" smtClean="0"/>
              <a:t>?</a:t>
            </a:r>
          </a:p>
          <a:p>
            <a:endParaRPr lang="en-US" altLang="zh-TW" dirty="0"/>
          </a:p>
          <a:p>
            <a:r>
              <a:rPr lang="zh-TW" altLang="en-US" dirty="0" smtClean="0"/>
              <a:t>例如</a:t>
            </a:r>
            <a:r>
              <a:rPr lang="en-US" altLang="zh-TW" dirty="0" smtClean="0"/>
              <a:t>: </a:t>
            </a:r>
            <a:r>
              <a:rPr lang="zh-TW" altLang="en-US" dirty="0" smtClean="0"/>
              <a:t>新增一個</a:t>
            </a:r>
            <a:r>
              <a:rPr lang="zh-TW" altLang="en-US" dirty="0"/>
              <a:t>事件，</a:t>
            </a:r>
            <a:r>
              <a:rPr lang="zh-TW" altLang="en-US" dirty="0" smtClean="0"/>
              <a:t>讓</a:t>
            </a:r>
            <a:r>
              <a:rPr lang="zh-TW" altLang="en-US" dirty="0"/>
              <a:t>滑鼠移過目標也可以重新撥放動畫。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67" y="3201176"/>
            <a:ext cx="4203494" cy="265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17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設定格線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顯示格線</a:t>
            </a:r>
            <a:endParaRPr lang="en-US" altLang="zh-TW" dirty="0" smtClean="0"/>
          </a:p>
          <a:p>
            <a:r>
              <a:rPr lang="zh-TW" altLang="en-US" dirty="0" smtClean="0"/>
              <a:t>編輯格線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50 x 50</a:t>
            </a:r>
            <a:endParaRPr lang="zh-TW" altLang="en-US" dirty="0"/>
          </a:p>
        </p:txBody>
      </p:sp>
      <p:pic>
        <p:nvPicPr>
          <p:cNvPr id="3074" name="Picture 2" descr="C:\Users\eric-i7\Pictures\IceCream\ice_screenshot_20190224-2044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56" y="1656606"/>
            <a:ext cx="7234030" cy="481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5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程式碼如下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683" y="2492520"/>
            <a:ext cx="84677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300348" y="3788229"/>
            <a:ext cx="8265226" cy="105690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 smtClean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4387933" y="3227120"/>
            <a:ext cx="1555667" cy="451262"/>
          </a:xfrm>
          <a:prstGeom prst="wedgeRoundRectCallou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滑過</a:t>
            </a:r>
            <a:r>
              <a:rPr lang="zh-TW" altLang="en-US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事件</a:t>
            </a:r>
            <a:endParaRPr lang="zh-TW" altLang="en-US" dirty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6202878" y="3227120"/>
            <a:ext cx="2667990" cy="451262"/>
          </a:xfrm>
          <a:prstGeom prst="wedgeRoundRectCallou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rPr>
              <a:t>要執行的副程式名稱</a:t>
            </a:r>
            <a:endParaRPr lang="zh-TW" altLang="en-US" dirty="0">
              <a:solidFill>
                <a:schemeClr val="bg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5674426" y="4067299"/>
            <a:ext cx="3564577" cy="5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638301" y="4374078"/>
            <a:ext cx="2747159" cy="5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67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繪製如圖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設定格線 </a:t>
            </a:r>
            <a:r>
              <a:rPr lang="en-US" altLang="zh-TW" dirty="0" smtClean="0"/>
              <a:t>50, 50</a:t>
            </a:r>
          </a:p>
          <a:p>
            <a:r>
              <a:rPr lang="zh-TW" altLang="en-US" dirty="0"/>
              <a:t>筆畫</a:t>
            </a:r>
            <a:r>
              <a:rPr lang="zh-TW" altLang="en-US" dirty="0" smtClean="0"/>
              <a:t>寬度 </a:t>
            </a:r>
            <a:r>
              <a:rPr lang="en-US" altLang="zh-TW" dirty="0" smtClean="0"/>
              <a:t>5</a:t>
            </a:r>
          </a:p>
          <a:p>
            <a:r>
              <a:rPr lang="zh-TW" altLang="en-US" dirty="0"/>
              <a:t>油漆桶工具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984" y="843766"/>
            <a:ext cx="7203649" cy="524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7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轉換為元件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刪除部必要的</a:t>
            </a:r>
            <a:r>
              <a:rPr lang="zh-TW" altLang="en-US" dirty="0" smtClean="0"/>
              <a:t>線條</a:t>
            </a:r>
            <a:endParaRPr lang="en-US" altLang="zh-TW" dirty="0" smtClean="0"/>
          </a:p>
          <a:p>
            <a:r>
              <a:rPr lang="zh-TW" altLang="en-US" dirty="0"/>
              <a:t>轉換為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1"/>
            <a:r>
              <a:rPr lang="zh-TW" altLang="en-US" dirty="0"/>
              <a:t>影片</a:t>
            </a:r>
            <a:r>
              <a:rPr lang="zh-TW" altLang="en-US" dirty="0" smtClean="0"/>
              <a:t>片段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ball1</a:t>
            </a:r>
            <a:endParaRPr lang="zh-TW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01" y="1876300"/>
            <a:ext cx="8066027" cy="475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36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把</a:t>
            </a:r>
            <a:r>
              <a:rPr lang="en-US" altLang="zh-TW" dirty="0" smtClean="0"/>
              <a:t>ball1</a:t>
            </a:r>
            <a:r>
              <a:rPr lang="zh-TW" altLang="en-US" dirty="0" smtClean="0"/>
              <a:t> 拖入場景</a:t>
            </a:r>
            <a:endParaRPr lang="en-US" altLang="zh-TW" dirty="0" smtClean="0"/>
          </a:p>
          <a:p>
            <a:r>
              <a:rPr lang="zh-TW" altLang="en-US" dirty="0"/>
              <a:t>屬性</a:t>
            </a:r>
            <a:r>
              <a:rPr lang="zh-TW" altLang="en-US" dirty="0" smtClean="0"/>
              <a:t>視窗</a:t>
            </a:r>
            <a:endParaRPr lang="en-US" altLang="zh-TW" dirty="0" smtClean="0"/>
          </a:p>
          <a:p>
            <a:pPr lvl="1"/>
            <a:r>
              <a:rPr lang="zh-TW" altLang="en-US" dirty="0"/>
              <a:t>設定寬</a:t>
            </a:r>
            <a:r>
              <a:rPr lang="zh-TW" altLang="en-US" dirty="0" smtClean="0"/>
              <a:t>高５０ｘ５０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49" y="3061112"/>
            <a:ext cx="17907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20" y="1267135"/>
            <a:ext cx="362902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85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濾鏡使用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可</a:t>
            </a:r>
            <a:r>
              <a:rPr lang="zh-TW" altLang="en-US" dirty="0" smtClean="0"/>
              <a:t>增加質感與變化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注意：只有</a:t>
            </a:r>
            <a:r>
              <a:rPr lang="zh-TW" altLang="en-US" dirty="0" smtClean="0">
                <a:solidFill>
                  <a:srgbClr val="FF0000"/>
                </a:solidFill>
              </a:rPr>
              <a:t>元件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文字</a:t>
            </a:r>
            <a:r>
              <a:rPr lang="zh-TW" altLang="en-US" dirty="0" smtClean="0"/>
              <a:t>才能套用濾鏡</a:t>
            </a:r>
            <a:endParaRPr lang="en-US" altLang="zh-TW" dirty="0" smtClean="0"/>
          </a:p>
          <a:p>
            <a:r>
              <a:rPr lang="zh-TW" altLang="en-US" dirty="0" smtClean="0"/>
              <a:t>濾</a:t>
            </a:r>
            <a:r>
              <a:rPr lang="zh-TW" altLang="en-US" dirty="0"/>
              <a:t>鏡設定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設定陰影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強度５０％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角度４５度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286" y="1108983"/>
            <a:ext cx="24193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83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0310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編排成這樣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33" y="825321"/>
            <a:ext cx="10399485" cy="581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29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最後成果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　　　　　　　　　　　　　　　　　　　　　　　　　　　　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15" y="1850509"/>
            <a:ext cx="569595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68878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自然力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rgbClr val="92D050"/>
        </a:solidFill>
        <a:ln w="190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1"/>
            </a:solidFill>
            <a:latin typeface="Adobe 繁黑體 Std B" pitchFamily="34" charset="-120"/>
            <a:ea typeface="Adobe 繁黑體 Std B" pitchFamily="34" charset="-120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278</TotalTime>
  <Words>556</Words>
  <Application>Microsoft Office PowerPoint</Application>
  <PresentationFormat>自訂</PresentationFormat>
  <Paragraphs>134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回顧</vt:lpstr>
      <vt:lpstr>Animate CC繪圖工具</vt:lpstr>
      <vt:lpstr>繪製撞球步驟</vt:lpstr>
      <vt:lpstr>設定格線</vt:lpstr>
      <vt:lpstr>繪製如圖</vt:lpstr>
      <vt:lpstr>轉換為元件</vt:lpstr>
      <vt:lpstr>PowerPoint 簡報</vt:lpstr>
      <vt:lpstr>濾鏡使用 可增加質感與變化</vt:lpstr>
      <vt:lpstr>編排成這樣</vt:lpstr>
      <vt:lpstr>最後成果</vt:lpstr>
      <vt:lpstr>容易搞混的不同狀態　（重要）</vt:lpstr>
      <vt:lpstr>飲料繪製與影片片段</vt:lpstr>
      <vt:lpstr>課堂練習</vt:lpstr>
      <vt:lpstr>製作飲料慢慢喝完的動畫</vt:lpstr>
      <vt:lpstr>形狀補間動畫的中心點設定很重要</vt:lpstr>
      <vt:lpstr>關鍵影格的設定 飲料要獨立出來做影片片段(drink)</vt:lpstr>
      <vt:lpstr>加入程式控制（讓他喝完就停止）</vt:lpstr>
      <vt:lpstr>發佈設定 (沒有作用)</vt:lpstr>
      <vt:lpstr>這個才有作用 如果想讓圖片只撥放一次 在這邊設定才有作用 匯出GIF動畫-&gt;取消透明度-&gt;循環一次</vt:lpstr>
      <vt:lpstr>新增一個按鈕來控制動畫</vt:lpstr>
      <vt:lpstr>加入按鈕與影格控制程式</vt:lpstr>
      <vt:lpstr>視窗-&gt;程式碼片段</vt:lpstr>
      <vt:lpstr>加入程式碼控制</vt:lpstr>
      <vt:lpstr>轉換成HTML5</vt:lpstr>
      <vt:lpstr>轉換成 HTML5 Canvas</vt:lpstr>
      <vt:lpstr>加入按鈕控制程式碼</vt:lpstr>
      <vt:lpstr>比較一下程式碼的差異</vt:lpstr>
      <vt:lpstr>影格12的程式碼(讓動畫停在此頁)</vt:lpstr>
      <vt:lpstr>程式碼的意思</vt:lpstr>
      <vt:lpstr>挑戰</vt:lpstr>
      <vt:lpstr>程式碼如下: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 線上表單製作 以BMI計算為例</dc:title>
  <dc:creator>Apple</dc:creator>
  <cp:lastModifiedBy>eric-i7</cp:lastModifiedBy>
  <cp:revision>38</cp:revision>
  <dcterms:created xsi:type="dcterms:W3CDTF">2017-03-14T14:38:57Z</dcterms:created>
  <dcterms:modified xsi:type="dcterms:W3CDTF">2019-03-10T13:11:31Z</dcterms:modified>
</cp:coreProperties>
</file>