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7" r:id="rId2"/>
    <p:sldId id="315" r:id="rId3"/>
    <p:sldId id="318" r:id="rId4"/>
    <p:sldId id="299" r:id="rId5"/>
    <p:sldId id="313" r:id="rId6"/>
    <p:sldId id="301" r:id="rId7"/>
    <p:sldId id="312" r:id="rId8"/>
    <p:sldId id="302" r:id="rId9"/>
    <p:sldId id="311" r:id="rId10"/>
    <p:sldId id="303" r:id="rId11"/>
    <p:sldId id="310" r:id="rId12"/>
    <p:sldId id="319" r:id="rId13"/>
    <p:sldId id="320" r:id="rId14"/>
    <p:sldId id="321" r:id="rId15"/>
    <p:sldId id="322" r:id="rId16"/>
    <p:sldId id="32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17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2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2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9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0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0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6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8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8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atimes.com/realtimenews/20170425003946-260410?chdtv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pinion.cw.com.tw/blog/profile/390/article/72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arehouses.costco.com.tw/faq_zh/faq.actio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girls.aotter.net/post/5622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3215707" y="2499570"/>
            <a:ext cx="4718298" cy="264994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電子商務與網路行銷</a:t>
            </a:r>
            <a:r>
              <a:rPr lang="zh-TW" altLang="en-US" sz="4800" b="1" dirty="0" smtClean="0"/>
              <a:t>架構</a:t>
            </a:r>
            <a:endParaRPr lang="en-US" altLang="zh-TW" sz="4800" b="1" dirty="0" smtClean="0"/>
          </a:p>
          <a:p>
            <a:pPr algn="ctr"/>
            <a:r>
              <a:rPr lang="zh-TW" altLang="en-US" sz="3100" b="1" dirty="0" smtClean="0"/>
              <a:t>分組報告</a:t>
            </a:r>
            <a:endParaRPr lang="en-US" altLang="zh-TW" sz="3100" b="1" dirty="0"/>
          </a:p>
        </p:txBody>
      </p:sp>
      <p:pic>
        <p:nvPicPr>
          <p:cNvPr id="4103" name="Picture 1031" descr="MCj03120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9" y="3962611"/>
            <a:ext cx="183197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#4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Promotion</a:t>
            </a:r>
            <a:r>
              <a:rPr lang="en-US" altLang="zh-TW" dirty="0" smtClean="0"/>
              <a:t> -&gt; communication -&gt; social network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44045"/>
              </p:ext>
            </p:extLst>
          </p:nvPr>
        </p:nvGraphicFramePr>
        <p:xfrm>
          <a:off x="672432" y="2141621"/>
          <a:ext cx="10757568" cy="355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Promotion (</a:t>
                      </a:r>
                      <a:r>
                        <a:rPr lang="zh-TW" altLang="en-US" dirty="0" smtClean="0"/>
                        <a:t>推廣）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Communication</a:t>
                      </a:r>
                      <a:r>
                        <a:rPr lang="zh-TW" altLang="en-US" dirty="0" smtClean="0"/>
                        <a:t>（溝通）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Social Network</a:t>
                      </a:r>
                      <a:r>
                        <a:rPr lang="zh-TW" altLang="en-US" dirty="0" smtClean="0"/>
                        <a:t>（社群）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2132364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代表各種市場行銷者使用的溝通方式，可以讓不同的群體可以了解產品。促銷一般包括：廣告，公共關係，人員銷售</a:t>
                      </a:r>
                      <a:endParaRPr lang="en-US" altLang="zh-TW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進行積極有效的雙向溝通，建立基於共同利益的新型企業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顧客關係。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這不再是企業單向的促銷和勸導顧客，而是在雙方的溝通中找到能同時實現各自目標。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用態度和細緻的服務內容，帶給客人最好的體驗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廣告、影片、人員代言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提供人工客服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成立</a:t>
                      </a:r>
                      <a:r>
                        <a:rPr lang="en-US" altLang="zh-TW" dirty="0" smtClean="0"/>
                        <a:t>FB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LINE</a:t>
                      </a:r>
                      <a:r>
                        <a:rPr lang="zh-TW" altLang="en-US" dirty="0" smtClean="0"/>
                        <a:t>聊天機器人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hlinkClick r:id="rId2"/>
                        </a:rPr>
                        <a:t>玉山小</a:t>
                      </a:r>
                      <a:r>
                        <a:rPr lang="en-US" altLang="zh-TW" dirty="0" err="1" smtClean="0">
                          <a:hlinkClick r:id="rId2"/>
                        </a:rPr>
                        <a:t>i</a:t>
                      </a:r>
                      <a:r>
                        <a:rPr lang="zh-TW" altLang="en-US" dirty="0" smtClean="0">
                          <a:hlinkClick r:id="rId2"/>
                        </a:rPr>
                        <a:t>隨身金融顧問</a:t>
                      </a:r>
                      <a:endParaRPr lang="zh-TW" alt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69232" y="4740442"/>
            <a:ext cx="11136278" cy="116571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64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玉山小</a:t>
            </a:r>
            <a:r>
              <a:rPr lang="en-US" altLang="zh-TW" dirty="0" err="1" smtClean="0"/>
              <a:t>i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1192" y="2180496"/>
            <a:ext cx="3449387" cy="367830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目前，玉山小</a:t>
            </a:r>
            <a:r>
              <a:rPr lang="en-US" altLang="zh-TW" dirty="0" err="1"/>
              <a:t>i</a:t>
            </a:r>
            <a:r>
              <a:rPr lang="zh-TW" altLang="en-US" dirty="0"/>
              <a:t>可以提供使用者三大金融領域的服務，分別是外匯、信用卡以及房貸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首先</a:t>
            </a:r>
            <a:r>
              <a:rPr lang="zh-TW" altLang="en-US" dirty="0"/>
              <a:t>在外匯部分，可以查詢即時匯率，甚至可以直接購買外幣，並尋找到最近可提醒外幣的</a:t>
            </a:r>
            <a:r>
              <a:rPr lang="en-US" altLang="zh-TW" dirty="0"/>
              <a:t>ATM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信用卡的部分，則可依照使用者的需求，透過回答幾個簡單的問題來推薦給你最適合的信用卡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房貸的部分則可以按照使用者當前的條件（預定購屋地點、年齡、還款年限），為使用者試算房貸可貸金額與還款方案。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32" y="1873821"/>
            <a:ext cx="6887384" cy="4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小組討論結果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34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71895"/>
              </p:ext>
            </p:extLst>
          </p:nvPr>
        </p:nvGraphicFramePr>
        <p:xfrm>
          <a:off x="672432" y="2141621"/>
          <a:ext cx="10757568" cy="252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37219" y="3850105"/>
            <a:ext cx="11027994" cy="224990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19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#2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Price</a:t>
            </a:r>
            <a:r>
              <a:rPr lang="en-US" altLang="zh-TW" dirty="0" smtClean="0"/>
              <a:t> -&gt; consumer cost -&gt; service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0619"/>
              </p:ext>
            </p:extLst>
          </p:nvPr>
        </p:nvGraphicFramePr>
        <p:xfrm>
          <a:off x="672432" y="2141621"/>
          <a:ext cx="10757568" cy="352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Price (</a:t>
                      </a:r>
                      <a:r>
                        <a:rPr lang="zh-TW" altLang="en-US" dirty="0" smtClean="0"/>
                        <a:t>價格）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Cost</a:t>
                      </a:r>
                      <a:r>
                        <a:rPr lang="zh-TW" altLang="en-US" dirty="0" smtClean="0"/>
                        <a:t>（顧客成本）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Service</a:t>
                      </a:r>
                      <a:r>
                        <a:rPr lang="zh-TW" altLang="en-US" dirty="0" smtClean="0"/>
                        <a:t>（服務感）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800" dirty="0" smtClean="0"/>
                        <a:t>基本價格、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折扣價格、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付款時間、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借貸條件等。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顧客的購買成本，同時也意味著產品定價的理想情況，應該是既低於顧客的心理價格，亦能夠讓企業有所盈利。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此外，這中間的顧客購買成本不僅包括其貨幣支出，還包括其為此耗費的時間，體力和精力消耗，以及購買風險。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提供客人從第一印象、整體消費經驗到售後服務。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64695" y="4788567"/>
            <a:ext cx="11340815" cy="155824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62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#3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Place</a:t>
            </a:r>
            <a:r>
              <a:rPr lang="en-US" altLang="zh-TW" dirty="0" smtClean="0"/>
              <a:t> -&gt; convenience -&gt; speed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61065"/>
              </p:ext>
            </p:extLst>
          </p:nvPr>
        </p:nvGraphicFramePr>
        <p:xfrm>
          <a:off x="672432" y="2141621"/>
          <a:ext cx="10757568" cy="316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Place (</a:t>
                      </a:r>
                      <a:r>
                        <a:rPr lang="zh-TW" altLang="en-US" dirty="0" smtClean="0"/>
                        <a:t>通路）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Convenience</a:t>
                      </a:r>
                      <a:r>
                        <a:rPr lang="zh-TW" altLang="en-US" dirty="0" smtClean="0"/>
                        <a:t>（便利性）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Speed</a:t>
                      </a:r>
                      <a:r>
                        <a:rPr lang="zh-TW" altLang="en-US" dirty="0" smtClean="0"/>
                        <a:t>（速度）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將產品從生產者 （製造者／供應商） 移轉到消費者或使用者的組織或企業，也就是消費者或使用者購買或取得產品或服務的管道。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購買的方便性。</a:t>
                      </a:r>
                      <a:endParaRPr lang="en-US" altLang="zh-TW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新的觀念更重視服務環節在銷售過程中，強調為顧客提供方便性，讓顧客既購買到商品也購買到方便性。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最即時的給予協助，不讓顧客有過多的等候時間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77516" y="4475747"/>
            <a:ext cx="11027994" cy="224990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0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#4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Promotion</a:t>
            </a:r>
            <a:r>
              <a:rPr lang="en-US" altLang="zh-TW" dirty="0" smtClean="0"/>
              <a:t> -&gt; communication -&gt; social network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86700"/>
              </p:ext>
            </p:extLst>
          </p:nvPr>
        </p:nvGraphicFramePr>
        <p:xfrm>
          <a:off x="672432" y="2141621"/>
          <a:ext cx="10757568" cy="351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Promotion (</a:t>
                      </a:r>
                      <a:r>
                        <a:rPr lang="zh-TW" altLang="en-US" dirty="0" smtClean="0"/>
                        <a:t>推廣）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Communication</a:t>
                      </a:r>
                      <a:r>
                        <a:rPr lang="zh-TW" altLang="en-US" dirty="0" smtClean="0"/>
                        <a:t>（溝通）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Social Network</a:t>
                      </a:r>
                      <a:r>
                        <a:rPr lang="zh-TW" altLang="en-US" dirty="0" smtClean="0"/>
                        <a:t>（社群）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2132364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代表各種市場行銷者使用的溝通方式，可以讓不同的群體可以了解產品。促銷一般包括：廣告，公共關係，人員銷售</a:t>
                      </a:r>
                      <a:endParaRPr lang="en-US" altLang="zh-TW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進行積極有效的雙向溝通，建立基於共同利益的新型企業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顧客關係。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這不再是企業單向的促銷和勸導顧客，而是在雙方的溝通中找到能同時實現各自目標。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用態度和細緻的服務內容，帶給客人最好的體驗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69232" y="4740442"/>
            <a:ext cx="11136278" cy="116571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每組進行討論。完成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理論表格之代表性廠商或產品。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第三節每組進行簡報（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分鐘）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簡報上傳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FB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0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參考範例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25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96067"/>
              </p:ext>
            </p:extLst>
          </p:nvPr>
        </p:nvGraphicFramePr>
        <p:xfrm>
          <a:off x="672432" y="2141621"/>
          <a:ext cx="10757568" cy="31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Huawei </a:t>
                      </a:r>
                      <a:r>
                        <a:rPr lang="zh-TW" altLang="en-US" dirty="0" smtClean="0"/>
                        <a:t>旗艦手機 萊卡拍照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Samsung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Note</a:t>
                      </a:r>
                      <a:r>
                        <a:rPr lang="zh-TW" altLang="en-US" dirty="0" smtClean="0"/>
                        <a:t> 手寫功能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Oppo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realme</a:t>
                      </a:r>
                      <a:r>
                        <a:rPr lang="zh-TW" altLang="en-US" dirty="0" smtClean="0"/>
                        <a:t>手機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Iphone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不是品牌，而是宗教。這就是消費者跟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Apple(iPhone)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之間建立起來的認同感：我選擇它，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err="1" smtClean="0">
                          <a:hlinkClick r:id="rId2"/>
                        </a:rPr>
                        <a:t>iPHONE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大同電鍋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1026" name="Picture 2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3" y="5438691"/>
            <a:ext cx="1769221" cy="1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02" y="4735679"/>
            <a:ext cx="1371600" cy="1809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5" y="4735679"/>
            <a:ext cx="1781175" cy="18383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4695" y="3862137"/>
            <a:ext cx="11340815" cy="28635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92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Apple</a:t>
            </a:r>
            <a:r>
              <a:rPr lang="zh-TW" altLang="en-US" b="1" dirty="0"/>
              <a:t>是一個品牌，還是一種信仰</a:t>
            </a:r>
            <a:r>
              <a:rPr lang="zh-TW" altLang="en-US" b="1" dirty="0" smtClean="0"/>
              <a:t>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5" y="2153652"/>
            <a:ext cx="5923965" cy="39102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5894" y="6314911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777777"/>
                </a:solidFill>
                <a:latin typeface="Roboto"/>
              </a:rPr>
              <a:t>圖片來源：</a:t>
            </a:r>
            <a:r>
              <a:rPr lang="en-US" altLang="zh-TW" dirty="0" err="1">
                <a:solidFill>
                  <a:srgbClr val="777777"/>
                </a:solidFill>
                <a:latin typeface="Roboto"/>
              </a:rPr>
              <a:t>Unsplash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20" y="2153652"/>
            <a:ext cx="5085932" cy="39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#2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Price</a:t>
            </a:r>
            <a:r>
              <a:rPr lang="en-US" altLang="zh-TW" dirty="0" smtClean="0"/>
              <a:t> -&gt; consumer cost -&gt; service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0947"/>
              </p:ext>
            </p:extLst>
          </p:nvPr>
        </p:nvGraphicFramePr>
        <p:xfrm>
          <a:off x="672432" y="2141621"/>
          <a:ext cx="10757568" cy="420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Price (</a:t>
                      </a:r>
                      <a:r>
                        <a:rPr lang="zh-TW" altLang="en-US" dirty="0" smtClean="0"/>
                        <a:t>價格）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Cost</a:t>
                      </a:r>
                      <a:r>
                        <a:rPr lang="zh-TW" altLang="en-US" dirty="0" smtClean="0"/>
                        <a:t>（顧客成本）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Service</a:t>
                      </a:r>
                      <a:r>
                        <a:rPr lang="zh-TW" altLang="en-US" dirty="0" smtClean="0"/>
                        <a:t>（服務感）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800" dirty="0" smtClean="0"/>
                        <a:t>基本價格、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折扣價格、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付款時間、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借貸條件等。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顧客的購買成本，同時也意味著產品定價的理想情況，應該是既低於顧客的心理價格，亦能夠讓企業有所盈利。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此外，這中間的顧客購買成本不僅包括其貨幣支出，還包括其為此耗費的時間，體力和精力消耗，以及購買風險。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提供客人從第一印象、整體消費經驗到售後服務。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折扣券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蝦皮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線上購物服務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Costco</a:t>
                      </a:r>
                      <a:r>
                        <a:rPr lang="zh-TW" altLang="en-US" dirty="0" smtClean="0">
                          <a:hlinkClick r:id="rId2"/>
                        </a:rPr>
                        <a:t> 免費退貨服務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69" y="4908945"/>
            <a:ext cx="2468095" cy="9525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4695" y="4788567"/>
            <a:ext cx="11340815" cy="155824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11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好事多退貨政策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6" y="2170169"/>
            <a:ext cx="6543927" cy="46878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03" y="2170169"/>
            <a:ext cx="2171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#3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Place</a:t>
            </a:r>
            <a:r>
              <a:rPr lang="en-US" altLang="zh-TW" dirty="0" smtClean="0"/>
              <a:t> -&gt; convenience -&gt; speed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9624"/>
              </p:ext>
            </p:extLst>
          </p:nvPr>
        </p:nvGraphicFramePr>
        <p:xfrm>
          <a:off x="672432" y="2141621"/>
          <a:ext cx="10757568" cy="316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Place (</a:t>
                      </a:r>
                      <a:r>
                        <a:rPr lang="zh-TW" altLang="en-US" dirty="0" smtClean="0"/>
                        <a:t>通路）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Convenience</a:t>
                      </a:r>
                      <a:r>
                        <a:rPr lang="zh-TW" altLang="en-US" dirty="0" smtClean="0"/>
                        <a:t>（便利性）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Speed</a:t>
                      </a:r>
                      <a:r>
                        <a:rPr lang="zh-TW" altLang="en-US" dirty="0" smtClean="0"/>
                        <a:t>（速度）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將產品從生產者 （製造者／供應商） 移轉到消費者或使用者的組織或企業，也就是消費者或使用者購買或取得產品或服務的管道。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購買的方便性。</a:t>
                      </a:r>
                      <a:endParaRPr lang="en-US" altLang="zh-TW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新的觀念更重視服務環節在銷售過程中，強調為顧客提供方便性，讓顧客既購買到商品也購買到方便性。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最即時的給予協助，不讓顧客有過多的等候時間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大賣場、便利商店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網路購物服務</a:t>
                      </a:r>
                      <a:r>
                        <a:rPr lang="en-US" altLang="zh-TW" dirty="0" smtClean="0"/>
                        <a:t>; 7-11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PCHOME 24H</a:t>
                      </a:r>
                      <a:r>
                        <a:rPr lang="zh-TW" altLang="en-US" dirty="0" smtClean="0">
                          <a:hlinkClick r:id="rId2"/>
                        </a:rPr>
                        <a:t>到貨服務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快速通關服務、客服機器人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47" y="5128224"/>
            <a:ext cx="2089055" cy="13326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702" y="5076814"/>
            <a:ext cx="1682458" cy="14354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516" y="4475747"/>
            <a:ext cx="11027994" cy="224990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88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PCHOME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6H</a:t>
            </a:r>
            <a:r>
              <a:rPr lang="zh-TW" altLang="en-US" dirty="0" smtClean="0"/>
              <a:t>到貨服務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947715"/>
          </a:xfrm>
        </p:spPr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真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6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小時到貨服務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01" y="1472591"/>
            <a:ext cx="7316704" cy="5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30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1111</Words>
  <Application>Microsoft Office PowerPoint</Application>
  <PresentationFormat>寬螢幕</PresentationFormat>
  <Paragraphs>111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Adobe 繁黑體 Std B</vt:lpstr>
      <vt:lpstr>Roboto</vt:lpstr>
      <vt:lpstr>微軟正黑體</vt:lpstr>
      <vt:lpstr>Arial</vt:lpstr>
      <vt:lpstr>Trebuchet MS</vt:lpstr>
      <vt:lpstr>Wingdings 3</vt:lpstr>
      <vt:lpstr>多面向</vt:lpstr>
      <vt:lpstr>PowerPoint 簡報</vt:lpstr>
      <vt:lpstr>小組討論</vt:lpstr>
      <vt:lpstr>參考範例</vt:lpstr>
      <vt:lpstr>行銷的演進#1   (4P -&gt; 4C -&gt; 4S) Product -&gt; consumer value -&gt; sense</vt:lpstr>
      <vt:lpstr>Apple是一個品牌，還是一種信仰？</vt:lpstr>
      <vt:lpstr>行銷的演進#2   (4P -&gt; 4C -&gt; 4S) Price -&gt; consumer cost -&gt; service</vt:lpstr>
      <vt:lpstr>好事多退貨政策</vt:lpstr>
      <vt:lpstr>行銷的演進#3   (4P -&gt; 4C -&gt; 4S) Place -&gt; convenience -&gt; speed</vt:lpstr>
      <vt:lpstr>PCHOME 6H到貨服務</vt:lpstr>
      <vt:lpstr>行銷的演進#4   (4P -&gt; 4C -&gt; 4S) Promotion -&gt; communication -&gt; social network</vt:lpstr>
      <vt:lpstr>玉山小i</vt:lpstr>
      <vt:lpstr>小組討論結果</vt:lpstr>
      <vt:lpstr>行銷的演進#1   (4P -&gt; 4C -&gt; 4S) Product -&gt; consumer value -&gt; sense</vt:lpstr>
      <vt:lpstr>行銷的演進#2   (4P -&gt; 4C -&gt; 4S) Price -&gt; consumer cost -&gt; service</vt:lpstr>
      <vt:lpstr>行銷的演進#3   (4P -&gt; 4C -&gt; 4S) Place -&gt; convenience -&gt; speed</vt:lpstr>
      <vt:lpstr>行銷的演進#4   (4P -&gt; 4C -&gt; 4S) Promotion -&gt; communication -&gt; social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Ericwu</dc:creator>
  <cp:lastModifiedBy>eric-i7</cp:lastModifiedBy>
  <cp:revision>16</cp:revision>
  <dcterms:created xsi:type="dcterms:W3CDTF">2018-09-24T14:26:08Z</dcterms:created>
  <dcterms:modified xsi:type="dcterms:W3CDTF">2020-09-21T14:13:16Z</dcterms:modified>
</cp:coreProperties>
</file>