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9" roundtripDataSignature="AMtx7mjzLDVt7c1HTmAMDBv9JIZIRgdQk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5" Type="http://schemas.openxmlformats.org/officeDocument/2006/relationships/slide" Target="slides/slide1.xml"/><Relationship Id="rId19" Type="http://customschemas.google.com/relationships/presentationmetadata" Target="metadata"/><Relationship Id="rId6" Type="http://schemas.openxmlformats.org/officeDocument/2006/relationships/slide" Target="slides/slide2.xml"/><Relationship Id="rId18" Type="http://schemas.openxmlformats.org/officeDocument/2006/relationships/slide" Target="slides/slide14.xml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5" name="Google Shape;155;p10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7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2909729e3f0_2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7" name="Google Shape;187;g2909729e3f0_2_0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2909729e3f0_2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3" name="Google Shape;193;g2909729e3f0_2_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4" name="Google Shape;94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3" name="Google Shape;113;p5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p6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p7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8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9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投影片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5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5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直排文字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24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2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2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2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直排標題及文字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5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25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2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2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2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標題及內容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1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章節標題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7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7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1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1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1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兩個內容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8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18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1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比較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19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9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19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19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19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1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只有標題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2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2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2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空白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2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2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內容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2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22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22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2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2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2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含輔助字幕的圖片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23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3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2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2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2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1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6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3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Chatgpt-3.5 Finetune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5" name="Google Shape;85;p1"/>
          <p:cNvSpPr txBox="1"/>
          <p:nvPr>
            <p:ph idx="1" type="subTitle"/>
          </p:nvPr>
        </p:nvSpPr>
        <p:spPr>
          <a:xfrm>
            <a:off x="1524000" y="4218316"/>
            <a:ext cx="9144000" cy="103948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BCS111103 侯唯安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6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10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</a:t>
            </a: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–job finished</a:t>
            </a:r>
            <a:endParaRPr/>
          </a:p>
        </p:txBody>
      </p:sp>
      <p:grpSp>
        <p:nvGrpSpPr>
          <p:cNvPr id="158" name="Google Shape;158;p10"/>
          <p:cNvGrpSpPr/>
          <p:nvPr/>
        </p:nvGrpSpPr>
        <p:grpSpPr>
          <a:xfrm>
            <a:off x="2648310" y="1825626"/>
            <a:ext cx="7125418" cy="4351338"/>
            <a:chOff x="1999678" y="1142680"/>
            <a:chExt cx="8192643" cy="4572638"/>
          </a:xfrm>
        </p:grpSpPr>
        <p:pic>
          <p:nvPicPr>
            <p:cNvPr id="159" name="Google Shape;159;p10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999678" y="1142680"/>
              <a:ext cx="8192643" cy="4572638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60" name="Google Shape;160;p10"/>
            <p:cNvSpPr/>
            <p:nvPr/>
          </p:nvSpPr>
          <p:spPr>
            <a:xfrm>
              <a:off x="2978093" y="1661107"/>
              <a:ext cx="3363984" cy="164518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1" name="Google Shape;161;p10"/>
            <p:cNvSpPr/>
            <p:nvPr/>
          </p:nvSpPr>
          <p:spPr>
            <a:xfrm>
              <a:off x="4317533" y="2834326"/>
              <a:ext cx="3190614" cy="194100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2" name="Google Shape;162;p10"/>
            <p:cNvSpPr/>
            <p:nvPr/>
          </p:nvSpPr>
          <p:spPr>
            <a:xfrm>
              <a:off x="2505511" y="3331950"/>
              <a:ext cx="3190614" cy="194100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3" name="Google Shape;163;p10"/>
            <p:cNvSpPr/>
            <p:nvPr/>
          </p:nvSpPr>
          <p:spPr>
            <a:xfrm>
              <a:off x="4200088" y="4274822"/>
              <a:ext cx="3190614" cy="194100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64" name="Google Shape;164;p10"/>
            <p:cNvSpPr/>
            <p:nvPr/>
          </p:nvSpPr>
          <p:spPr>
            <a:xfrm>
              <a:off x="4500692" y="2629109"/>
              <a:ext cx="5473818" cy="164518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65" name="Google Shape;165;p10"/>
          <p:cNvSpPr txBox="1"/>
          <p:nvPr/>
        </p:nvSpPr>
        <p:spPr>
          <a:xfrm>
            <a:off x="4210387" y="6281132"/>
            <a:ext cx="3771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Fig.4 The content of response message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6" name="Google Shape;166;p10"/>
          <p:cNvSpPr/>
          <p:nvPr/>
        </p:nvSpPr>
        <p:spPr>
          <a:xfrm>
            <a:off x="2907102" y="3157191"/>
            <a:ext cx="6719977" cy="304071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testing_chat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2" name="Google Shape;172;p11"/>
          <p:cNvSpPr txBox="1"/>
          <p:nvPr>
            <p:ph idx="1" type="body"/>
          </p:nvPr>
        </p:nvSpPr>
        <p:spPr>
          <a:xfrm>
            <a:off x="838200" y="1825625"/>
            <a:ext cx="10515600" cy="51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 lnSpcReduction="10000"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2000"/>
              <a:buNone/>
            </a:pP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#testing the model</a:t>
            </a:r>
            <a:endParaRPr sz="20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#create chat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completion = openai.ChatCompletion.create(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model= fine_tuned_id,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messages=[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  {"role": "system", "content": "你是一個聊天機器人"},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  {"role": "user", "content": "身體不舒服要看哪一科"}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],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b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print(completion.choices[0].message)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1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–testing_chat</a:t>
            </a:r>
            <a:endParaRPr/>
          </a:p>
        </p:txBody>
      </p:sp>
      <p:sp>
        <p:nvSpPr>
          <p:cNvPr id="178" name="Google Shape;178;p1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The response message will need to be encoded in utf-8 if you’re using Chinese.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pic>
        <p:nvPicPr>
          <p:cNvPr id="179" name="Google Shape;179;p1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978695" y="3339219"/>
            <a:ext cx="3743847" cy="952633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p1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495476" y="3584307"/>
            <a:ext cx="4629796" cy="352474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2"/>
          <p:cNvSpPr txBox="1"/>
          <p:nvPr/>
        </p:nvSpPr>
        <p:spPr>
          <a:xfrm>
            <a:off x="1165635" y="4512715"/>
            <a:ext cx="3373680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Fig.5 The content of response json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2" name="Google Shape;182;p12"/>
          <p:cNvSpPr txBox="1"/>
          <p:nvPr/>
        </p:nvSpPr>
        <p:spPr>
          <a:xfrm>
            <a:off x="6443541" y="4512715"/>
            <a:ext cx="4681731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Fig.6 The content of response json after encoded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83" name="Google Shape;183;p12"/>
          <p:cNvSpPr/>
          <p:nvPr/>
        </p:nvSpPr>
        <p:spPr>
          <a:xfrm>
            <a:off x="4929854" y="3629957"/>
            <a:ext cx="1337094" cy="247269"/>
          </a:xfrm>
          <a:prstGeom prst="rightArrow">
            <a:avLst>
              <a:gd fmla="val 50000" name="adj1"/>
              <a:gd fmla="val 50000" name="adj2"/>
            </a:avLst>
          </a:prstGeom>
          <a:solidFill>
            <a:schemeClr val="accent1"/>
          </a:solidFill>
          <a:ln cap="flat" cmpd="sng" w="12700">
            <a:solidFill>
              <a:srgbClr val="1C3052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p12"/>
          <p:cNvSpPr txBox="1"/>
          <p:nvPr/>
        </p:nvSpPr>
        <p:spPr>
          <a:xfrm>
            <a:off x="4722542" y="2834950"/>
            <a:ext cx="1608133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i="1"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Encode in utf-8</a:t>
            </a:r>
            <a:endParaRPr i="1"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Google Shape;189;g2909729e3f0_2_0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testing_image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90" name="Google Shape;190;g2909729e3f0_2_0"/>
          <p:cNvSpPr txBox="1"/>
          <p:nvPr>
            <p:ph idx="1" type="body"/>
          </p:nvPr>
        </p:nvSpPr>
        <p:spPr>
          <a:xfrm>
            <a:off x="838200" y="1825625"/>
            <a:ext cx="10515600" cy="47919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2000"/>
              <a:buNone/>
            </a:pP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#testing the model</a:t>
            </a:r>
            <a:endParaRPr sz="20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900"/>
              <a:buNone/>
            </a:pP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#create image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response = openai.Image.create(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     prompt= "機器人",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     n= num,</a:t>
            </a: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 #1-10</a:t>
            </a:r>
            <a:endParaRPr sz="2000">
              <a:solidFill>
                <a:srgbClr val="54813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     size= Isize, </a:t>
            </a: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#256x256, 512x512, 1024x1024</a:t>
            </a:r>
            <a:endParaRPr sz="2000">
              <a:solidFill>
                <a:srgbClr val="548135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for i in range(num):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    image_url = response["data"][i]["url"]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900"/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    print(image_url)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2909729e3f0_2_9"/>
          <p:cNvSpPr txBox="1"/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–testing_image</a:t>
            </a:r>
            <a:endParaRPr/>
          </a:p>
        </p:txBody>
      </p:sp>
      <p:sp>
        <p:nvSpPr>
          <p:cNvPr id="196" name="Google Shape;196;g2909729e3f0_2_9"/>
          <p:cNvSpPr txBox="1"/>
          <p:nvPr>
            <p:ph idx="1" type="body"/>
          </p:nvPr>
        </p:nvSpPr>
        <p:spPr>
          <a:xfrm>
            <a:off x="838200" y="1825625"/>
            <a:ext cx="10515600" cy="5032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The response message will be a url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0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#import essential packages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import requests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from PIL import Image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from io import BytesIO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response = requests.get(image_url)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response.raise_for_status()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image = Image.open(BytesIO(response.content))</a:t>
            </a:r>
            <a:endParaRPr sz="19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9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image.show()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Outline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1" name="Google Shape;91;p2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Dataset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Dataset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7" name="Google Shape;97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Noto Sans Symbols"/>
              <a:buChar char="■"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Data format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Composed of three parts: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System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, the context/situation of that message.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User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, the message you deliver to chatgpt.</a:t>
            </a:r>
            <a:endParaRPr/>
          </a:p>
          <a:p>
            <a:pPr indent="-228600" lvl="1" marL="68580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✔"/>
            </a:pPr>
            <a:r>
              <a:rPr b="1" lang="en-US">
                <a:latin typeface="Times New Roman"/>
                <a:ea typeface="Times New Roman"/>
                <a:cs typeface="Times New Roman"/>
                <a:sym typeface="Times New Roman"/>
              </a:rPr>
              <a:t>Assistant</a:t>
            </a: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, the response of that message.</a:t>
            </a:r>
            <a:endParaRPr/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Example: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98" name="Google Shape;98;p3"/>
          <p:cNvSpPr txBox="1"/>
          <p:nvPr/>
        </p:nvSpPr>
        <p:spPr>
          <a:xfrm>
            <a:off x="2354160" y="4422637"/>
            <a:ext cx="7483679" cy="175432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18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{"</a:t>
            </a:r>
            <a:r>
              <a:rPr b="0" i="0" lang="en-US" sz="1800" u="none" cap="none" strike="noStrike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messages</a:t>
            </a:r>
            <a:r>
              <a:rPr b="0" i="0" lang="en-US" sz="1800" u="none" cap="none" strike="noStrike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</a:t>
            </a:r>
            <a:r>
              <a:rPr b="0" i="0" lang="en-US" sz="1800" u="none" cap="none" strike="noStrike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[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{"</a:t>
            </a:r>
            <a:r>
              <a:rPr b="0" lang="en-US" sz="1800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role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"</a:t>
            </a:r>
            <a:r>
              <a:rPr b="0" lang="en-US" sz="18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system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", "</a:t>
            </a:r>
            <a:r>
              <a:rPr b="0" lang="en-US" sz="1800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content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"</a:t>
            </a:r>
            <a:r>
              <a:rPr lang="en-US" sz="18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你是一個聊天機器人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"},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{"</a:t>
            </a:r>
            <a:r>
              <a:rPr b="0" lang="en-US" sz="1800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role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"</a:t>
            </a:r>
            <a:r>
              <a:rPr b="0" lang="en-US" sz="18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user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", "</a:t>
            </a:r>
            <a:r>
              <a:rPr b="0" lang="en-US" sz="1800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content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"</a:t>
            </a:r>
            <a:r>
              <a:rPr b="0" lang="en-US" sz="18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世界上最高的人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"},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{"</a:t>
            </a:r>
            <a:r>
              <a:rPr b="0" lang="en-US" sz="1800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role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"</a:t>
            </a:r>
            <a:r>
              <a:rPr b="0" lang="en-US" sz="18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assistant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", "</a:t>
            </a:r>
            <a:r>
              <a:rPr b="0" lang="en-US" sz="1800">
                <a:solidFill>
                  <a:srgbClr val="0070C0"/>
                </a:solidFill>
                <a:latin typeface="Consolas"/>
                <a:ea typeface="Consolas"/>
                <a:cs typeface="Consolas"/>
                <a:sym typeface="Consolas"/>
              </a:rPr>
              <a:t>content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": "</a:t>
            </a:r>
            <a:r>
              <a:rPr b="0" lang="en-US" sz="1800">
                <a:solidFill>
                  <a:srgbClr val="C00000"/>
                </a:solidFill>
                <a:latin typeface="Consolas"/>
                <a:ea typeface="Consolas"/>
                <a:cs typeface="Consolas"/>
                <a:sym typeface="Consolas"/>
              </a:rPr>
              <a:t>李大頭</a:t>
            </a: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"}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	</a:t>
            </a:r>
            <a:r>
              <a:rPr b="0" lang="en-US" sz="1800">
                <a:solidFill>
                  <a:schemeClr val="accent6"/>
                </a:solidFill>
                <a:latin typeface="Consolas"/>
                <a:ea typeface="Consolas"/>
                <a:cs typeface="Consolas"/>
                <a:sym typeface="Consolas"/>
              </a:rPr>
              <a:t>]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1800">
                <a:solidFill>
                  <a:schemeClr val="dk1"/>
                </a:solidFill>
                <a:latin typeface="Consolas"/>
                <a:ea typeface="Consolas"/>
                <a:cs typeface="Consolas"/>
                <a:sym typeface="Consolas"/>
              </a:rPr>
              <a:t>}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Dataset</a:t>
            </a:r>
            <a:endParaRPr/>
          </a:p>
        </p:txBody>
      </p:sp>
      <p:sp>
        <p:nvSpPr>
          <p:cNvPr id="104" name="Google Shape;104;p4"/>
          <p:cNvSpPr txBox="1"/>
          <p:nvPr>
            <p:ph idx="1" type="body"/>
          </p:nvPr>
        </p:nvSpPr>
        <p:spPr>
          <a:xfrm>
            <a:off x="838200" y="1825624"/>
            <a:ext cx="10515600" cy="480205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Must have at least 10 example in your dataset</a:t>
            </a:r>
            <a:endParaRPr sz="10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You can run the format testing script from openai official document to test your dataset and estimate the pricing.</a:t>
            </a:r>
            <a:endParaRPr/>
          </a:p>
        </p:txBody>
      </p:sp>
      <p:grpSp>
        <p:nvGrpSpPr>
          <p:cNvPr id="105" name="Google Shape;105;p4"/>
          <p:cNvGrpSpPr/>
          <p:nvPr/>
        </p:nvGrpSpPr>
        <p:grpSpPr>
          <a:xfrm>
            <a:off x="1769778" y="3264621"/>
            <a:ext cx="8824972" cy="2849310"/>
            <a:chOff x="1538228" y="3663239"/>
            <a:chExt cx="9115544" cy="3067958"/>
          </a:xfrm>
        </p:grpSpPr>
        <p:pic>
          <p:nvPicPr>
            <p:cNvPr id="106" name="Google Shape;106;p4"/>
            <p:cNvPicPr preferRelativeResize="0"/>
            <p:nvPr/>
          </p:nvPicPr>
          <p:blipFill rotWithShape="1">
            <a:blip r:embed="rId3">
              <a:alphaModFix/>
            </a:blip>
            <a:srcRect b="71321" l="0" r="0" t="0"/>
            <a:stretch/>
          </p:blipFill>
          <p:spPr>
            <a:xfrm>
              <a:off x="1538228" y="3663239"/>
              <a:ext cx="9115544" cy="196682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07" name="Google Shape;107;p4"/>
            <p:cNvPicPr preferRelativeResize="0"/>
            <p:nvPr/>
          </p:nvPicPr>
          <p:blipFill rotWithShape="1">
            <a:blip r:embed="rId3">
              <a:alphaModFix/>
            </a:blip>
            <a:srcRect b="0" l="0" r="0" t="82264"/>
            <a:stretch/>
          </p:blipFill>
          <p:spPr>
            <a:xfrm>
              <a:off x="1538228" y="5514872"/>
              <a:ext cx="9115544" cy="1216325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08" name="Google Shape;108;p4"/>
          <p:cNvSpPr/>
          <p:nvPr/>
        </p:nvSpPr>
        <p:spPr>
          <a:xfrm>
            <a:off x="1690777" y="4575834"/>
            <a:ext cx="4390845" cy="451587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4"/>
          <p:cNvSpPr/>
          <p:nvPr/>
        </p:nvSpPr>
        <p:spPr>
          <a:xfrm>
            <a:off x="1690776" y="5663214"/>
            <a:ext cx="5693435" cy="257719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4"/>
          <p:cNvSpPr txBox="1"/>
          <p:nvPr/>
        </p:nvSpPr>
        <p:spPr>
          <a:xfrm>
            <a:off x="3970761" y="6123543"/>
            <a:ext cx="4423006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Fig.1 Output example of format testing script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4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–training file</a:t>
            </a: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6" name="Google Shape;116;p5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1800"/>
              <a:buNone/>
            </a:pPr>
            <a:r>
              <a:rPr b="0" lang="en-US" sz="1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#prepare and upload training dataset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b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training_response = openai.File.create(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file=open("../finetune/data4Chatgpt.jsonl", "rb"),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purpose='fine-tune’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b="0"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1800"/>
              <a:buNone/>
            </a:pPr>
            <a:r>
              <a:rPr b="0" lang="en-US" sz="1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#obtain the training file id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b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training_file_id = training_response["id"]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br>
              <a:rPr b="0"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endParaRPr b="0"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–finetune job</a:t>
            </a:r>
            <a:endParaRPr/>
          </a:p>
        </p:txBody>
      </p:sp>
      <p:sp>
        <p:nvSpPr>
          <p:cNvPr id="122" name="Google Shape;122;p6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1800"/>
              <a:buNone/>
            </a:pPr>
            <a:r>
              <a:rPr lang="en-US" sz="1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#create a fine tune job</a:t>
            </a:r>
            <a:endParaRPr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suffix_name = "chatbot-test"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response = openai.FineTuningJob.create(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  training_file= training_file_id, 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  model="gpt-3.5-turbo",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  suffix = suffix_name,</a:t>
            </a:r>
            <a:endParaRPr/>
          </a:p>
          <a:p>
            <a:pPr indent="0" lvl="0" marL="0" rtl="0" algn="l">
              <a:lnSpc>
                <a:spcPct val="8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48135"/>
              </a:buClr>
              <a:buSzPts val="1800"/>
              <a:buNone/>
            </a:pPr>
            <a:r>
              <a:rPr b="0" lang="en-US" sz="1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#obtain the fine tune job id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b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job_id = response["id"]</a:t>
            </a:r>
            <a:endParaRPr/>
          </a:p>
        </p:txBody>
      </p:sp>
      <p:grpSp>
        <p:nvGrpSpPr>
          <p:cNvPr id="123" name="Google Shape;123;p6"/>
          <p:cNvGrpSpPr/>
          <p:nvPr/>
        </p:nvGrpSpPr>
        <p:grpSpPr>
          <a:xfrm>
            <a:off x="6599207" y="1690688"/>
            <a:ext cx="5118599" cy="3935982"/>
            <a:chOff x="4156919" y="1825625"/>
            <a:chExt cx="5725324" cy="4077269"/>
          </a:xfrm>
        </p:grpSpPr>
        <p:pic>
          <p:nvPicPr>
            <p:cNvPr id="124" name="Google Shape;124;p6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4156919" y="1825625"/>
              <a:ext cx="5725324" cy="4077269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25" name="Google Shape;125;p6"/>
            <p:cNvSpPr/>
            <p:nvPr/>
          </p:nvSpPr>
          <p:spPr>
            <a:xfrm>
              <a:off x="5765427" y="2364542"/>
              <a:ext cx="2508308" cy="185712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6" name="Google Shape;126;p6"/>
            <p:cNvSpPr/>
            <p:nvPr/>
          </p:nvSpPr>
          <p:spPr>
            <a:xfrm>
              <a:off x="6896542" y="3505444"/>
              <a:ext cx="2582411" cy="279145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27" name="Google Shape;127;p6"/>
            <p:cNvSpPr/>
            <p:nvPr/>
          </p:nvSpPr>
          <p:spPr>
            <a:xfrm>
              <a:off x="6804264" y="4466969"/>
              <a:ext cx="2508308" cy="279145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28" name="Google Shape;128;p6"/>
          <p:cNvSpPr txBox="1"/>
          <p:nvPr/>
        </p:nvSpPr>
        <p:spPr>
          <a:xfrm>
            <a:off x="7247149" y="5733565"/>
            <a:ext cx="3771225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Fig.2 The content of response message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29" name="Google Shape;129;p6"/>
          <p:cNvSpPr/>
          <p:nvPr/>
        </p:nvSpPr>
        <p:spPr>
          <a:xfrm>
            <a:off x="6770584" y="2863767"/>
            <a:ext cx="2563197" cy="451587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</a:t>
            </a: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–job status</a:t>
            </a:r>
            <a:endParaRPr sz="2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5" name="Google Shape;135;p7"/>
          <p:cNvSpPr txBox="1"/>
          <p:nvPr>
            <p:ph idx="1" type="body"/>
          </p:nvPr>
        </p:nvSpPr>
        <p:spPr>
          <a:xfrm>
            <a:off x="838200" y="1825625"/>
            <a:ext cx="8938846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1800"/>
              <a:buNone/>
            </a:pPr>
            <a:r>
              <a:rPr lang="en-US" sz="1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#check the status of finetune job</a:t>
            </a:r>
            <a:endParaRPr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response = openai.FineTuningJob.list_events(id = job_id, limit = 50)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b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events = response["data"]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events.reverse()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b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</a:b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for event in events: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    print(event["message"])</a:t>
            </a:r>
            <a:endParaRPr/>
          </a:p>
          <a:p>
            <a:pPr indent="-508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p8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</a:t>
            </a: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–job status</a:t>
            </a:r>
            <a:endParaRPr/>
          </a:p>
        </p:txBody>
      </p:sp>
      <p:sp>
        <p:nvSpPr>
          <p:cNvPr id="141" name="Google Shape;141;p8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-228600" lvl="0" marL="22860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It normally takes about 10 minutes for a job to complete, depending on the size of the training dataset.</a:t>
            </a:r>
            <a:endParaRPr sz="240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228600" lvl="0" marL="22860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Noto Sans Symbols"/>
              <a:buChar char="⮚"/>
            </a:pPr>
            <a:r>
              <a:rPr lang="en-US" sz="2400">
                <a:latin typeface="Times New Roman"/>
                <a:ea typeface="Times New Roman"/>
                <a:cs typeface="Times New Roman"/>
                <a:sym typeface="Times New Roman"/>
              </a:rPr>
              <a:t>Once the fine-tune job is completed, the model id can be obtained.</a:t>
            </a:r>
            <a:endParaRPr/>
          </a:p>
        </p:txBody>
      </p:sp>
      <p:grpSp>
        <p:nvGrpSpPr>
          <p:cNvPr id="142" name="Google Shape;142;p8"/>
          <p:cNvGrpSpPr/>
          <p:nvPr/>
        </p:nvGrpSpPr>
        <p:grpSpPr>
          <a:xfrm>
            <a:off x="1574859" y="3096884"/>
            <a:ext cx="8524698" cy="3007983"/>
            <a:chOff x="1537651" y="1866682"/>
            <a:chExt cx="9116697" cy="3124636"/>
          </a:xfrm>
        </p:grpSpPr>
        <p:pic>
          <p:nvPicPr>
            <p:cNvPr id="143" name="Google Shape;143;p8"/>
            <p:cNvPicPr preferRelativeResize="0"/>
            <p:nvPr/>
          </p:nvPicPr>
          <p:blipFill rotWithShape="1">
            <a:blip r:embed="rId3">
              <a:alphaModFix/>
            </a:blip>
            <a:srcRect b="0" l="0" r="0" t="0"/>
            <a:stretch/>
          </p:blipFill>
          <p:spPr>
            <a:xfrm>
              <a:off x="1537651" y="1866682"/>
              <a:ext cx="9116697" cy="3124636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44" name="Google Shape;144;p8"/>
            <p:cNvSpPr/>
            <p:nvPr/>
          </p:nvSpPr>
          <p:spPr>
            <a:xfrm>
              <a:off x="3570913" y="1919926"/>
              <a:ext cx="3190614" cy="194100"/>
            </a:xfrm>
            <a:prstGeom prst="rect">
              <a:avLst/>
            </a:prstGeom>
            <a:solidFill>
              <a:srgbClr val="0C0C0C"/>
            </a:solidFill>
            <a:ln cap="flat" cmpd="sng" w="12700">
              <a:solidFill>
                <a:schemeClr val="dk1"/>
              </a:solidFill>
              <a:prstDash val="solid"/>
              <a:miter lim="800000"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0" lvl="0" marL="0" marR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sz="1800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145" name="Google Shape;145;p8"/>
          <p:cNvSpPr txBox="1"/>
          <p:nvPr/>
        </p:nvSpPr>
        <p:spPr>
          <a:xfrm>
            <a:off x="4600331" y="6176963"/>
            <a:ext cx="2473754" cy="36933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Fig.3 fine tune job status</a:t>
            </a:r>
            <a:endParaRPr sz="1800">
              <a:solidFill>
                <a:schemeClr val="dk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46" name="Google Shape;146;p8"/>
          <p:cNvSpPr/>
          <p:nvPr/>
        </p:nvSpPr>
        <p:spPr>
          <a:xfrm>
            <a:off x="1560058" y="5653280"/>
            <a:ext cx="8118780" cy="451587"/>
          </a:xfrm>
          <a:prstGeom prst="rect">
            <a:avLst/>
          </a:prstGeom>
          <a:noFill/>
          <a:ln cap="flat" cmpd="sng" w="38100">
            <a:solidFill>
              <a:srgbClr val="FF0000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Times New Roman"/>
              <a:buNone/>
            </a:pPr>
            <a:r>
              <a:rPr lang="en-US">
                <a:latin typeface="Times New Roman"/>
                <a:ea typeface="Times New Roman"/>
                <a:cs typeface="Times New Roman"/>
                <a:sym typeface="Times New Roman"/>
              </a:rPr>
              <a:t>Code walkthrough</a:t>
            </a:r>
            <a:r>
              <a:rPr lang="en-US" sz="440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en-US" sz="2800">
                <a:latin typeface="Times New Roman"/>
                <a:ea typeface="Times New Roman"/>
                <a:cs typeface="Times New Roman"/>
                <a:sym typeface="Times New Roman"/>
              </a:rPr>
              <a:t>–job finished</a:t>
            </a:r>
            <a:endParaRPr/>
          </a:p>
        </p:txBody>
      </p:sp>
      <p:sp>
        <p:nvSpPr>
          <p:cNvPr id="152" name="Google Shape;152;p9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48135"/>
              </a:buClr>
              <a:buSzPts val="1800"/>
              <a:buNone/>
            </a:pPr>
            <a:r>
              <a:rPr lang="en-US" sz="1800">
                <a:solidFill>
                  <a:srgbClr val="548135"/>
                </a:solidFill>
                <a:latin typeface="Consolas"/>
                <a:ea typeface="Consolas"/>
                <a:cs typeface="Consolas"/>
                <a:sym typeface="Consolas"/>
              </a:rPr>
              <a:t>#obtain the fine tune model id</a:t>
            </a:r>
            <a:endParaRPr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</a:pPr>
            <a:r>
              <a:t/>
            </a:r>
            <a:endParaRPr sz="1800">
              <a:solidFill>
                <a:srgbClr val="262626"/>
              </a:solidFill>
              <a:latin typeface="Consolas"/>
              <a:ea typeface="Consolas"/>
              <a:cs typeface="Consolas"/>
              <a:sym typeface="Consolas"/>
            </a:endParaRPr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response = openai.FineTuningJob.retrieve(job_id)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262626"/>
              </a:buClr>
              <a:buSzPts val="1800"/>
              <a:buNone/>
            </a:pPr>
            <a:r>
              <a:rPr lang="en-US" sz="1800">
                <a:solidFill>
                  <a:srgbClr val="262626"/>
                </a:solidFill>
                <a:latin typeface="Consolas"/>
                <a:ea typeface="Consolas"/>
                <a:cs typeface="Consolas"/>
                <a:sym typeface="Consolas"/>
              </a:rPr>
              <a:t>fine_tuned_id = response["fine_tuned_model"]</a:t>
            </a:r>
            <a:endParaRPr/>
          </a:p>
          <a:p>
            <a:pPr indent="0" lvl="0" marL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佈景主題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2023-09-02T14:10:01Z</dcterms:created>
  <dc:creator>bbke S</dc:creator>
</cp:coreProperties>
</file>