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diagrams/colors8.xml" ContentType="application/vnd.openxmlformats-officedocument.drawingml.diagramColor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colors6.xml" ContentType="application/vnd.openxmlformats-officedocument.drawingml.diagramColors+xml"/>
  <Override PartName="/ppt/notesSlides/notesSlide10.xml" ContentType="application/vnd.openxmlformats-officedocument.presentationml.notesSlide+xml"/>
  <Override PartName="/ppt/diagrams/quickStyle9.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diagrams/data9.xml" ContentType="application/vnd.openxmlformats-officedocument.drawingml.diagramData+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802" r:id="rId3"/>
  </p:sldMasterIdLst>
  <p:notesMasterIdLst>
    <p:notesMasterId r:id="rId61"/>
  </p:notesMasterIdLst>
  <p:handoutMasterIdLst>
    <p:handoutMasterId r:id="rId62"/>
  </p:handoutMasterIdLst>
  <p:sldIdLst>
    <p:sldId id="256" r:id="rId4"/>
    <p:sldId id="258" r:id="rId5"/>
    <p:sldId id="321" r:id="rId6"/>
    <p:sldId id="322" r:id="rId7"/>
    <p:sldId id="323" r:id="rId8"/>
    <p:sldId id="324" r:id="rId9"/>
    <p:sldId id="325" r:id="rId10"/>
    <p:sldId id="326" r:id="rId11"/>
    <p:sldId id="328" r:id="rId12"/>
    <p:sldId id="329" r:id="rId13"/>
    <p:sldId id="330" r:id="rId14"/>
    <p:sldId id="331" r:id="rId15"/>
    <p:sldId id="332" r:id="rId16"/>
    <p:sldId id="333" r:id="rId17"/>
    <p:sldId id="337" r:id="rId18"/>
    <p:sldId id="338" r:id="rId19"/>
    <p:sldId id="339" r:id="rId20"/>
    <p:sldId id="334" r:id="rId21"/>
    <p:sldId id="335" r:id="rId22"/>
    <p:sldId id="336" r:id="rId23"/>
    <p:sldId id="340" r:id="rId24"/>
    <p:sldId id="341" r:id="rId25"/>
    <p:sldId id="342" r:id="rId26"/>
    <p:sldId id="343" r:id="rId27"/>
    <p:sldId id="344" r:id="rId28"/>
    <p:sldId id="345" r:id="rId29"/>
    <p:sldId id="346" r:id="rId30"/>
    <p:sldId id="347" r:id="rId31"/>
    <p:sldId id="348" r:id="rId32"/>
    <p:sldId id="349" r:id="rId33"/>
    <p:sldId id="350"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364" r:id="rId47"/>
    <p:sldId id="365" r:id="rId48"/>
    <p:sldId id="366" r:id="rId49"/>
    <p:sldId id="367" r:id="rId50"/>
    <p:sldId id="368" r:id="rId51"/>
    <p:sldId id="371" r:id="rId52"/>
    <p:sldId id="372" r:id="rId53"/>
    <p:sldId id="373" r:id="rId54"/>
    <p:sldId id="374" r:id="rId55"/>
    <p:sldId id="375" r:id="rId56"/>
    <p:sldId id="379" r:id="rId57"/>
    <p:sldId id="380" r:id="rId58"/>
    <p:sldId id="381" r:id="rId59"/>
    <p:sldId id="382" r:id="rId60"/>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p:clrMru>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405" autoAdjust="0"/>
    <p:restoredTop sz="87702" autoAdjust="0"/>
  </p:normalViewPr>
  <p:slideViewPr>
    <p:cSldViewPr>
      <p:cViewPr>
        <p:scale>
          <a:sx n="75" d="100"/>
          <a:sy n="75" d="100"/>
        </p:scale>
        <p:origin x="-984" y="-5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244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3E9E8-DCC9-4352-9DAC-7692BD7E95C4}" type="doc">
      <dgm:prSet loTypeId="urn:microsoft.com/office/officeart/2005/8/layout/list1" loCatId="list" qsTypeId="urn:microsoft.com/office/officeart/2005/8/quickstyle/simple1#1" qsCatId="simple" csTypeId="urn:microsoft.com/office/officeart/2005/8/colors/accent1_2#1" csCatId="accent1" phldr="1"/>
      <dgm:spPr/>
      <dgm:t>
        <a:bodyPr/>
        <a:lstStyle/>
        <a:p>
          <a:endParaRPr lang="en-US"/>
        </a:p>
      </dgm:t>
    </dgm:pt>
    <dgm:pt modelId="{73E2E9F1-046D-4184-A591-6D8F709B3824}">
      <dgm:prSet custT="1"/>
      <dgm:spPr/>
      <dgm:t>
        <a:bodyPr/>
        <a:lstStyle/>
        <a:p>
          <a:pPr rtl="0"/>
          <a:r>
            <a:rPr lang="en-US" sz="2400" dirty="0" smtClean="0"/>
            <a:t>Deduplication</a:t>
          </a:r>
          <a:endParaRPr lang="en-US" sz="2400" dirty="0"/>
        </a:p>
      </dgm:t>
    </dgm:pt>
    <dgm:pt modelId="{1B0F4518-8A24-49CB-BBA3-A0DBCBE8845C}" type="parTrans" cxnId="{5E23039F-18B6-43A2-9965-703102A0F849}">
      <dgm:prSet/>
      <dgm:spPr/>
      <dgm:t>
        <a:bodyPr/>
        <a:lstStyle/>
        <a:p>
          <a:endParaRPr lang="en-US"/>
        </a:p>
      </dgm:t>
    </dgm:pt>
    <dgm:pt modelId="{AE525949-76C3-4630-9338-E443DF83555F}" type="sibTrans" cxnId="{5E23039F-18B6-43A2-9965-703102A0F849}">
      <dgm:prSet/>
      <dgm:spPr/>
      <dgm:t>
        <a:bodyPr/>
        <a:lstStyle/>
        <a:p>
          <a:endParaRPr lang="en-US"/>
        </a:p>
      </dgm:t>
    </dgm:pt>
    <dgm:pt modelId="{5BCA90AC-AD11-4189-8288-7A8E1EEABEB7}">
      <dgm:prSet/>
      <dgm:spPr/>
      <dgm:t>
        <a:bodyPr/>
        <a:lstStyle/>
        <a:p>
          <a:pPr rtl="0"/>
          <a:r>
            <a:rPr lang="en-US" dirty="0" smtClean="0">
              <a:solidFill>
                <a:schemeClr val="accent2"/>
              </a:solidFill>
              <a:latin typeface="Arial" pitchFamily="34" charset="0"/>
              <a:cs typeface="Arial" pitchFamily="34" charset="0"/>
            </a:rPr>
            <a:t>If a copy of a file/ block is already in a location, only the link is saved instead of second copy</a:t>
          </a:r>
          <a:endParaRPr lang="en-US" dirty="0">
            <a:solidFill>
              <a:schemeClr val="accent2"/>
            </a:solidFill>
            <a:latin typeface="Arial" pitchFamily="34" charset="0"/>
            <a:cs typeface="Arial" pitchFamily="34" charset="0"/>
          </a:endParaRPr>
        </a:p>
      </dgm:t>
    </dgm:pt>
    <dgm:pt modelId="{B7A28015-F6CC-4CAD-B0E5-6762FB4F8F37}" type="parTrans" cxnId="{E5E226D5-7CD0-435E-92CF-0DB2E44DF682}">
      <dgm:prSet/>
      <dgm:spPr/>
      <dgm:t>
        <a:bodyPr/>
        <a:lstStyle/>
        <a:p>
          <a:endParaRPr lang="en-US"/>
        </a:p>
      </dgm:t>
    </dgm:pt>
    <dgm:pt modelId="{02A1048D-D294-49E9-9D91-937F1D813BB2}" type="sibTrans" cxnId="{E5E226D5-7CD0-435E-92CF-0DB2E44DF682}">
      <dgm:prSet/>
      <dgm:spPr/>
      <dgm:t>
        <a:bodyPr/>
        <a:lstStyle/>
        <a:p>
          <a:endParaRPr lang="en-US"/>
        </a:p>
      </dgm:t>
    </dgm:pt>
    <dgm:pt modelId="{C89E5A23-197E-4BE9-B0FC-E836282AFA57}">
      <dgm:prSet/>
      <dgm:spPr/>
      <dgm:t>
        <a:bodyPr/>
        <a:lstStyle/>
        <a:p>
          <a:pPr rtl="0"/>
          <a:r>
            <a:rPr lang="en-US" dirty="0" smtClean="0">
              <a:solidFill>
                <a:schemeClr val="accent2"/>
              </a:solidFill>
              <a:latin typeface="Arial" pitchFamily="34" charset="0"/>
              <a:cs typeface="Arial" pitchFamily="34" charset="0"/>
            </a:rPr>
            <a:t>For deduplication at source, second copy is not transferred over network</a:t>
          </a:r>
          <a:endParaRPr lang="en-US" dirty="0">
            <a:solidFill>
              <a:schemeClr val="accent2"/>
            </a:solidFill>
            <a:latin typeface="Arial" pitchFamily="34" charset="0"/>
            <a:cs typeface="Arial" pitchFamily="34" charset="0"/>
          </a:endParaRPr>
        </a:p>
      </dgm:t>
    </dgm:pt>
    <dgm:pt modelId="{D544F7CE-A2C5-491C-89E4-1BDE5AFDFC07}" type="parTrans" cxnId="{52720E6D-2AEB-4756-82CF-AAFCF0630FB9}">
      <dgm:prSet/>
      <dgm:spPr/>
      <dgm:t>
        <a:bodyPr/>
        <a:lstStyle/>
        <a:p>
          <a:endParaRPr lang="en-US"/>
        </a:p>
      </dgm:t>
    </dgm:pt>
    <dgm:pt modelId="{A74B4331-1B60-44B8-A95D-9D58262BAD00}" type="sibTrans" cxnId="{52720E6D-2AEB-4756-82CF-AAFCF0630FB9}">
      <dgm:prSet/>
      <dgm:spPr/>
      <dgm:t>
        <a:bodyPr/>
        <a:lstStyle/>
        <a:p>
          <a:endParaRPr lang="en-US"/>
        </a:p>
      </dgm:t>
    </dgm:pt>
    <dgm:pt modelId="{A289396C-FBC5-4B7B-9A49-4D707677A6C3}">
      <dgm:prSet/>
      <dgm:spPr/>
      <dgm:t>
        <a:bodyPr/>
        <a:lstStyle/>
        <a:p>
          <a:pPr rtl="0"/>
          <a:r>
            <a:rPr lang="en-US" dirty="0" smtClean="0">
              <a:solidFill>
                <a:schemeClr val="accent2"/>
              </a:solidFill>
              <a:latin typeface="Arial" pitchFamily="34" charset="0"/>
              <a:cs typeface="Arial" pitchFamily="34" charset="0"/>
            </a:rPr>
            <a:t>Applies to Full, Incremental &amp; Differential Backups</a:t>
          </a:r>
          <a:endParaRPr lang="en-US" dirty="0">
            <a:solidFill>
              <a:schemeClr val="accent2"/>
            </a:solidFill>
            <a:latin typeface="Arial" pitchFamily="34" charset="0"/>
            <a:cs typeface="Arial" pitchFamily="34" charset="0"/>
          </a:endParaRPr>
        </a:p>
      </dgm:t>
    </dgm:pt>
    <dgm:pt modelId="{505F32F4-DDF9-47DF-8E9F-DDC6B53BC2BD}" type="parTrans" cxnId="{626BC160-3F8B-48D3-B197-79F44CB78B55}">
      <dgm:prSet/>
      <dgm:spPr/>
      <dgm:t>
        <a:bodyPr/>
        <a:lstStyle/>
        <a:p>
          <a:endParaRPr lang="en-US"/>
        </a:p>
      </dgm:t>
    </dgm:pt>
    <dgm:pt modelId="{FBCAEDAE-053A-4CA8-876D-4C20488A968E}" type="sibTrans" cxnId="{626BC160-3F8B-48D3-B197-79F44CB78B55}">
      <dgm:prSet/>
      <dgm:spPr/>
      <dgm:t>
        <a:bodyPr/>
        <a:lstStyle/>
        <a:p>
          <a:endParaRPr lang="en-US"/>
        </a:p>
      </dgm:t>
    </dgm:pt>
    <dgm:pt modelId="{C42D31BD-99A8-439D-8CE0-AB361D79717D}">
      <dgm:prSet/>
      <dgm:spPr/>
      <dgm:t>
        <a:bodyPr/>
        <a:lstStyle/>
        <a:p>
          <a:pPr rtl="0"/>
          <a:r>
            <a:rPr lang="en-US" dirty="0" smtClean="0">
              <a:solidFill>
                <a:schemeClr val="accent2"/>
              </a:solidFill>
              <a:latin typeface="Arial" pitchFamily="34" charset="0"/>
              <a:cs typeface="Arial" pitchFamily="34" charset="0"/>
            </a:rPr>
            <a:t>File and disk backup support</a:t>
          </a:r>
          <a:endParaRPr lang="en-US" dirty="0">
            <a:solidFill>
              <a:schemeClr val="accent2"/>
            </a:solidFill>
            <a:latin typeface="Arial" pitchFamily="34" charset="0"/>
            <a:cs typeface="Arial" pitchFamily="34" charset="0"/>
          </a:endParaRPr>
        </a:p>
      </dgm:t>
    </dgm:pt>
    <dgm:pt modelId="{76D58BF3-43BB-48E6-ACDD-340A470FC57D}" type="parTrans" cxnId="{EF9582C0-5D67-4062-9F34-4B6A2509BA91}">
      <dgm:prSet/>
      <dgm:spPr/>
      <dgm:t>
        <a:bodyPr/>
        <a:lstStyle/>
        <a:p>
          <a:endParaRPr lang="fr-FR"/>
        </a:p>
      </dgm:t>
    </dgm:pt>
    <dgm:pt modelId="{4ED23004-81E7-492A-A5CA-A5E5D643FA52}" type="sibTrans" cxnId="{EF9582C0-5D67-4062-9F34-4B6A2509BA91}">
      <dgm:prSet/>
      <dgm:spPr/>
      <dgm:t>
        <a:bodyPr/>
        <a:lstStyle/>
        <a:p>
          <a:endParaRPr lang="fr-FR"/>
        </a:p>
      </dgm:t>
    </dgm:pt>
    <dgm:pt modelId="{E5008483-AAF8-45CD-82F2-438D97DC8479}">
      <dgm:prSet/>
      <dgm:spPr/>
      <dgm:t>
        <a:bodyPr/>
        <a:lstStyle/>
        <a:p>
          <a:pPr rtl="0"/>
          <a:r>
            <a:rPr lang="en-US" dirty="0" smtClean="0">
              <a:solidFill>
                <a:schemeClr val="accent2"/>
              </a:solidFill>
              <a:latin typeface="Arial" pitchFamily="34" charset="0"/>
              <a:cs typeface="Arial" pitchFamily="34" charset="0"/>
            </a:rPr>
            <a:t>Can be turned on/off for managed centralized vault</a:t>
          </a:r>
          <a:endParaRPr lang="en-US" dirty="0">
            <a:solidFill>
              <a:schemeClr val="accent2"/>
            </a:solidFill>
            <a:latin typeface="Arial" pitchFamily="34" charset="0"/>
            <a:cs typeface="Arial" pitchFamily="34" charset="0"/>
          </a:endParaRPr>
        </a:p>
      </dgm:t>
    </dgm:pt>
    <dgm:pt modelId="{E147412A-7DBC-414F-BD2D-72D6A43BF56D}" type="parTrans" cxnId="{A02E1042-9968-4274-B6C4-AA7C31C6142A}">
      <dgm:prSet/>
      <dgm:spPr/>
      <dgm:t>
        <a:bodyPr/>
        <a:lstStyle/>
        <a:p>
          <a:endParaRPr lang="fr-FR"/>
        </a:p>
      </dgm:t>
    </dgm:pt>
    <dgm:pt modelId="{9163CB83-1544-47D2-9CC6-6B4C10C56574}" type="sibTrans" cxnId="{A02E1042-9968-4274-B6C4-AA7C31C6142A}">
      <dgm:prSet/>
      <dgm:spPr/>
      <dgm:t>
        <a:bodyPr/>
        <a:lstStyle/>
        <a:p>
          <a:endParaRPr lang="fr-FR"/>
        </a:p>
      </dgm:t>
    </dgm:pt>
    <dgm:pt modelId="{C26ED0E1-45B2-4AB4-BFAA-E970C0CBE6F1}" type="pres">
      <dgm:prSet presAssocID="{BEE3E9E8-DCC9-4352-9DAC-7692BD7E95C4}" presName="linear" presStyleCnt="0">
        <dgm:presLayoutVars>
          <dgm:dir/>
          <dgm:animLvl val="lvl"/>
          <dgm:resizeHandles val="exact"/>
        </dgm:presLayoutVars>
      </dgm:prSet>
      <dgm:spPr/>
      <dgm:t>
        <a:bodyPr/>
        <a:lstStyle/>
        <a:p>
          <a:endParaRPr lang="ru-RU"/>
        </a:p>
      </dgm:t>
    </dgm:pt>
    <dgm:pt modelId="{4AFBCA86-F0A3-4562-8A25-018C68C060FB}" type="pres">
      <dgm:prSet presAssocID="{73E2E9F1-046D-4184-A591-6D8F709B3824}" presName="parentLin" presStyleCnt="0"/>
      <dgm:spPr/>
    </dgm:pt>
    <dgm:pt modelId="{7400CDA5-E094-43B3-A48C-5AB82EF6118F}" type="pres">
      <dgm:prSet presAssocID="{73E2E9F1-046D-4184-A591-6D8F709B3824}" presName="parentLeftMargin" presStyleLbl="node1" presStyleIdx="0" presStyleCnt="1"/>
      <dgm:spPr/>
      <dgm:t>
        <a:bodyPr/>
        <a:lstStyle/>
        <a:p>
          <a:endParaRPr lang="ru-RU"/>
        </a:p>
      </dgm:t>
    </dgm:pt>
    <dgm:pt modelId="{5F390D7F-FF18-4589-84FF-13AD73D8ED00}" type="pres">
      <dgm:prSet presAssocID="{73E2E9F1-046D-4184-A591-6D8F709B3824}" presName="parentText" presStyleLbl="node1" presStyleIdx="0" presStyleCnt="1" custScaleY="65223" custLinFactNeighborX="-2784" custLinFactNeighborY="-2668">
        <dgm:presLayoutVars>
          <dgm:chMax val="0"/>
          <dgm:bulletEnabled val="1"/>
        </dgm:presLayoutVars>
      </dgm:prSet>
      <dgm:spPr/>
      <dgm:t>
        <a:bodyPr/>
        <a:lstStyle/>
        <a:p>
          <a:endParaRPr lang="ru-RU"/>
        </a:p>
      </dgm:t>
    </dgm:pt>
    <dgm:pt modelId="{1085A06F-CB81-46EC-AE51-D3B141893BCF}" type="pres">
      <dgm:prSet presAssocID="{73E2E9F1-046D-4184-A591-6D8F709B3824}" presName="negativeSpace" presStyleCnt="0"/>
      <dgm:spPr/>
    </dgm:pt>
    <dgm:pt modelId="{11A0F96B-71B9-4035-A06F-1C95968D379B}" type="pres">
      <dgm:prSet presAssocID="{73E2E9F1-046D-4184-A591-6D8F709B3824}" presName="childText" presStyleLbl="conFgAcc1" presStyleIdx="0" presStyleCnt="1">
        <dgm:presLayoutVars>
          <dgm:bulletEnabled val="1"/>
        </dgm:presLayoutVars>
      </dgm:prSet>
      <dgm:spPr/>
      <dgm:t>
        <a:bodyPr/>
        <a:lstStyle/>
        <a:p>
          <a:endParaRPr lang="ru-RU"/>
        </a:p>
      </dgm:t>
    </dgm:pt>
  </dgm:ptLst>
  <dgm:cxnLst>
    <dgm:cxn modelId="{410BC020-1141-44EE-ACD4-6E2A0CA1CE30}" type="presOf" srcId="{C42D31BD-99A8-439D-8CE0-AB361D79717D}" destId="{11A0F96B-71B9-4035-A06F-1C95968D379B}" srcOrd="0" destOrd="1" presId="urn:microsoft.com/office/officeart/2005/8/layout/list1"/>
    <dgm:cxn modelId="{D1DCC921-6924-4CFD-9A55-CE3F2FD65079}" type="presOf" srcId="{BEE3E9E8-DCC9-4352-9DAC-7692BD7E95C4}" destId="{C26ED0E1-45B2-4AB4-BFAA-E970C0CBE6F1}" srcOrd="0" destOrd="0" presId="urn:microsoft.com/office/officeart/2005/8/layout/list1"/>
    <dgm:cxn modelId="{EF9582C0-5D67-4062-9F34-4B6A2509BA91}" srcId="{73E2E9F1-046D-4184-A591-6D8F709B3824}" destId="{C42D31BD-99A8-439D-8CE0-AB361D79717D}" srcOrd="1" destOrd="0" parTransId="{76D58BF3-43BB-48E6-ACDD-340A470FC57D}" sibTransId="{4ED23004-81E7-492A-A5CA-A5E5D643FA52}"/>
    <dgm:cxn modelId="{8D2AB9BA-F57F-4FD4-A55D-3EEAE08E1154}" type="presOf" srcId="{C89E5A23-197E-4BE9-B0FC-E836282AFA57}" destId="{11A0F96B-71B9-4035-A06F-1C95968D379B}" srcOrd="0" destOrd="3" presId="urn:microsoft.com/office/officeart/2005/8/layout/list1"/>
    <dgm:cxn modelId="{626BC160-3F8B-48D3-B197-79F44CB78B55}" srcId="{73E2E9F1-046D-4184-A591-6D8F709B3824}" destId="{A289396C-FBC5-4B7B-9A49-4D707677A6C3}" srcOrd="4" destOrd="0" parTransId="{505F32F4-DDF9-47DF-8E9F-DDC6B53BC2BD}" sibTransId="{FBCAEDAE-053A-4CA8-876D-4C20488A968E}"/>
    <dgm:cxn modelId="{8EDD5EF9-C10F-4345-B682-02EBB0C0E26A}" type="presOf" srcId="{E5008483-AAF8-45CD-82F2-438D97DC8479}" destId="{11A0F96B-71B9-4035-A06F-1C95968D379B}" srcOrd="0" destOrd="0" presId="urn:microsoft.com/office/officeart/2005/8/layout/list1"/>
    <dgm:cxn modelId="{5E23039F-18B6-43A2-9965-703102A0F849}" srcId="{BEE3E9E8-DCC9-4352-9DAC-7692BD7E95C4}" destId="{73E2E9F1-046D-4184-A591-6D8F709B3824}" srcOrd="0" destOrd="0" parTransId="{1B0F4518-8A24-49CB-BBA3-A0DBCBE8845C}" sibTransId="{AE525949-76C3-4630-9338-E443DF83555F}"/>
    <dgm:cxn modelId="{BAAEA9E4-4C79-419E-9015-6868FABB2A57}" type="presOf" srcId="{73E2E9F1-046D-4184-A591-6D8F709B3824}" destId="{5F390D7F-FF18-4589-84FF-13AD73D8ED00}" srcOrd="1" destOrd="0" presId="urn:microsoft.com/office/officeart/2005/8/layout/list1"/>
    <dgm:cxn modelId="{52720E6D-2AEB-4756-82CF-AAFCF0630FB9}" srcId="{73E2E9F1-046D-4184-A591-6D8F709B3824}" destId="{C89E5A23-197E-4BE9-B0FC-E836282AFA57}" srcOrd="3" destOrd="0" parTransId="{D544F7CE-A2C5-491C-89E4-1BDE5AFDFC07}" sibTransId="{A74B4331-1B60-44B8-A95D-9D58262BAD00}"/>
    <dgm:cxn modelId="{E5E226D5-7CD0-435E-92CF-0DB2E44DF682}" srcId="{73E2E9F1-046D-4184-A591-6D8F709B3824}" destId="{5BCA90AC-AD11-4189-8288-7A8E1EEABEB7}" srcOrd="2" destOrd="0" parTransId="{B7A28015-F6CC-4CAD-B0E5-6762FB4F8F37}" sibTransId="{02A1048D-D294-49E9-9D91-937F1D813BB2}"/>
    <dgm:cxn modelId="{7506E3BC-B224-4592-A040-827904DEA488}" type="presOf" srcId="{73E2E9F1-046D-4184-A591-6D8F709B3824}" destId="{7400CDA5-E094-43B3-A48C-5AB82EF6118F}" srcOrd="0" destOrd="0" presId="urn:microsoft.com/office/officeart/2005/8/layout/list1"/>
    <dgm:cxn modelId="{1C9E66DF-5B03-4D84-B31F-4F5DA575C7E9}" type="presOf" srcId="{A289396C-FBC5-4B7B-9A49-4D707677A6C3}" destId="{11A0F96B-71B9-4035-A06F-1C95968D379B}" srcOrd="0" destOrd="4" presId="urn:microsoft.com/office/officeart/2005/8/layout/list1"/>
    <dgm:cxn modelId="{9C21674A-4B93-46DD-91E6-47BD4FD33F28}" type="presOf" srcId="{5BCA90AC-AD11-4189-8288-7A8E1EEABEB7}" destId="{11A0F96B-71B9-4035-A06F-1C95968D379B}" srcOrd="0" destOrd="2" presId="urn:microsoft.com/office/officeart/2005/8/layout/list1"/>
    <dgm:cxn modelId="{A02E1042-9968-4274-B6C4-AA7C31C6142A}" srcId="{73E2E9F1-046D-4184-A591-6D8F709B3824}" destId="{E5008483-AAF8-45CD-82F2-438D97DC8479}" srcOrd="0" destOrd="0" parTransId="{E147412A-7DBC-414F-BD2D-72D6A43BF56D}" sibTransId="{9163CB83-1544-47D2-9CC6-6B4C10C56574}"/>
    <dgm:cxn modelId="{DA92181C-6BAA-450F-891D-979691B823B1}" type="presParOf" srcId="{C26ED0E1-45B2-4AB4-BFAA-E970C0CBE6F1}" destId="{4AFBCA86-F0A3-4562-8A25-018C68C060FB}" srcOrd="0" destOrd="0" presId="urn:microsoft.com/office/officeart/2005/8/layout/list1"/>
    <dgm:cxn modelId="{A1C22378-6506-47EA-9D13-56DE323F58CB}" type="presParOf" srcId="{4AFBCA86-F0A3-4562-8A25-018C68C060FB}" destId="{7400CDA5-E094-43B3-A48C-5AB82EF6118F}" srcOrd="0" destOrd="0" presId="urn:microsoft.com/office/officeart/2005/8/layout/list1"/>
    <dgm:cxn modelId="{A83E4977-F2C1-495A-950E-548C38E43AB4}" type="presParOf" srcId="{4AFBCA86-F0A3-4562-8A25-018C68C060FB}" destId="{5F390D7F-FF18-4589-84FF-13AD73D8ED00}" srcOrd="1" destOrd="0" presId="urn:microsoft.com/office/officeart/2005/8/layout/list1"/>
    <dgm:cxn modelId="{626F171F-2460-47BB-B18F-B6E83DDBCACA}" type="presParOf" srcId="{C26ED0E1-45B2-4AB4-BFAA-E970C0CBE6F1}" destId="{1085A06F-CB81-46EC-AE51-D3B141893BCF}" srcOrd="1" destOrd="0" presId="urn:microsoft.com/office/officeart/2005/8/layout/list1"/>
    <dgm:cxn modelId="{A3F6070F-3015-4C16-A60A-C5B7490415B0}" type="presParOf" srcId="{C26ED0E1-45B2-4AB4-BFAA-E970C0CBE6F1}" destId="{11A0F96B-71B9-4035-A06F-1C95968D379B}" srcOrd="2" destOrd="0" presId="urn:microsoft.com/office/officeart/2005/8/layout/list1"/>
  </dgm:cxnLst>
  <dgm:bg/>
  <dgm:whole/>
  <dgm:extLst>
    <a:ext uri="http://schemas.microsoft.com/office/drawing/2008/diagram"/>
  </dgm:extLst>
</dgm:dataModel>
</file>

<file path=ppt/diagrams/data2.xml><?xml version="1.0" encoding="utf-8"?>
<dgm:dataModel xmlns:dgm="http://schemas.openxmlformats.org/drawingml/2006/diagram" xmlns:a="http://schemas.openxmlformats.org/drawingml/2006/main">
  <dgm:ptLst>
    <dgm:pt modelId="{0B5B0AB8-B65B-4F4C-8C43-D209395C88ED}" type="doc">
      <dgm:prSet loTypeId="urn:microsoft.com/office/officeart/2005/8/layout/list1" loCatId="list" qsTypeId="urn:microsoft.com/office/officeart/2005/8/quickstyle/simple1#2" qsCatId="simple" csTypeId="urn:microsoft.com/office/officeart/2005/8/colors/accent1_2#2" csCatId="accent1" phldr="1"/>
      <dgm:spPr/>
      <dgm:t>
        <a:bodyPr/>
        <a:lstStyle/>
        <a:p>
          <a:endParaRPr lang="en-US"/>
        </a:p>
      </dgm:t>
    </dgm:pt>
    <dgm:pt modelId="{A37D652D-C93E-4C87-BE37-213E076B2880}">
      <dgm:prSet phldrT="[Text]"/>
      <dgm:spPr/>
      <dgm:t>
        <a:bodyPr/>
        <a:lstStyle/>
        <a:p>
          <a:r>
            <a:rPr lang="en-US" dirty="0" smtClean="0"/>
            <a:t>Backup from a host</a:t>
          </a:r>
          <a:endParaRPr lang="en-US" dirty="0"/>
        </a:p>
      </dgm:t>
    </dgm:pt>
    <dgm:pt modelId="{A76E1095-1E08-48B8-81E3-F11A33809C05}" type="parTrans" cxnId="{8D05DB2E-2668-403A-8FAA-5001EC3402B0}">
      <dgm:prSet/>
      <dgm:spPr/>
      <dgm:t>
        <a:bodyPr/>
        <a:lstStyle/>
        <a:p>
          <a:endParaRPr lang="en-US"/>
        </a:p>
      </dgm:t>
    </dgm:pt>
    <dgm:pt modelId="{5E1896F6-F7E2-4968-95AE-08C10D3C5E6B}" type="sibTrans" cxnId="{8D05DB2E-2668-403A-8FAA-5001EC3402B0}">
      <dgm:prSet/>
      <dgm:spPr/>
      <dgm:t>
        <a:bodyPr/>
        <a:lstStyle/>
        <a:p>
          <a:endParaRPr lang="en-US"/>
        </a:p>
      </dgm:t>
    </dgm:pt>
    <dgm:pt modelId="{CC55E7D3-02E7-4F2C-87E5-02493073C0E3}">
      <dgm:prSet phldrT="[Text]"/>
      <dgm:spPr/>
      <dgm:t>
        <a:bodyPr/>
        <a:lstStyle/>
        <a:p>
          <a:r>
            <a:rPr lang="zh-TW" altLang="en-US" dirty="0" smtClean="0"/>
            <a:t>無限制的虛擬化移轉授權</a:t>
          </a:r>
          <a:endParaRPr lang="en-US" dirty="0"/>
        </a:p>
      </dgm:t>
    </dgm:pt>
    <dgm:pt modelId="{548F473D-5F77-4171-BD03-9AF7864E7BD3}" type="parTrans" cxnId="{1E3B7D56-4053-416C-B8AF-15DFE8ED4639}">
      <dgm:prSet/>
      <dgm:spPr/>
      <dgm:t>
        <a:bodyPr/>
        <a:lstStyle/>
        <a:p>
          <a:endParaRPr lang="en-US"/>
        </a:p>
      </dgm:t>
    </dgm:pt>
    <dgm:pt modelId="{065AD27B-6C0C-45A1-BA74-D4CC2BEB7071}" type="sibTrans" cxnId="{1E3B7D56-4053-416C-B8AF-15DFE8ED4639}">
      <dgm:prSet/>
      <dgm:spPr/>
      <dgm:t>
        <a:bodyPr/>
        <a:lstStyle/>
        <a:p>
          <a:endParaRPr lang="en-US"/>
        </a:p>
      </dgm:t>
    </dgm:pt>
    <dgm:pt modelId="{6B52C393-1791-4413-9D9B-6062DE609F1A}">
      <dgm:prSet phldrT="[Text]"/>
      <dgm:spPr/>
      <dgm:t>
        <a:bodyPr/>
        <a:lstStyle/>
        <a:p>
          <a:r>
            <a:rPr lang="zh-TW" altLang="en-US" b="0" dirty="0" smtClean="0"/>
            <a:t>不必在每一部虛擬機器上安裝個別代理程式即可備份整部虛擬機器</a:t>
          </a:r>
          <a:r>
            <a:rPr lang="en-US" altLang="zh-TW" b="0" dirty="0" smtClean="0"/>
            <a:t>(</a:t>
          </a:r>
          <a:r>
            <a:rPr lang="en-US" b="0" dirty="0" smtClean="0"/>
            <a:t>ESX &amp;</a:t>
          </a:r>
          <a:r>
            <a:rPr lang="zh-TW" altLang="en-US" b="0" dirty="0" smtClean="0"/>
            <a:t> </a:t>
          </a:r>
          <a:r>
            <a:rPr lang="en-US" b="0" dirty="0" smtClean="0"/>
            <a:t>Hyper-V )</a:t>
          </a:r>
          <a:endParaRPr lang="en-US" b="0" dirty="0"/>
        </a:p>
      </dgm:t>
    </dgm:pt>
    <dgm:pt modelId="{9F03C33C-9F48-4FD9-9B9D-A038F77BEFF9}" type="parTrans" cxnId="{C0BA79A9-1D4B-4F9D-A202-FE2288B6FF03}">
      <dgm:prSet/>
      <dgm:spPr/>
      <dgm:t>
        <a:bodyPr/>
        <a:lstStyle/>
        <a:p>
          <a:endParaRPr lang="fr-FR"/>
        </a:p>
      </dgm:t>
    </dgm:pt>
    <dgm:pt modelId="{85036C08-7B0D-4C78-B395-9A2025BF9758}" type="sibTrans" cxnId="{C0BA79A9-1D4B-4F9D-A202-FE2288B6FF03}">
      <dgm:prSet/>
      <dgm:spPr/>
      <dgm:t>
        <a:bodyPr/>
        <a:lstStyle/>
        <a:p>
          <a:endParaRPr lang="fr-FR"/>
        </a:p>
      </dgm:t>
    </dgm:pt>
    <dgm:pt modelId="{91711BAD-B384-43C2-8167-76E34F25FB5E}">
      <dgm:prSet phldrT="[Text]"/>
      <dgm:spPr/>
      <dgm:t>
        <a:bodyPr/>
        <a:lstStyle/>
        <a:p>
          <a:r>
            <a:rPr lang="en-US" dirty="0" smtClean="0"/>
            <a:t>Works the same way as restore, including custom disk mapping</a:t>
          </a:r>
          <a:endParaRPr lang="en-US" dirty="0"/>
        </a:p>
      </dgm:t>
    </dgm:pt>
    <dgm:pt modelId="{695B3F82-095B-4E39-A15E-AF2AC664DE4E}" type="parTrans" cxnId="{7AAEA0B8-CE5C-49D8-B2F6-AEA1EB184148}">
      <dgm:prSet/>
      <dgm:spPr/>
      <dgm:t>
        <a:bodyPr/>
        <a:lstStyle/>
        <a:p>
          <a:endParaRPr lang="fr-FR"/>
        </a:p>
      </dgm:t>
    </dgm:pt>
    <dgm:pt modelId="{1CDE78DB-1F14-4F25-932E-B239914F1750}" type="sibTrans" cxnId="{7AAEA0B8-CE5C-49D8-B2F6-AEA1EB184148}">
      <dgm:prSet/>
      <dgm:spPr/>
      <dgm:t>
        <a:bodyPr/>
        <a:lstStyle/>
        <a:p>
          <a:endParaRPr lang="fr-FR"/>
        </a:p>
      </dgm:t>
    </dgm:pt>
    <dgm:pt modelId="{391063A8-F639-40ED-A5A1-718162C5117D}">
      <dgm:prSet phldrT="[Text]"/>
      <dgm:spPr/>
      <dgm:t>
        <a:bodyPr/>
        <a:lstStyle/>
        <a:p>
          <a:r>
            <a:rPr lang="en-US" dirty="0" smtClean="0"/>
            <a:t>Convert ABR10 backup to a VM: now creates entire virtual machine or VM appliance rather than single VHD file</a:t>
          </a:r>
          <a:endParaRPr lang="en-US" dirty="0"/>
        </a:p>
      </dgm:t>
    </dgm:pt>
    <dgm:pt modelId="{108AEE73-A35E-4E58-8AB2-4EFDEA1827F6}" type="parTrans" cxnId="{786CE4C6-C0CC-4E23-ACE0-FB62A1088875}">
      <dgm:prSet/>
      <dgm:spPr/>
      <dgm:t>
        <a:bodyPr/>
        <a:lstStyle/>
        <a:p>
          <a:endParaRPr lang="fr-FR"/>
        </a:p>
      </dgm:t>
    </dgm:pt>
    <dgm:pt modelId="{EC996B75-ECCF-4CF0-88E8-BF338E2EE65E}" type="sibTrans" cxnId="{786CE4C6-C0CC-4E23-ACE0-FB62A1088875}">
      <dgm:prSet/>
      <dgm:spPr/>
      <dgm:t>
        <a:bodyPr/>
        <a:lstStyle/>
        <a:p>
          <a:endParaRPr lang="fr-FR"/>
        </a:p>
      </dgm:t>
    </dgm:pt>
    <dgm:pt modelId="{1C1591BB-F429-40E8-897E-8BBE5E932733}">
      <dgm:prSet/>
      <dgm:spPr/>
      <dgm:t>
        <a:bodyPr/>
        <a:lstStyle/>
        <a:p>
          <a:r>
            <a:rPr lang="zh-TW" altLang="en-US" dirty="0" smtClean="0"/>
            <a:t> 支援 </a:t>
          </a:r>
          <a:r>
            <a:rPr lang="en-US" altLang="zh-TW" dirty="0" err="1" smtClean="0"/>
            <a:t>VMware</a:t>
          </a:r>
          <a:r>
            <a:rPr lang="en-US" dirty="0" err="1" smtClean="0"/>
            <a:t>and</a:t>
          </a:r>
          <a:r>
            <a:rPr lang="en-US" dirty="0" smtClean="0"/>
            <a:t> VMware ESX</a:t>
          </a:r>
          <a:r>
            <a:rPr lang="zh-TW" altLang="en-US" dirty="0" smtClean="0"/>
            <a:t>、</a:t>
          </a:r>
          <a:r>
            <a:rPr lang="en-US" altLang="zh-TW" dirty="0" smtClean="0"/>
            <a:t>Microsoft Hyper-V</a:t>
          </a:r>
          <a:r>
            <a:rPr lang="zh-TW" altLang="en-US" dirty="0" smtClean="0"/>
            <a:t>、</a:t>
          </a:r>
          <a:r>
            <a:rPr lang="en-US" altLang="zh-TW" dirty="0" smtClean="0"/>
            <a:t>Citrix  </a:t>
          </a:r>
          <a:r>
            <a:rPr lang="en-US" altLang="zh-TW" dirty="0" err="1" smtClean="0"/>
            <a:t>XenServer</a:t>
          </a:r>
          <a:r>
            <a:rPr lang="en-US" altLang="zh-TW" dirty="0" smtClean="0"/>
            <a:t> </a:t>
          </a:r>
          <a:r>
            <a:rPr lang="zh-TW" altLang="en-US" dirty="0" smtClean="0"/>
            <a:t>以及 </a:t>
          </a:r>
          <a:r>
            <a:rPr lang="en-US" altLang="zh-TW" dirty="0" smtClean="0"/>
            <a:t>Parallels </a:t>
          </a:r>
          <a:r>
            <a:rPr lang="zh-TW" altLang="en-US" dirty="0" smtClean="0"/>
            <a:t>等虛擬平台</a:t>
          </a:r>
          <a:endParaRPr lang="en-US" dirty="0"/>
        </a:p>
      </dgm:t>
    </dgm:pt>
    <dgm:pt modelId="{D10D8C43-5294-4F30-ACF2-DC5FF7AF9C1D}" type="parTrans" cxnId="{A7C6F402-D003-4C55-B123-884DCEB2B4B7}">
      <dgm:prSet/>
      <dgm:spPr/>
      <dgm:t>
        <a:bodyPr/>
        <a:lstStyle/>
        <a:p>
          <a:endParaRPr lang="en-US"/>
        </a:p>
      </dgm:t>
    </dgm:pt>
    <dgm:pt modelId="{DF9897C3-F78B-4A36-BCDE-965DB00B55E4}" type="sibTrans" cxnId="{A7C6F402-D003-4C55-B123-884DCEB2B4B7}">
      <dgm:prSet/>
      <dgm:spPr/>
      <dgm:t>
        <a:bodyPr/>
        <a:lstStyle/>
        <a:p>
          <a:endParaRPr lang="en-US"/>
        </a:p>
      </dgm:t>
    </dgm:pt>
    <dgm:pt modelId="{F9ABCF42-57E2-4DC7-BB20-7CBAC96A848E}" type="pres">
      <dgm:prSet presAssocID="{0B5B0AB8-B65B-4F4C-8C43-D209395C88ED}" presName="linear" presStyleCnt="0">
        <dgm:presLayoutVars>
          <dgm:dir/>
          <dgm:animLvl val="lvl"/>
          <dgm:resizeHandles val="exact"/>
        </dgm:presLayoutVars>
      </dgm:prSet>
      <dgm:spPr/>
      <dgm:t>
        <a:bodyPr/>
        <a:lstStyle/>
        <a:p>
          <a:endParaRPr lang="en-US"/>
        </a:p>
      </dgm:t>
    </dgm:pt>
    <dgm:pt modelId="{18C8C1AD-33FE-4E6E-B73F-78D1BD318A11}" type="pres">
      <dgm:prSet presAssocID="{A37D652D-C93E-4C87-BE37-213E076B2880}" presName="parentLin" presStyleCnt="0"/>
      <dgm:spPr/>
    </dgm:pt>
    <dgm:pt modelId="{D8FDC3C4-0A8F-43FF-B6DF-1905C5364433}" type="pres">
      <dgm:prSet presAssocID="{A37D652D-C93E-4C87-BE37-213E076B2880}" presName="parentLeftMargin" presStyleLbl="node1" presStyleIdx="0" presStyleCnt="2"/>
      <dgm:spPr/>
      <dgm:t>
        <a:bodyPr/>
        <a:lstStyle/>
        <a:p>
          <a:endParaRPr lang="en-US"/>
        </a:p>
      </dgm:t>
    </dgm:pt>
    <dgm:pt modelId="{2673C0B2-CB5D-4EB6-98D0-A15BE4D5D89A}" type="pres">
      <dgm:prSet presAssocID="{A37D652D-C93E-4C87-BE37-213E076B2880}" presName="parentText" presStyleLbl="node1" presStyleIdx="0" presStyleCnt="2">
        <dgm:presLayoutVars>
          <dgm:chMax val="0"/>
          <dgm:bulletEnabled val="1"/>
        </dgm:presLayoutVars>
      </dgm:prSet>
      <dgm:spPr/>
      <dgm:t>
        <a:bodyPr/>
        <a:lstStyle/>
        <a:p>
          <a:endParaRPr lang="en-US"/>
        </a:p>
      </dgm:t>
    </dgm:pt>
    <dgm:pt modelId="{71DD467A-1137-4027-9540-7BC18E1EB6CB}" type="pres">
      <dgm:prSet presAssocID="{A37D652D-C93E-4C87-BE37-213E076B2880}" presName="negativeSpace" presStyleCnt="0"/>
      <dgm:spPr/>
    </dgm:pt>
    <dgm:pt modelId="{2A1E90DD-DB9F-4A53-8FD1-CE51C34A0673}" type="pres">
      <dgm:prSet presAssocID="{A37D652D-C93E-4C87-BE37-213E076B2880}" presName="childText" presStyleLbl="conFgAcc1" presStyleIdx="0" presStyleCnt="2">
        <dgm:presLayoutVars>
          <dgm:bulletEnabled val="1"/>
        </dgm:presLayoutVars>
      </dgm:prSet>
      <dgm:spPr/>
      <dgm:t>
        <a:bodyPr/>
        <a:lstStyle/>
        <a:p>
          <a:endParaRPr lang="en-US"/>
        </a:p>
      </dgm:t>
    </dgm:pt>
    <dgm:pt modelId="{D41C7780-F2C4-43AE-884E-51A527371785}" type="pres">
      <dgm:prSet presAssocID="{5E1896F6-F7E2-4968-95AE-08C10D3C5E6B}" presName="spaceBetweenRectangles" presStyleCnt="0"/>
      <dgm:spPr/>
    </dgm:pt>
    <dgm:pt modelId="{274FF711-9682-4EB7-929E-9562AC1DED5A}" type="pres">
      <dgm:prSet presAssocID="{CC55E7D3-02E7-4F2C-87E5-02493073C0E3}" presName="parentLin" presStyleCnt="0"/>
      <dgm:spPr/>
    </dgm:pt>
    <dgm:pt modelId="{E6F629FA-407F-43EF-8F3C-556CD851284C}" type="pres">
      <dgm:prSet presAssocID="{CC55E7D3-02E7-4F2C-87E5-02493073C0E3}" presName="parentLeftMargin" presStyleLbl="node1" presStyleIdx="0" presStyleCnt="2"/>
      <dgm:spPr/>
      <dgm:t>
        <a:bodyPr/>
        <a:lstStyle/>
        <a:p>
          <a:endParaRPr lang="en-US"/>
        </a:p>
      </dgm:t>
    </dgm:pt>
    <dgm:pt modelId="{5ED64740-14BF-4279-ABA7-453264BC7F4B}" type="pres">
      <dgm:prSet presAssocID="{CC55E7D3-02E7-4F2C-87E5-02493073C0E3}" presName="parentText" presStyleLbl="node1" presStyleIdx="1" presStyleCnt="2">
        <dgm:presLayoutVars>
          <dgm:chMax val="0"/>
          <dgm:bulletEnabled val="1"/>
        </dgm:presLayoutVars>
      </dgm:prSet>
      <dgm:spPr/>
      <dgm:t>
        <a:bodyPr/>
        <a:lstStyle/>
        <a:p>
          <a:endParaRPr lang="en-US"/>
        </a:p>
      </dgm:t>
    </dgm:pt>
    <dgm:pt modelId="{7961FA9C-7FF4-48CA-B41D-F00AEB657100}" type="pres">
      <dgm:prSet presAssocID="{CC55E7D3-02E7-4F2C-87E5-02493073C0E3}" presName="negativeSpace" presStyleCnt="0"/>
      <dgm:spPr/>
    </dgm:pt>
    <dgm:pt modelId="{8300F6B1-2CAD-4276-8197-6BFDA0A42205}" type="pres">
      <dgm:prSet presAssocID="{CC55E7D3-02E7-4F2C-87E5-02493073C0E3}" presName="childText" presStyleLbl="conFgAcc1" presStyleIdx="1" presStyleCnt="2">
        <dgm:presLayoutVars>
          <dgm:bulletEnabled val="1"/>
        </dgm:presLayoutVars>
      </dgm:prSet>
      <dgm:spPr/>
      <dgm:t>
        <a:bodyPr/>
        <a:lstStyle/>
        <a:p>
          <a:endParaRPr lang="en-US"/>
        </a:p>
      </dgm:t>
    </dgm:pt>
  </dgm:ptLst>
  <dgm:cxnLst>
    <dgm:cxn modelId="{8D05DB2E-2668-403A-8FAA-5001EC3402B0}" srcId="{0B5B0AB8-B65B-4F4C-8C43-D209395C88ED}" destId="{A37D652D-C93E-4C87-BE37-213E076B2880}" srcOrd="0" destOrd="0" parTransId="{A76E1095-1E08-48B8-81E3-F11A33809C05}" sibTransId="{5E1896F6-F7E2-4968-95AE-08C10D3C5E6B}"/>
    <dgm:cxn modelId="{044D2DEF-F000-49C0-A8F2-9B69161303D7}" type="presOf" srcId="{CC55E7D3-02E7-4F2C-87E5-02493073C0E3}" destId="{5ED64740-14BF-4279-ABA7-453264BC7F4B}" srcOrd="1" destOrd="0" presId="urn:microsoft.com/office/officeart/2005/8/layout/list1"/>
    <dgm:cxn modelId="{7AAEA0B8-CE5C-49D8-B2F6-AEA1EB184148}" srcId="{CC55E7D3-02E7-4F2C-87E5-02493073C0E3}" destId="{91711BAD-B384-43C2-8167-76E34F25FB5E}" srcOrd="1" destOrd="0" parTransId="{695B3F82-095B-4E39-A15E-AF2AC664DE4E}" sibTransId="{1CDE78DB-1F14-4F25-932E-B239914F1750}"/>
    <dgm:cxn modelId="{CA1AF79B-5F9C-465A-A15E-D34D327C3257}" type="presOf" srcId="{391063A8-F639-40ED-A5A1-718162C5117D}" destId="{8300F6B1-2CAD-4276-8197-6BFDA0A42205}" srcOrd="0" destOrd="0" presId="urn:microsoft.com/office/officeart/2005/8/layout/list1"/>
    <dgm:cxn modelId="{C0BA79A9-1D4B-4F9D-A202-FE2288B6FF03}" srcId="{A37D652D-C93E-4C87-BE37-213E076B2880}" destId="{6B52C393-1791-4413-9D9B-6062DE609F1A}" srcOrd="0" destOrd="0" parTransId="{9F03C33C-9F48-4FD9-9B9D-A038F77BEFF9}" sibTransId="{85036C08-7B0D-4C78-B395-9A2025BF9758}"/>
    <dgm:cxn modelId="{1E3B7D56-4053-416C-B8AF-15DFE8ED4639}" srcId="{0B5B0AB8-B65B-4F4C-8C43-D209395C88ED}" destId="{CC55E7D3-02E7-4F2C-87E5-02493073C0E3}" srcOrd="1" destOrd="0" parTransId="{548F473D-5F77-4171-BD03-9AF7864E7BD3}" sibTransId="{065AD27B-6C0C-45A1-BA74-D4CC2BEB7071}"/>
    <dgm:cxn modelId="{7DB0AB22-3DE2-4E76-99BE-22C3AF794028}" type="presOf" srcId="{1C1591BB-F429-40E8-897E-8BBE5E932733}" destId="{2A1E90DD-DB9F-4A53-8FD1-CE51C34A0673}" srcOrd="0" destOrd="1" presId="urn:microsoft.com/office/officeart/2005/8/layout/list1"/>
    <dgm:cxn modelId="{A7C6F402-D003-4C55-B123-884DCEB2B4B7}" srcId="{A37D652D-C93E-4C87-BE37-213E076B2880}" destId="{1C1591BB-F429-40E8-897E-8BBE5E932733}" srcOrd="1" destOrd="0" parTransId="{D10D8C43-5294-4F30-ACF2-DC5FF7AF9C1D}" sibTransId="{DF9897C3-F78B-4A36-BCDE-965DB00B55E4}"/>
    <dgm:cxn modelId="{786CE4C6-C0CC-4E23-ACE0-FB62A1088875}" srcId="{CC55E7D3-02E7-4F2C-87E5-02493073C0E3}" destId="{391063A8-F639-40ED-A5A1-718162C5117D}" srcOrd="0" destOrd="0" parTransId="{108AEE73-A35E-4E58-8AB2-4EFDEA1827F6}" sibTransId="{EC996B75-ECCF-4CF0-88E8-BF338E2EE65E}"/>
    <dgm:cxn modelId="{AE714E2A-FBF5-491D-B24E-ADCF07F50E06}" type="presOf" srcId="{CC55E7D3-02E7-4F2C-87E5-02493073C0E3}" destId="{E6F629FA-407F-43EF-8F3C-556CD851284C}" srcOrd="0" destOrd="0" presId="urn:microsoft.com/office/officeart/2005/8/layout/list1"/>
    <dgm:cxn modelId="{667C90D9-872B-43A4-BEA0-1EF6569FFB0F}" type="presOf" srcId="{6B52C393-1791-4413-9D9B-6062DE609F1A}" destId="{2A1E90DD-DB9F-4A53-8FD1-CE51C34A0673}" srcOrd="0" destOrd="0" presId="urn:microsoft.com/office/officeart/2005/8/layout/list1"/>
    <dgm:cxn modelId="{1F9FF332-75A5-47C4-9162-776064A9E5A9}" type="presOf" srcId="{A37D652D-C93E-4C87-BE37-213E076B2880}" destId="{2673C0B2-CB5D-4EB6-98D0-A15BE4D5D89A}" srcOrd="1" destOrd="0" presId="urn:microsoft.com/office/officeart/2005/8/layout/list1"/>
    <dgm:cxn modelId="{7C174F25-4FF5-4956-81B8-2CDDA91C03A6}" type="presOf" srcId="{A37D652D-C93E-4C87-BE37-213E076B2880}" destId="{D8FDC3C4-0A8F-43FF-B6DF-1905C5364433}" srcOrd="0" destOrd="0" presId="urn:microsoft.com/office/officeart/2005/8/layout/list1"/>
    <dgm:cxn modelId="{0E8E8142-2B82-4A21-8AE4-BF7D8CB7003D}" type="presOf" srcId="{91711BAD-B384-43C2-8167-76E34F25FB5E}" destId="{8300F6B1-2CAD-4276-8197-6BFDA0A42205}" srcOrd="0" destOrd="1" presId="urn:microsoft.com/office/officeart/2005/8/layout/list1"/>
    <dgm:cxn modelId="{65E21576-45FC-4AD4-8797-33763CFEDA9B}" type="presOf" srcId="{0B5B0AB8-B65B-4F4C-8C43-D209395C88ED}" destId="{F9ABCF42-57E2-4DC7-BB20-7CBAC96A848E}" srcOrd="0" destOrd="0" presId="urn:microsoft.com/office/officeart/2005/8/layout/list1"/>
    <dgm:cxn modelId="{9D7A3215-1AC7-4FB4-854B-FADE47D6D18F}" type="presParOf" srcId="{F9ABCF42-57E2-4DC7-BB20-7CBAC96A848E}" destId="{18C8C1AD-33FE-4E6E-B73F-78D1BD318A11}" srcOrd="0" destOrd="0" presId="urn:microsoft.com/office/officeart/2005/8/layout/list1"/>
    <dgm:cxn modelId="{CAC5ACC4-9F1E-4F10-A79A-989DE7B802D1}" type="presParOf" srcId="{18C8C1AD-33FE-4E6E-B73F-78D1BD318A11}" destId="{D8FDC3C4-0A8F-43FF-B6DF-1905C5364433}" srcOrd="0" destOrd="0" presId="urn:microsoft.com/office/officeart/2005/8/layout/list1"/>
    <dgm:cxn modelId="{DA552ACE-9431-485B-BB35-7D92D80291CB}" type="presParOf" srcId="{18C8C1AD-33FE-4E6E-B73F-78D1BD318A11}" destId="{2673C0B2-CB5D-4EB6-98D0-A15BE4D5D89A}" srcOrd="1" destOrd="0" presId="urn:microsoft.com/office/officeart/2005/8/layout/list1"/>
    <dgm:cxn modelId="{BE4670DD-8297-47E9-ABF2-987A041B6FB8}" type="presParOf" srcId="{F9ABCF42-57E2-4DC7-BB20-7CBAC96A848E}" destId="{71DD467A-1137-4027-9540-7BC18E1EB6CB}" srcOrd="1" destOrd="0" presId="urn:microsoft.com/office/officeart/2005/8/layout/list1"/>
    <dgm:cxn modelId="{40321A41-1DE4-47A9-9B0E-C01D250344C7}" type="presParOf" srcId="{F9ABCF42-57E2-4DC7-BB20-7CBAC96A848E}" destId="{2A1E90DD-DB9F-4A53-8FD1-CE51C34A0673}" srcOrd="2" destOrd="0" presId="urn:microsoft.com/office/officeart/2005/8/layout/list1"/>
    <dgm:cxn modelId="{C6A1E118-E394-4A9C-96A3-7E242266227F}" type="presParOf" srcId="{F9ABCF42-57E2-4DC7-BB20-7CBAC96A848E}" destId="{D41C7780-F2C4-43AE-884E-51A527371785}" srcOrd="3" destOrd="0" presId="urn:microsoft.com/office/officeart/2005/8/layout/list1"/>
    <dgm:cxn modelId="{750E6624-67F1-4912-8141-DEF2E3634B02}" type="presParOf" srcId="{F9ABCF42-57E2-4DC7-BB20-7CBAC96A848E}" destId="{274FF711-9682-4EB7-929E-9562AC1DED5A}" srcOrd="4" destOrd="0" presId="urn:microsoft.com/office/officeart/2005/8/layout/list1"/>
    <dgm:cxn modelId="{E0F03447-3E9D-4477-8F45-BF553D0F4560}" type="presParOf" srcId="{274FF711-9682-4EB7-929E-9562AC1DED5A}" destId="{E6F629FA-407F-43EF-8F3C-556CD851284C}" srcOrd="0" destOrd="0" presId="urn:microsoft.com/office/officeart/2005/8/layout/list1"/>
    <dgm:cxn modelId="{207B2C75-C018-4601-92A2-71BA5677B5AB}" type="presParOf" srcId="{274FF711-9682-4EB7-929E-9562AC1DED5A}" destId="{5ED64740-14BF-4279-ABA7-453264BC7F4B}" srcOrd="1" destOrd="0" presId="urn:microsoft.com/office/officeart/2005/8/layout/list1"/>
    <dgm:cxn modelId="{6D6A4115-BC1F-414F-902B-4DEC20B62E7A}" type="presParOf" srcId="{F9ABCF42-57E2-4DC7-BB20-7CBAC96A848E}" destId="{7961FA9C-7FF4-48CA-B41D-F00AEB657100}" srcOrd="5" destOrd="0" presId="urn:microsoft.com/office/officeart/2005/8/layout/list1"/>
    <dgm:cxn modelId="{3C0BC115-64BA-4C10-B074-146381E5D9A8}" type="presParOf" srcId="{F9ABCF42-57E2-4DC7-BB20-7CBAC96A848E}" destId="{8300F6B1-2CAD-4276-8197-6BFDA0A42205}" srcOrd="6" destOrd="0" presId="urn:microsoft.com/office/officeart/2005/8/layout/list1"/>
  </dgm:cxnLst>
  <dgm:bg/>
  <dgm:whole/>
  <dgm:extLst>
    <a:ext uri="http://schemas.microsoft.com/office/drawing/2008/diagram"/>
  </dgm:extLst>
</dgm:dataModel>
</file>

<file path=ppt/diagrams/data3.xml><?xml version="1.0" encoding="utf-8"?>
<dgm:dataModel xmlns:dgm="http://schemas.openxmlformats.org/drawingml/2006/diagram" xmlns:a="http://schemas.openxmlformats.org/drawingml/2006/main">
  <dgm:ptLst>
    <dgm:pt modelId="{B60A656E-46EE-4622-8966-82E87A199920}" type="doc">
      <dgm:prSet loTypeId="urn:microsoft.com/office/officeart/2005/8/layout/list1" loCatId="list" qsTypeId="urn:microsoft.com/office/officeart/2005/8/quickstyle/simple1#3" qsCatId="simple" csTypeId="urn:microsoft.com/office/officeart/2005/8/colors/accent1_2#3" csCatId="accent1" phldr="1"/>
      <dgm:spPr/>
      <dgm:t>
        <a:bodyPr/>
        <a:lstStyle/>
        <a:p>
          <a:endParaRPr lang="en-US"/>
        </a:p>
      </dgm:t>
    </dgm:pt>
    <dgm:pt modelId="{DEE085A9-9ED5-48B0-8684-240418C404FC}">
      <dgm:prSet/>
      <dgm:spPr/>
      <dgm:t>
        <a:bodyPr/>
        <a:lstStyle/>
        <a:p>
          <a:pPr rtl="0"/>
          <a:r>
            <a:rPr lang="en-US" dirty="0" smtClean="0"/>
            <a:t>Static groups</a:t>
          </a:r>
          <a:endParaRPr lang="en-US" dirty="0"/>
        </a:p>
      </dgm:t>
    </dgm:pt>
    <dgm:pt modelId="{F6D27CC3-3EFB-497E-96EF-3031D17DC71D}" type="parTrans" cxnId="{65F3094F-17F1-483B-89D2-1035B719575E}">
      <dgm:prSet/>
      <dgm:spPr/>
      <dgm:t>
        <a:bodyPr/>
        <a:lstStyle/>
        <a:p>
          <a:endParaRPr lang="en-US"/>
        </a:p>
      </dgm:t>
    </dgm:pt>
    <dgm:pt modelId="{D30D8FC5-D1A3-44CE-8AA0-B5852D7740C0}" type="sibTrans" cxnId="{65F3094F-17F1-483B-89D2-1035B719575E}">
      <dgm:prSet/>
      <dgm:spPr/>
      <dgm:t>
        <a:bodyPr/>
        <a:lstStyle/>
        <a:p>
          <a:endParaRPr lang="en-US"/>
        </a:p>
      </dgm:t>
    </dgm:pt>
    <dgm:pt modelId="{B72C4F32-3E02-4C51-868F-84091F394EB6}">
      <dgm:prSet/>
      <dgm:spPr/>
      <dgm:t>
        <a:bodyPr/>
        <a:lstStyle/>
        <a:p>
          <a:pPr rtl="0"/>
          <a:r>
            <a:rPr lang="en-US" dirty="0" smtClean="0"/>
            <a:t>To </a:t>
          </a:r>
          <a:r>
            <a:rPr lang="en-US" b="1" dirty="0" smtClean="0"/>
            <a:t>static</a:t>
          </a:r>
          <a:r>
            <a:rPr lang="en-US" dirty="0" smtClean="0"/>
            <a:t> groups machines are added manually</a:t>
          </a:r>
          <a:endParaRPr lang="en-US" dirty="0"/>
        </a:p>
      </dgm:t>
    </dgm:pt>
    <dgm:pt modelId="{2DBE249C-6EEC-4706-90D8-019A9CCC3755}" type="parTrans" cxnId="{2BBB883E-E760-4121-9CAC-F965D98FF288}">
      <dgm:prSet/>
      <dgm:spPr/>
    </dgm:pt>
    <dgm:pt modelId="{E5FC7BAE-2483-4AC0-BD44-17FA9A848E47}" type="sibTrans" cxnId="{2BBB883E-E760-4121-9CAC-F965D98FF288}">
      <dgm:prSet/>
      <dgm:spPr/>
    </dgm:pt>
    <dgm:pt modelId="{5D81A768-AB26-42CC-B1DC-CE2F1339682E}">
      <dgm:prSet/>
      <dgm:spPr/>
      <dgm:t>
        <a:bodyPr/>
        <a:lstStyle/>
        <a:p>
          <a:pPr rtl="0"/>
          <a:r>
            <a:rPr lang="en-US" dirty="0" smtClean="0"/>
            <a:t>Dynamic groups</a:t>
          </a:r>
          <a:endParaRPr lang="en-US" dirty="0"/>
        </a:p>
      </dgm:t>
    </dgm:pt>
    <dgm:pt modelId="{B56431DE-CE50-43BC-96A6-CA1BA7D961AA}" type="parTrans" cxnId="{45CC1A4C-AAE5-49E4-9950-66022F6BFDCA}">
      <dgm:prSet/>
      <dgm:spPr/>
    </dgm:pt>
    <dgm:pt modelId="{C9CDB305-BD1C-4915-80B0-298F6257FE9E}" type="sibTrans" cxnId="{45CC1A4C-AAE5-49E4-9950-66022F6BFDCA}">
      <dgm:prSet/>
      <dgm:spPr/>
    </dgm:pt>
    <dgm:pt modelId="{94279FF1-18EA-4365-AB9D-CFA3B6AEB670}">
      <dgm:prSet/>
      <dgm:spPr/>
      <dgm:t>
        <a:bodyPr/>
        <a:lstStyle/>
        <a:p>
          <a:pPr rtl="0"/>
          <a:r>
            <a:rPr lang="en-US" dirty="0" smtClean="0"/>
            <a:t>To </a:t>
          </a:r>
          <a:r>
            <a:rPr lang="en-US" b="1" dirty="0" smtClean="0"/>
            <a:t>dynamic</a:t>
          </a:r>
          <a:r>
            <a:rPr lang="en-US" dirty="0" smtClean="0"/>
            <a:t> group machines are put automatically based on criteria</a:t>
          </a:r>
          <a:endParaRPr lang="en-US" dirty="0"/>
        </a:p>
      </dgm:t>
    </dgm:pt>
    <dgm:pt modelId="{DE0BDC4A-6C82-4004-A553-8ED658D90413}" type="parTrans" cxnId="{5A8810A2-99EB-42FF-B3B1-25CF25746D12}">
      <dgm:prSet/>
      <dgm:spPr/>
    </dgm:pt>
    <dgm:pt modelId="{C2CCA066-E3FD-419B-B0E8-A0E6DA5947B7}" type="sibTrans" cxnId="{5A8810A2-99EB-42FF-B3B1-25CF25746D12}">
      <dgm:prSet/>
      <dgm:spPr/>
    </dgm:pt>
    <dgm:pt modelId="{E31048EB-5A3E-4A9F-8990-903359CEC398}">
      <dgm:prSet/>
      <dgm:spPr/>
      <dgm:t>
        <a:bodyPr/>
        <a:lstStyle/>
        <a:p>
          <a:pPr rtl="0"/>
          <a:r>
            <a:rPr lang="en-US" dirty="0" smtClean="0"/>
            <a:t>IP range</a:t>
          </a:r>
          <a:endParaRPr lang="en-US" dirty="0"/>
        </a:p>
      </dgm:t>
    </dgm:pt>
    <dgm:pt modelId="{65545A26-9E65-4D39-AF82-E42235B1271D}" type="parTrans" cxnId="{19E0E06C-0D30-4F76-B9E4-8AE4133FAA72}">
      <dgm:prSet/>
      <dgm:spPr/>
      <dgm:t>
        <a:bodyPr/>
        <a:lstStyle/>
        <a:p>
          <a:endParaRPr lang="en-US"/>
        </a:p>
      </dgm:t>
    </dgm:pt>
    <dgm:pt modelId="{B923060A-235B-4054-9BBA-3679DA0CA25B}" type="sibTrans" cxnId="{19E0E06C-0D30-4F76-B9E4-8AE4133FAA72}">
      <dgm:prSet/>
      <dgm:spPr/>
      <dgm:t>
        <a:bodyPr/>
        <a:lstStyle/>
        <a:p>
          <a:endParaRPr lang="en-US"/>
        </a:p>
      </dgm:t>
    </dgm:pt>
    <dgm:pt modelId="{D51F83FA-5162-4198-9A83-B7877D1F0E92}">
      <dgm:prSet/>
      <dgm:spPr/>
      <dgm:t>
        <a:bodyPr/>
        <a:lstStyle/>
        <a:p>
          <a:pPr rtl="0"/>
          <a:r>
            <a:rPr lang="en-US" dirty="0" smtClean="0"/>
            <a:t>Operating system</a:t>
          </a:r>
          <a:endParaRPr lang="en-US" dirty="0"/>
        </a:p>
      </dgm:t>
    </dgm:pt>
    <dgm:pt modelId="{6C10A86C-4D98-4314-B3C6-1A55CC7CB186}" type="parTrans" cxnId="{9A37C7F0-0C62-488F-AFA5-EFDD68811AC9}">
      <dgm:prSet/>
      <dgm:spPr/>
      <dgm:t>
        <a:bodyPr/>
        <a:lstStyle/>
        <a:p>
          <a:endParaRPr lang="en-US"/>
        </a:p>
      </dgm:t>
    </dgm:pt>
    <dgm:pt modelId="{DE66BBC9-78DB-4EE3-9429-818D38BE7787}" type="sibTrans" cxnId="{9A37C7F0-0C62-488F-AFA5-EFDD68811AC9}">
      <dgm:prSet/>
      <dgm:spPr/>
      <dgm:t>
        <a:bodyPr/>
        <a:lstStyle/>
        <a:p>
          <a:endParaRPr lang="en-US"/>
        </a:p>
      </dgm:t>
    </dgm:pt>
    <dgm:pt modelId="{D28C99BC-06A5-4561-8689-873CFCA0EE3F}">
      <dgm:prSet/>
      <dgm:spPr/>
      <dgm:t>
        <a:bodyPr/>
        <a:lstStyle/>
        <a:p>
          <a:pPr rtl="0"/>
          <a:r>
            <a:rPr lang="en-US" dirty="0" smtClean="0"/>
            <a:t>Architecture (x86 or x64)</a:t>
          </a:r>
          <a:endParaRPr lang="en-US" dirty="0"/>
        </a:p>
      </dgm:t>
    </dgm:pt>
    <dgm:pt modelId="{8730EC72-D911-49D9-811D-2A9F4CEC1DC7}" type="parTrans" cxnId="{9147394F-DA21-4283-B514-8A0483F03003}">
      <dgm:prSet/>
      <dgm:spPr/>
      <dgm:t>
        <a:bodyPr/>
        <a:lstStyle/>
        <a:p>
          <a:endParaRPr lang="en-US"/>
        </a:p>
      </dgm:t>
    </dgm:pt>
    <dgm:pt modelId="{9A7CBA20-8B1C-49E8-9A5F-C24AFAEBE61A}" type="sibTrans" cxnId="{9147394F-DA21-4283-B514-8A0483F03003}">
      <dgm:prSet/>
      <dgm:spPr/>
      <dgm:t>
        <a:bodyPr/>
        <a:lstStyle/>
        <a:p>
          <a:endParaRPr lang="en-US"/>
        </a:p>
      </dgm:t>
    </dgm:pt>
    <dgm:pt modelId="{524EE791-8C55-45D6-90C3-2C23E4FA1087}">
      <dgm:prSet/>
      <dgm:spPr/>
      <dgm:t>
        <a:bodyPr/>
        <a:lstStyle/>
        <a:p>
          <a:pPr rtl="0"/>
          <a:r>
            <a:rPr lang="en-US" dirty="0" smtClean="0"/>
            <a:t>Flexibility</a:t>
          </a:r>
          <a:endParaRPr lang="en-US" dirty="0"/>
        </a:p>
      </dgm:t>
    </dgm:pt>
    <dgm:pt modelId="{8EE5DB67-BF9B-489F-8A6D-137F1316DA7F}" type="parTrans" cxnId="{8221B98C-0DAE-4577-9117-A9C88F78EA0C}">
      <dgm:prSet/>
      <dgm:spPr/>
    </dgm:pt>
    <dgm:pt modelId="{D5AC7160-3B59-443C-8793-92B17BBA4560}" type="sibTrans" cxnId="{8221B98C-0DAE-4577-9117-A9C88F78EA0C}">
      <dgm:prSet/>
      <dgm:spPr/>
    </dgm:pt>
    <dgm:pt modelId="{AB7C25F1-F1B1-4669-BCF9-7C85F3DBC290}">
      <dgm:prSet/>
      <dgm:spPr/>
      <dgm:t>
        <a:bodyPr/>
        <a:lstStyle/>
        <a:p>
          <a:pPr rtl="0"/>
          <a:r>
            <a:rPr lang="en-US" dirty="0" smtClean="0"/>
            <a:t>Groups can be nested; single machine can belong to multiple groups</a:t>
          </a:r>
          <a:endParaRPr lang="en-US" dirty="0"/>
        </a:p>
      </dgm:t>
    </dgm:pt>
    <dgm:pt modelId="{25D710B7-DA65-4FFC-B444-72196C3B2329}" type="parTrans" cxnId="{C94788B6-D25A-469C-923B-A0650336B01B}">
      <dgm:prSet/>
      <dgm:spPr/>
      <dgm:t>
        <a:bodyPr/>
        <a:lstStyle/>
        <a:p>
          <a:endParaRPr lang="en-US"/>
        </a:p>
      </dgm:t>
    </dgm:pt>
    <dgm:pt modelId="{C6735C51-0C77-4F34-9B2A-625473EEB470}" type="sibTrans" cxnId="{C94788B6-D25A-469C-923B-A0650336B01B}">
      <dgm:prSet/>
      <dgm:spPr/>
      <dgm:t>
        <a:bodyPr/>
        <a:lstStyle/>
        <a:p>
          <a:endParaRPr lang="en-US"/>
        </a:p>
      </dgm:t>
    </dgm:pt>
    <dgm:pt modelId="{E2A9C888-0A60-46B1-8BBE-D597C36FB846}">
      <dgm:prSet/>
      <dgm:spPr/>
      <dgm:t>
        <a:bodyPr/>
        <a:lstStyle/>
        <a:p>
          <a:pPr rtl="0"/>
          <a:r>
            <a:rPr lang="en-US" dirty="0" smtClean="0"/>
            <a:t>Groups are perfect targets for policies</a:t>
          </a:r>
          <a:endParaRPr lang="en-US" dirty="0"/>
        </a:p>
      </dgm:t>
    </dgm:pt>
    <dgm:pt modelId="{FC802E82-3264-4A47-A5AB-B502F44B299F}" type="parTrans" cxnId="{480E951B-CEB4-44E5-ADD0-2E6FB243AEB4}">
      <dgm:prSet/>
      <dgm:spPr/>
    </dgm:pt>
    <dgm:pt modelId="{BAF0A5B4-8C8B-471A-8527-EADCD4040C8F}" type="sibTrans" cxnId="{480E951B-CEB4-44E5-ADD0-2E6FB243AEB4}">
      <dgm:prSet/>
      <dgm:spPr/>
    </dgm:pt>
    <dgm:pt modelId="{75222B63-22B8-49A7-80A9-D89B4BEB4D01}">
      <dgm:prSet/>
      <dgm:spPr/>
      <dgm:t>
        <a:bodyPr/>
        <a:lstStyle/>
        <a:p>
          <a:pPr rtl="0"/>
          <a:r>
            <a:rPr lang="en-US" dirty="0" smtClean="0"/>
            <a:t>Simplifies administration as only machines of interest can be displayed</a:t>
          </a:r>
          <a:endParaRPr lang="en-US" dirty="0"/>
        </a:p>
      </dgm:t>
    </dgm:pt>
    <dgm:pt modelId="{FDBBD111-D6CA-4878-A348-BD7D607C7FF9}" type="parTrans" cxnId="{9673D1F6-D6E7-4DAE-B895-91F6A177784F}">
      <dgm:prSet/>
      <dgm:spPr/>
    </dgm:pt>
    <dgm:pt modelId="{23BF7230-41AD-47A0-8836-12F3CE98C25A}" type="sibTrans" cxnId="{9673D1F6-D6E7-4DAE-B895-91F6A177784F}">
      <dgm:prSet/>
      <dgm:spPr/>
    </dgm:pt>
    <dgm:pt modelId="{13C370D3-8C88-4500-995F-C6E9719388FE}" type="pres">
      <dgm:prSet presAssocID="{B60A656E-46EE-4622-8966-82E87A199920}" presName="linear" presStyleCnt="0">
        <dgm:presLayoutVars>
          <dgm:dir/>
          <dgm:animLvl val="lvl"/>
          <dgm:resizeHandles val="exact"/>
        </dgm:presLayoutVars>
      </dgm:prSet>
      <dgm:spPr/>
      <dgm:t>
        <a:bodyPr/>
        <a:lstStyle/>
        <a:p>
          <a:endParaRPr lang="en-US"/>
        </a:p>
      </dgm:t>
    </dgm:pt>
    <dgm:pt modelId="{7B4AC374-5D83-41A4-A449-7025EC0D88C0}" type="pres">
      <dgm:prSet presAssocID="{DEE085A9-9ED5-48B0-8684-240418C404FC}" presName="parentLin" presStyleCnt="0"/>
      <dgm:spPr/>
    </dgm:pt>
    <dgm:pt modelId="{D95AB289-E3A6-4345-BDA2-66B933AB50C7}" type="pres">
      <dgm:prSet presAssocID="{DEE085A9-9ED5-48B0-8684-240418C404FC}" presName="parentLeftMargin" presStyleLbl="node1" presStyleIdx="0" presStyleCnt="3"/>
      <dgm:spPr/>
      <dgm:t>
        <a:bodyPr/>
        <a:lstStyle/>
        <a:p>
          <a:endParaRPr lang="en-US"/>
        </a:p>
      </dgm:t>
    </dgm:pt>
    <dgm:pt modelId="{EC03FE7E-735A-4C5A-82C1-F3DF7733A4C1}" type="pres">
      <dgm:prSet presAssocID="{DEE085A9-9ED5-48B0-8684-240418C404FC}" presName="parentText" presStyleLbl="node1" presStyleIdx="0" presStyleCnt="3">
        <dgm:presLayoutVars>
          <dgm:chMax val="0"/>
          <dgm:bulletEnabled val="1"/>
        </dgm:presLayoutVars>
      </dgm:prSet>
      <dgm:spPr/>
      <dgm:t>
        <a:bodyPr/>
        <a:lstStyle/>
        <a:p>
          <a:endParaRPr lang="en-US"/>
        </a:p>
      </dgm:t>
    </dgm:pt>
    <dgm:pt modelId="{8DC00F0E-274D-4BA3-8EB8-C9FD12F59324}" type="pres">
      <dgm:prSet presAssocID="{DEE085A9-9ED5-48B0-8684-240418C404FC}" presName="negativeSpace" presStyleCnt="0"/>
      <dgm:spPr/>
    </dgm:pt>
    <dgm:pt modelId="{7393CCF6-016E-4F60-A464-ABB52CB83819}" type="pres">
      <dgm:prSet presAssocID="{DEE085A9-9ED5-48B0-8684-240418C404FC}" presName="childText" presStyleLbl="conFgAcc1" presStyleIdx="0" presStyleCnt="3">
        <dgm:presLayoutVars>
          <dgm:bulletEnabled val="1"/>
        </dgm:presLayoutVars>
      </dgm:prSet>
      <dgm:spPr/>
      <dgm:t>
        <a:bodyPr/>
        <a:lstStyle/>
        <a:p>
          <a:endParaRPr lang="en-US"/>
        </a:p>
      </dgm:t>
    </dgm:pt>
    <dgm:pt modelId="{A04785E2-DB0C-4C1B-B895-600E09A84C40}" type="pres">
      <dgm:prSet presAssocID="{D30D8FC5-D1A3-44CE-8AA0-B5852D7740C0}" presName="spaceBetweenRectangles" presStyleCnt="0"/>
      <dgm:spPr/>
    </dgm:pt>
    <dgm:pt modelId="{1899405D-8C31-4BD7-B926-C744457281F6}" type="pres">
      <dgm:prSet presAssocID="{5D81A768-AB26-42CC-B1DC-CE2F1339682E}" presName="parentLin" presStyleCnt="0"/>
      <dgm:spPr/>
    </dgm:pt>
    <dgm:pt modelId="{D1247D11-5EAD-4551-890C-4AF3E54F6FD2}" type="pres">
      <dgm:prSet presAssocID="{5D81A768-AB26-42CC-B1DC-CE2F1339682E}" presName="parentLeftMargin" presStyleLbl="node1" presStyleIdx="0" presStyleCnt="3"/>
      <dgm:spPr/>
      <dgm:t>
        <a:bodyPr/>
        <a:lstStyle/>
        <a:p>
          <a:endParaRPr lang="en-US"/>
        </a:p>
      </dgm:t>
    </dgm:pt>
    <dgm:pt modelId="{2D9726A7-5B7C-47B8-9E8A-FFEE24093112}" type="pres">
      <dgm:prSet presAssocID="{5D81A768-AB26-42CC-B1DC-CE2F1339682E}" presName="parentText" presStyleLbl="node1" presStyleIdx="1" presStyleCnt="3">
        <dgm:presLayoutVars>
          <dgm:chMax val="0"/>
          <dgm:bulletEnabled val="1"/>
        </dgm:presLayoutVars>
      </dgm:prSet>
      <dgm:spPr/>
      <dgm:t>
        <a:bodyPr/>
        <a:lstStyle/>
        <a:p>
          <a:endParaRPr lang="en-US"/>
        </a:p>
      </dgm:t>
    </dgm:pt>
    <dgm:pt modelId="{CAD65D10-8860-4496-A415-7215C6C641FB}" type="pres">
      <dgm:prSet presAssocID="{5D81A768-AB26-42CC-B1DC-CE2F1339682E}" presName="negativeSpace" presStyleCnt="0"/>
      <dgm:spPr/>
    </dgm:pt>
    <dgm:pt modelId="{4D5AADCC-7B71-4464-A82C-3CB38DC31F0E}" type="pres">
      <dgm:prSet presAssocID="{5D81A768-AB26-42CC-B1DC-CE2F1339682E}" presName="childText" presStyleLbl="conFgAcc1" presStyleIdx="1" presStyleCnt="3">
        <dgm:presLayoutVars>
          <dgm:bulletEnabled val="1"/>
        </dgm:presLayoutVars>
      </dgm:prSet>
      <dgm:spPr/>
      <dgm:t>
        <a:bodyPr/>
        <a:lstStyle/>
        <a:p>
          <a:endParaRPr lang="en-US"/>
        </a:p>
      </dgm:t>
    </dgm:pt>
    <dgm:pt modelId="{A563E2D6-3365-407F-94DB-6DDFFD408EE3}" type="pres">
      <dgm:prSet presAssocID="{C9CDB305-BD1C-4915-80B0-298F6257FE9E}" presName="spaceBetweenRectangles" presStyleCnt="0"/>
      <dgm:spPr/>
    </dgm:pt>
    <dgm:pt modelId="{78C3E649-D57C-4FA9-92D5-FDFD5E9CAC34}" type="pres">
      <dgm:prSet presAssocID="{524EE791-8C55-45D6-90C3-2C23E4FA1087}" presName="parentLin" presStyleCnt="0"/>
      <dgm:spPr/>
    </dgm:pt>
    <dgm:pt modelId="{A63AD707-607C-4A44-8220-56FB5C9885BB}" type="pres">
      <dgm:prSet presAssocID="{524EE791-8C55-45D6-90C3-2C23E4FA1087}" presName="parentLeftMargin" presStyleLbl="node1" presStyleIdx="1" presStyleCnt="3"/>
      <dgm:spPr/>
      <dgm:t>
        <a:bodyPr/>
        <a:lstStyle/>
        <a:p>
          <a:endParaRPr lang="en-US"/>
        </a:p>
      </dgm:t>
    </dgm:pt>
    <dgm:pt modelId="{8E5C3975-350D-4B28-8B8B-F90D1147C02E}" type="pres">
      <dgm:prSet presAssocID="{524EE791-8C55-45D6-90C3-2C23E4FA1087}" presName="parentText" presStyleLbl="node1" presStyleIdx="2" presStyleCnt="3">
        <dgm:presLayoutVars>
          <dgm:chMax val="0"/>
          <dgm:bulletEnabled val="1"/>
        </dgm:presLayoutVars>
      </dgm:prSet>
      <dgm:spPr/>
      <dgm:t>
        <a:bodyPr/>
        <a:lstStyle/>
        <a:p>
          <a:endParaRPr lang="en-US"/>
        </a:p>
      </dgm:t>
    </dgm:pt>
    <dgm:pt modelId="{2AA2AED2-4A6E-445D-AFF0-863A3C423BE5}" type="pres">
      <dgm:prSet presAssocID="{524EE791-8C55-45D6-90C3-2C23E4FA1087}" presName="negativeSpace" presStyleCnt="0"/>
      <dgm:spPr/>
    </dgm:pt>
    <dgm:pt modelId="{415AF923-38AB-40DB-9C34-24C7DCB494E2}" type="pres">
      <dgm:prSet presAssocID="{524EE791-8C55-45D6-90C3-2C23E4FA1087}" presName="childText" presStyleLbl="conFgAcc1" presStyleIdx="2" presStyleCnt="3">
        <dgm:presLayoutVars>
          <dgm:bulletEnabled val="1"/>
        </dgm:presLayoutVars>
      </dgm:prSet>
      <dgm:spPr/>
      <dgm:t>
        <a:bodyPr/>
        <a:lstStyle/>
        <a:p>
          <a:endParaRPr lang="en-US"/>
        </a:p>
      </dgm:t>
    </dgm:pt>
  </dgm:ptLst>
  <dgm:cxnLst>
    <dgm:cxn modelId="{9673D1F6-D6E7-4DAE-B895-91F6A177784F}" srcId="{524EE791-8C55-45D6-90C3-2C23E4FA1087}" destId="{75222B63-22B8-49A7-80A9-D89B4BEB4D01}" srcOrd="1" destOrd="0" parTransId="{FDBBD111-D6CA-4878-A348-BD7D607C7FF9}" sibTransId="{23BF7230-41AD-47A0-8836-12F3CE98C25A}"/>
    <dgm:cxn modelId="{B6F18692-3670-4A84-A925-85DA4992D81C}" type="presOf" srcId="{E2A9C888-0A60-46B1-8BBE-D597C36FB846}" destId="{415AF923-38AB-40DB-9C34-24C7DCB494E2}" srcOrd="0" destOrd="2" presId="urn:microsoft.com/office/officeart/2005/8/layout/list1"/>
    <dgm:cxn modelId="{C86625AE-39B0-4853-BF63-54202957ADF0}" type="presOf" srcId="{524EE791-8C55-45D6-90C3-2C23E4FA1087}" destId="{8E5C3975-350D-4B28-8B8B-F90D1147C02E}" srcOrd="1" destOrd="0" presId="urn:microsoft.com/office/officeart/2005/8/layout/list1"/>
    <dgm:cxn modelId="{3DE4E9E0-EACF-4D36-8095-15BED4EFBFA7}" type="presOf" srcId="{5D81A768-AB26-42CC-B1DC-CE2F1339682E}" destId="{2D9726A7-5B7C-47B8-9E8A-FFEE24093112}" srcOrd="1" destOrd="0" presId="urn:microsoft.com/office/officeart/2005/8/layout/list1"/>
    <dgm:cxn modelId="{65F3094F-17F1-483B-89D2-1035B719575E}" srcId="{B60A656E-46EE-4622-8966-82E87A199920}" destId="{DEE085A9-9ED5-48B0-8684-240418C404FC}" srcOrd="0" destOrd="0" parTransId="{F6D27CC3-3EFB-497E-96EF-3031D17DC71D}" sibTransId="{D30D8FC5-D1A3-44CE-8AA0-B5852D7740C0}"/>
    <dgm:cxn modelId="{C94788B6-D25A-469C-923B-A0650336B01B}" srcId="{524EE791-8C55-45D6-90C3-2C23E4FA1087}" destId="{AB7C25F1-F1B1-4669-BCF9-7C85F3DBC290}" srcOrd="0" destOrd="0" parTransId="{25D710B7-DA65-4FFC-B444-72196C3B2329}" sibTransId="{C6735C51-0C77-4F34-9B2A-625473EEB470}"/>
    <dgm:cxn modelId="{480E951B-CEB4-44E5-ADD0-2E6FB243AEB4}" srcId="{524EE791-8C55-45D6-90C3-2C23E4FA1087}" destId="{E2A9C888-0A60-46B1-8BBE-D597C36FB846}" srcOrd="2" destOrd="0" parTransId="{FC802E82-3264-4A47-A5AB-B502F44B299F}" sibTransId="{BAF0A5B4-8C8B-471A-8527-EADCD4040C8F}"/>
    <dgm:cxn modelId="{51D588F7-F03D-4F06-8A9E-1653D1BDC083}" type="presOf" srcId="{AB7C25F1-F1B1-4669-BCF9-7C85F3DBC290}" destId="{415AF923-38AB-40DB-9C34-24C7DCB494E2}" srcOrd="0" destOrd="0" presId="urn:microsoft.com/office/officeart/2005/8/layout/list1"/>
    <dgm:cxn modelId="{8BE14F55-7507-4127-A146-770864680A3F}" type="presOf" srcId="{DEE085A9-9ED5-48B0-8684-240418C404FC}" destId="{D95AB289-E3A6-4345-BDA2-66B933AB50C7}" srcOrd="0" destOrd="0" presId="urn:microsoft.com/office/officeart/2005/8/layout/list1"/>
    <dgm:cxn modelId="{19E0E06C-0D30-4F76-B9E4-8AE4133FAA72}" srcId="{94279FF1-18EA-4365-AB9D-CFA3B6AEB670}" destId="{E31048EB-5A3E-4A9F-8990-903359CEC398}" srcOrd="0" destOrd="0" parTransId="{65545A26-9E65-4D39-AF82-E42235B1271D}" sibTransId="{B923060A-235B-4054-9BBA-3679DA0CA25B}"/>
    <dgm:cxn modelId="{73A81210-1133-4AD9-A43C-D927824E17D4}" type="presOf" srcId="{94279FF1-18EA-4365-AB9D-CFA3B6AEB670}" destId="{4D5AADCC-7B71-4464-A82C-3CB38DC31F0E}" srcOrd="0" destOrd="0" presId="urn:microsoft.com/office/officeart/2005/8/layout/list1"/>
    <dgm:cxn modelId="{A07AB34C-5959-4282-9AFA-FD662C971A01}" type="presOf" srcId="{524EE791-8C55-45D6-90C3-2C23E4FA1087}" destId="{A63AD707-607C-4A44-8220-56FB5C9885BB}" srcOrd="0" destOrd="0" presId="urn:microsoft.com/office/officeart/2005/8/layout/list1"/>
    <dgm:cxn modelId="{446F1796-8318-4792-91F5-4865AD17CBA6}" type="presOf" srcId="{D51F83FA-5162-4198-9A83-B7877D1F0E92}" destId="{4D5AADCC-7B71-4464-A82C-3CB38DC31F0E}" srcOrd="0" destOrd="2" presId="urn:microsoft.com/office/officeart/2005/8/layout/list1"/>
    <dgm:cxn modelId="{2BBB883E-E760-4121-9CAC-F965D98FF288}" srcId="{DEE085A9-9ED5-48B0-8684-240418C404FC}" destId="{B72C4F32-3E02-4C51-868F-84091F394EB6}" srcOrd="0" destOrd="0" parTransId="{2DBE249C-6EEC-4706-90D8-019A9CCC3755}" sibTransId="{E5FC7BAE-2483-4AC0-BD44-17FA9A848E47}"/>
    <dgm:cxn modelId="{9147394F-DA21-4283-B514-8A0483F03003}" srcId="{94279FF1-18EA-4365-AB9D-CFA3B6AEB670}" destId="{D28C99BC-06A5-4561-8689-873CFCA0EE3F}" srcOrd="2" destOrd="0" parTransId="{8730EC72-D911-49D9-811D-2A9F4CEC1DC7}" sibTransId="{9A7CBA20-8B1C-49E8-9A5F-C24AFAEBE61A}"/>
    <dgm:cxn modelId="{DF8B9108-9B42-46CE-996F-CA1646CB6FB5}" type="presOf" srcId="{75222B63-22B8-49A7-80A9-D89B4BEB4D01}" destId="{415AF923-38AB-40DB-9C34-24C7DCB494E2}" srcOrd="0" destOrd="1" presId="urn:microsoft.com/office/officeart/2005/8/layout/list1"/>
    <dgm:cxn modelId="{9A37C7F0-0C62-488F-AFA5-EFDD68811AC9}" srcId="{94279FF1-18EA-4365-AB9D-CFA3B6AEB670}" destId="{D51F83FA-5162-4198-9A83-B7877D1F0E92}" srcOrd="1" destOrd="0" parTransId="{6C10A86C-4D98-4314-B3C6-1A55CC7CB186}" sibTransId="{DE66BBC9-78DB-4EE3-9429-818D38BE7787}"/>
    <dgm:cxn modelId="{81314C0B-B21E-47F3-A8DD-C414BE2C2561}" type="presOf" srcId="{DEE085A9-9ED5-48B0-8684-240418C404FC}" destId="{EC03FE7E-735A-4C5A-82C1-F3DF7733A4C1}" srcOrd="1" destOrd="0" presId="urn:microsoft.com/office/officeart/2005/8/layout/list1"/>
    <dgm:cxn modelId="{5A8810A2-99EB-42FF-B3B1-25CF25746D12}" srcId="{5D81A768-AB26-42CC-B1DC-CE2F1339682E}" destId="{94279FF1-18EA-4365-AB9D-CFA3B6AEB670}" srcOrd="0" destOrd="0" parTransId="{DE0BDC4A-6C82-4004-A553-8ED658D90413}" sibTransId="{C2CCA066-E3FD-419B-B0E8-A0E6DA5947B7}"/>
    <dgm:cxn modelId="{45CC1A4C-AAE5-49E4-9950-66022F6BFDCA}" srcId="{B60A656E-46EE-4622-8966-82E87A199920}" destId="{5D81A768-AB26-42CC-B1DC-CE2F1339682E}" srcOrd="1" destOrd="0" parTransId="{B56431DE-CE50-43BC-96A6-CA1BA7D961AA}" sibTransId="{C9CDB305-BD1C-4915-80B0-298F6257FE9E}"/>
    <dgm:cxn modelId="{8221B98C-0DAE-4577-9117-A9C88F78EA0C}" srcId="{B60A656E-46EE-4622-8966-82E87A199920}" destId="{524EE791-8C55-45D6-90C3-2C23E4FA1087}" srcOrd="2" destOrd="0" parTransId="{8EE5DB67-BF9B-489F-8A6D-137F1316DA7F}" sibTransId="{D5AC7160-3B59-443C-8793-92B17BBA4560}"/>
    <dgm:cxn modelId="{FB1A2042-C851-4004-BFE4-FAFE013928CE}" type="presOf" srcId="{B60A656E-46EE-4622-8966-82E87A199920}" destId="{13C370D3-8C88-4500-995F-C6E9719388FE}" srcOrd="0" destOrd="0" presId="urn:microsoft.com/office/officeart/2005/8/layout/list1"/>
    <dgm:cxn modelId="{F3527687-CF8D-4E59-967C-008EBC5579F1}" type="presOf" srcId="{D28C99BC-06A5-4561-8689-873CFCA0EE3F}" destId="{4D5AADCC-7B71-4464-A82C-3CB38DC31F0E}" srcOrd="0" destOrd="3" presId="urn:microsoft.com/office/officeart/2005/8/layout/list1"/>
    <dgm:cxn modelId="{BFCB57A6-137D-4BEA-83D7-4018FB6D7C58}" type="presOf" srcId="{E31048EB-5A3E-4A9F-8990-903359CEC398}" destId="{4D5AADCC-7B71-4464-A82C-3CB38DC31F0E}" srcOrd="0" destOrd="1" presId="urn:microsoft.com/office/officeart/2005/8/layout/list1"/>
    <dgm:cxn modelId="{8A237C8F-C1C6-47B7-AD9C-9F6CB917B974}" type="presOf" srcId="{5D81A768-AB26-42CC-B1DC-CE2F1339682E}" destId="{D1247D11-5EAD-4551-890C-4AF3E54F6FD2}" srcOrd="0" destOrd="0" presId="urn:microsoft.com/office/officeart/2005/8/layout/list1"/>
    <dgm:cxn modelId="{A55993E8-D89C-4462-A8D4-4DE5ABEA33F7}" type="presOf" srcId="{B72C4F32-3E02-4C51-868F-84091F394EB6}" destId="{7393CCF6-016E-4F60-A464-ABB52CB83819}" srcOrd="0" destOrd="0" presId="urn:microsoft.com/office/officeart/2005/8/layout/list1"/>
    <dgm:cxn modelId="{D0EBB727-D64A-417A-90D5-07A5B0DC452F}" type="presParOf" srcId="{13C370D3-8C88-4500-995F-C6E9719388FE}" destId="{7B4AC374-5D83-41A4-A449-7025EC0D88C0}" srcOrd="0" destOrd="0" presId="urn:microsoft.com/office/officeart/2005/8/layout/list1"/>
    <dgm:cxn modelId="{B95CB4ED-CFCE-4BA3-977F-5790AC65EBB2}" type="presParOf" srcId="{7B4AC374-5D83-41A4-A449-7025EC0D88C0}" destId="{D95AB289-E3A6-4345-BDA2-66B933AB50C7}" srcOrd="0" destOrd="0" presId="urn:microsoft.com/office/officeart/2005/8/layout/list1"/>
    <dgm:cxn modelId="{D2F3099C-4B3E-4F8A-9895-A232CC685D3D}" type="presParOf" srcId="{7B4AC374-5D83-41A4-A449-7025EC0D88C0}" destId="{EC03FE7E-735A-4C5A-82C1-F3DF7733A4C1}" srcOrd="1" destOrd="0" presId="urn:microsoft.com/office/officeart/2005/8/layout/list1"/>
    <dgm:cxn modelId="{8DA13873-B97C-491D-ADF9-58373D6D5C6B}" type="presParOf" srcId="{13C370D3-8C88-4500-995F-C6E9719388FE}" destId="{8DC00F0E-274D-4BA3-8EB8-C9FD12F59324}" srcOrd="1" destOrd="0" presId="urn:microsoft.com/office/officeart/2005/8/layout/list1"/>
    <dgm:cxn modelId="{E1E8AC12-54D5-4445-8564-1D4C90EA6522}" type="presParOf" srcId="{13C370D3-8C88-4500-995F-C6E9719388FE}" destId="{7393CCF6-016E-4F60-A464-ABB52CB83819}" srcOrd="2" destOrd="0" presId="urn:microsoft.com/office/officeart/2005/8/layout/list1"/>
    <dgm:cxn modelId="{C0DE4148-A371-4166-92FD-D57DAEB409A3}" type="presParOf" srcId="{13C370D3-8C88-4500-995F-C6E9719388FE}" destId="{A04785E2-DB0C-4C1B-B895-600E09A84C40}" srcOrd="3" destOrd="0" presId="urn:microsoft.com/office/officeart/2005/8/layout/list1"/>
    <dgm:cxn modelId="{FC4119E1-001C-49D0-9089-5957DD2AB2BB}" type="presParOf" srcId="{13C370D3-8C88-4500-995F-C6E9719388FE}" destId="{1899405D-8C31-4BD7-B926-C744457281F6}" srcOrd="4" destOrd="0" presId="urn:microsoft.com/office/officeart/2005/8/layout/list1"/>
    <dgm:cxn modelId="{94083961-D55E-4D9D-8023-803353AAE024}" type="presParOf" srcId="{1899405D-8C31-4BD7-B926-C744457281F6}" destId="{D1247D11-5EAD-4551-890C-4AF3E54F6FD2}" srcOrd="0" destOrd="0" presId="urn:microsoft.com/office/officeart/2005/8/layout/list1"/>
    <dgm:cxn modelId="{AA6D0D28-4C4F-41AA-84B3-4E1EBFA3D96E}" type="presParOf" srcId="{1899405D-8C31-4BD7-B926-C744457281F6}" destId="{2D9726A7-5B7C-47B8-9E8A-FFEE24093112}" srcOrd="1" destOrd="0" presId="urn:microsoft.com/office/officeart/2005/8/layout/list1"/>
    <dgm:cxn modelId="{C5619784-1281-432C-8DDC-4D253B9F4EE7}" type="presParOf" srcId="{13C370D3-8C88-4500-995F-C6E9719388FE}" destId="{CAD65D10-8860-4496-A415-7215C6C641FB}" srcOrd="5" destOrd="0" presId="urn:microsoft.com/office/officeart/2005/8/layout/list1"/>
    <dgm:cxn modelId="{D6878249-ECC9-49D9-A4A2-74F430468C41}" type="presParOf" srcId="{13C370D3-8C88-4500-995F-C6E9719388FE}" destId="{4D5AADCC-7B71-4464-A82C-3CB38DC31F0E}" srcOrd="6" destOrd="0" presId="urn:microsoft.com/office/officeart/2005/8/layout/list1"/>
    <dgm:cxn modelId="{1158B07E-1387-4271-978A-5E55E463632C}" type="presParOf" srcId="{13C370D3-8C88-4500-995F-C6E9719388FE}" destId="{A563E2D6-3365-407F-94DB-6DDFFD408EE3}" srcOrd="7" destOrd="0" presId="urn:microsoft.com/office/officeart/2005/8/layout/list1"/>
    <dgm:cxn modelId="{A64D597A-2F82-43F3-A087-46FEDB7008E1}" type="presParOf" srcId="{13C370D3-8C88-4500-995F-C6E9719388FE}" destId="{78C3E649-D57C-4FA9-92D5-FDFD5E9CAC34}" srcOrd="8" destOrd="0" presId="urn:microsoft.com/office/officeart/2005/8/layout/list1"/>
    <dgm:cxn modelId="{F63F0017-5863-405E-BE96-0B1F25E3D5DE}" type="presParOf" srcId="{78C3E649-D57C-4FA9-92D5-FDFD5E9CAC34}" destId="{A63AD707-607C-4A44-8220-56FB5C9885BB}" srcOrd="0" destOrd="0" presId="urn:microsoft.com/office/officeart/2005/8/layout/list1"/>
    <dgm:cxn modelId="{949C96C7-401A-417B-BEC7-07B004268796}" type="presParOf" srcId="{78C3E649-D57C-4FA9-92D5-FDFD5E9CAC34}" destId="{8E5C3975-350D-4B28-8B8B-F90D1147C02E}" srcOrd="1" destOrd="0" presId="urn:microsoft.com/office/officeart/2005/8/layout/list1"/>
    <dgm:cxn modelId="{B853B262-34EC-4AB6-8551-08EE0C9CA218}" type="presParOf" srcId="{13C370D3-8C88-4500-995F-C6E9719388FE}" destId="{2AA2AED2-4A6E-445D-AFF0-863A3C423BE5}" srcOrd="9" destOrd="0" presId="urn:microsoft.com/office/officeart/2005/8/layout/list1"/>
    <dgm:cxn modelId="{DF51D099-9FF6-4D80-A129-7637984271DE}" type="presParOf" srcId="{13C370D3-8C88-4500-995F-C6E9719388FE}" destId="{415AF923-38AB-40DB-9C34-24C7DCB494E2}" srcOrd="10" destOrd="0" presId="urn:microsoft.com/office/officeart/2005/8/layout/list1"/>
  </dgm:cxnLst>
  <dgm:bg/>
  <dgm:whole/>
  <dgm:extLst>
    <a:ext uri="http://schemas.microsoft.com/office/drawing/2008/diagram"/>
  </dgm:extLst>
</dgm:dataModel>
</file>

<file path=ppt/diagrams/data4.xml><?xml version="1.0" encoding="utf-8"?>
<dgm:dataModel xmlns:dgm="http://schemas.openxmlformats.org/drawingml/2006/diagram" xmlns:a="http://schemas.openxmlformats.org/drawingml/2006/main">
  <dgm:ptLst>
    <dgm:pt modelId="{3309DF77-5DA7-4592-BCB8-30AB60AD3E51}" type="doc">
      <dgm:prSet loTypeId="urn:microsoft.com/office/officeart/2005/8/layout/hProcess4" loCatId="process" qsTypeId="urn:microsoft.com/office/officeart/2005/8/quickstyle/simple1#4" qsCatId="simple" csTypeId="urn:microsoft.com/office/officeart/2005/8/colors/accent1_2#4" csCatId="accent1" phldr="1"/>
      <dgm:spPr/>
      <dgm:t>
        <a:bodyPr/>
        <a:lstStyle/>
        <a:p>
          <a:endParaRPr lang="en-US"/>
        </a:p>
      </dgm:t>
    </dgm:pt>
    <dgm:pt modelId="{0959B95D-7D45-4276-8641-3559E539917A}">
      <dgm:prSet phldrT="[Text]"/>
      <dgm:spPr/>
      <dgm:t>
        <a:bodyPr/>
        <a:lstStyle/>
        <a:p>
          <a:r>
            <a:rPr lang="en-US" dirty="0" smtClean="0"/>
            <a:t>Create centralized policy</a:t>
          </a:r>
          <a:endParaRPr lang="en-US" dirty="0"/>
        </a:p>
      </dgm:t>
    </dgm:pt>
    <dgm:pt modelId="{8C3FD272-06C0-45C4-9249-6E65C045FF1B}" type="parTrans" cxnId="{4E5E03EB-6688-4481-B518-43E6B01883D0}">
      <dgm:prSet/>
      <dgm:spPr/>
      <dgm:t>
        <a:bodyPr/>
        <a:lstStyle/>
        <a:p>
          <a:endParaRPr lang="en-US"/>
        </a:p>
      </dgm:t>
    </dgm:pt>
    <dgm:pt modelId="{4B095E7D-2935-4901-A7BD-93256F5147CF}" type="sibTrans" cxnId="{4E5E03EB-6688-4481-B518-43E6B01883D0}">
      <dgm:prSet/>
      <dgm:spPr/>
      <dgm:t>
        <a:bodyPr/>
        <a:lstStyle/>
        <a:p>
          <a:endParaRPr lang="en-US"/>
        </a:p>
      </dgm:t>
    </dgm:pt>
    <dgm:pt modelId="{65741A29-0ADC-47A6-AAFA-B6328FFEBEA3}">
      <dgm:prSet phldrT="[Text]"/>
      <dgm:spPr/>
      <dgm:t>
        <a:bodyPr/>
        <a:lstStyle/>
        <a:p>
          <a:r>
            <a:rPr lang="en-US" dirty="0" smtClean="0"/>
            <a:t>2</a:t>
          </a:r>
          <a:endParaRPr lang="en-US" dirty="0"/>
        </a:p>
      </dgm:t>
    </dgm:pt>
    <dgm:pt modelId="{2AA07F28-95F8-4861-9FE0-B6AEB917FD6C}" type="parTrans" cxnId="{517198AF-AC7F-4101-8AB7-E81B7F0FB5B6}">
      <dgm:prSet/>
      <dgm:spPr/>
      <dgm:t>
        <a:bodyPr/>
        <a:lstStyle/>
        <a:p>
          <a:endParaRPr lang="en-US"/>
        </a:p>
      </dgm:t>
    </dgm:pt>
    <dgm:pt modelId="{A762A484-A41D-44DE-8E57-C1ECC2439764}" type="sibTrans" cxnId="{517198AF-AC7F-4101-8AB7-E81B7F0FB5B6}">
      <dgm:prSet/>
      <dgm:spPr/>
      <dgm:t>
        <a:bodyPr/>
        <a:lstStyle/>
        <a:p>
          <a:endParaRPr lang="en-US" dirty="0"/>
        </a:p>
      </dgm:t>
    </dgm:pt>
    <dgm:pt modelId="{1A1945A2-D11C-4A30-9918-7D5EFD698D5D}">
      <dgm:prSet phldrT="[Text]"/>
      <dgm:spPr/>
      <dgm:t>
        <a:bodyPr/>
        <a:lstStyle/>
        <a:p>
          <a:r>
            <a:rPr lang="en-US" dirty="0" smtClean="0"/>
            <a:t>3</a:t>
          </a:r>
          <a:endParaRPr lang="en-US" dirty="0"/>
        </a:p>
      </dgm:t>
    </dgm:pt>
    <dgm:pt modelId="{1DC6385B-7BCE-43D0-99C3-AFCFE15CE5FE}" type="parTrans" cxnId="{F8E63A51-F689-4858-AE10-9DFC0A996626}">
      <dgm:prSet/>
      <dgm:spPr/>
      <dgm:t>
        <a:bodyPr/>
        <a:lstStyle/>
        <a:p>
          <a:endParaRPr lang="en-US"/>
        </a:p>
      </dgm:t>
    </dgm:pt>
    <dgm:pt modelId="{25881E54-B805-41CC-AD28-0A9252E34B5B}" type="sibTrans" cxnId="{F8E63A51-F689-4858-AE10-9DFC0A996626}">
      <dgm:prSet/>
      <dgm:spPr/>
      <dgm:t>
        <a:bodyPr/>
        <a:lstStyle/>
        <a:p>
          <a:endParaRPr lang="en-US" dirty="0"/>
        </a:p>
      </dgm:t>
    </dgm:pt>
    <dgm:pt modelId="{CDC20FAA-625F-4476-A152-BE69B01F299E}">
      <dgm:prSet phldrT="[Text]"/>
      <dgm:spPr/>
      <dgm:t>
        <a:bodyPr/>
        <a:lstStyle/>
        <a:p>
          <a:r>
            <a:rPr lang="en-US" dirty="0" smtClean="0"/>
            <a:t>Corresponding actions will be enforced on machines</a:t>
          </a:r>
          <a:endParaRPr lang="en-US" dirty="0"/>
        </a:p>
      </dgm:t>
    </dgm:pt>
    <dgm:pt modelId="{CF71EB05-9204-4BD2-8BCD-974F7FE24936}" type="parTrans" cxnId="{EA8B08D8-4463-473A-89FE-751F6497AA09}">
      <dgm:prSet/>
      <dgm:spPr/>
      <dgm:t>
        <a:bodyPr/>
        <a:lstStyle/>
        <a:p>
          <a:endParaRPr lang="en-US"/>
        </a:p>
      </dgm:t>
    </dgm:pt>
    <dgm:pt modelId="{0B909BAB-857E-451E-A60F-EAFAD8753E2E}" type="sibTrans" cxnId="{EA8B08D8-4463-473A-89FE-751F6497AA09}">
      <dgm:prSet/>
      <dgm:spPr/>
      <dgm:t>
        <a:bodyPr/>
        <a:lstStyle/>
        <a:p>
          <a:endParaRPr lang="en-US"/>
        </a:p>
      </dgm:t>
    </dgm:pt>
    <dgm:pt modelId="{361BE360-A97F-4F3B-B3E4-DF9FB706752A}">
      <dgm:prSet phldrT="[Text]"/>
      <dgm:spPr/>
      <dgm:t>
        <a:bodyPr/>
        <a:lstStyle/>
        <a:p>
          <a:r>
            <a:rPr lang="en-US" dirty="0" smtClean="0"/>
            <a:t>1</a:t>
          </a:r>
          <a:endParaRPr lang="en-US" dirty="0"/>
        </a:p>
      </dgm:t>
    </dgm:pt>
    <dgm:pt modelId="{55BA5378-07CC-4DAF-A47C-1A7B1EE06734}" type="parTrans" cxnId="{1A180F99-B8B8-479B-938F-CC347B57FA12}">
      <dgm:prSet/>
      <dgm:spPr/>
      <dgm:t>
        <a:bodyPr/>
        <a:lstStyle/>
        <a:p>
          <a:endParaRPr lang="en-US"/>
        </a:p>
      </dgm:t>
    </dgm:pt>
    <dgm:pt modelId="{D58FD71D-43D6-4671-A2A0-935B99EC1DD8}" type="sibTrans" cxnId="{1A180F99-B8B8-479B-938F-CC347B57FA12}">
      <dgm:prSet/>
      <dgm:spPr/>
      <dgm:t>
        <a:bodyPr/>
        <a:lstStyle/>
        <a:p>
          <a:endParaRPr lang="en-US" dirty="0"/>
        </a:p>
      </dgm:t>
    </dgm:pt>
    <dgm:pt modelId="{FA9BD2A5-3AB6-497A-AD0E-EBE676535BD3}">
      <dgm:prSet phldrT="[Text]"/>
      <dgm:spPr/>
      <dgm:t>
        <a:bodyPr/>
        <a:lstStyle/>
        <a:p>
          <a:r>
            <a:rPr lang="en-US" dirty="0" smtClean="0"/>
            <a:t>Select a group of machines or other managed entities</a:t>
          </a:r>
          <a:endParaRPr lang="en-US" dirty="0"/>
        </a:p>
      </dgm:t>
    </dgm:pt>
    <dgm:pt modelId="{AAFB7090-3BF5-4506-B165-1A563E4728B3}" type="parTrans" cxnId="{72B45DA2-1C86-4614-B073-35F61EDC7640}">
      <dgm:prSet/>
      <dgm:spPr/>
      <dgm:t>
        <a:bodyPr/>
        <a:lstStyle/>
        <a:p>
          <a:endParaRPr lang="en-US"/>
        </a:p>
      </dgm:t>
    </dgm:pt>
    <dgm:pt modelId="{D51D229C-665C-42A5-82EF-1AE7A2E6A683}" type="sibTrans" cxnId="{72B45DA2-1C86-4614-B073-35F61EDC7640}">
      <dgm:prSet/>
      <dgm:spPr/>
      <dgm:t>
        <a:bodyPr/>
        <a:lstStyle/>
        <a:p>
          <a:endParaRPr lang="en-US"/>
        </a:p>
      </dgm:t>
    </dgm:pt>
    <dgm:pt modelId="{ADED1FD2-A04C-48CA-A5AB-292D12915C3E}">
      <dgm:prSet phldrT="[Text]"/>
      <dgm:spPr/>
      <dgm:t>
        <a:bodyPr/>
        <a:lstStyle/>
        <a:p>
          <a:r>
            <a:rPr lang="en-US" dirty="0" smtClean="0"/>
            <a:t>Apply policy to a group</a:t>
          </a:r>
          <a:endParaRPr lang="en-US" dirty="0"/>
        </a:p>
      </dgm:t>
    </dgm:pt>
    <dgm:pt modelId="{4ED0A9B2-732E-45DE-AC27-64B643483F82}" type="parTrans" cxnId="{D5E378B6-CE2A-4EDC-A68C-FBD58900F798}">
      <dgm:prSet/>
      <dgm:spPr/>
      <dgm:t>
        <a:bodyPr/>
        <a:lstStyle/>
        <a:p>
          <a:endParaRPr lang="en-US"/>
        </a:p>
      </dgm:t>
    </dgm:pt>
    <dgm:pt modelId="{6FF2C4CB-B555-4334-90F3-21DB0A906D8A}" type="sibTrans" cxnId="{D5E378B6-CE2A-4EDC-A68C-FBD58900F798}">
      <dgm:prSet/>
      <dgm:spPr/>
      <dgm:t>
        <a:bodyPr/>
        <a:lstStyle/>
        <a:p>
          <a:endParaRPr lang="en-US"/>
        </a:p>
      </dgm:t>
    </dgm:pt>
    <dgm:pt modelId="{D8773A53-3896-424B-9345-FC0583B2B7CA}">
      <dgm:prSet phldrT="[Text]"/>
      <dgm:spPr/>
      <dgm:t>
        <a:bodyPr/>
        <a:lstStyle/>
        <a:p>
          <a:r>
            <a:rPr lang="en-US" dirty="0" smtClean="0"/>
            <a:t>4</a:t>
          </a:r>
          <a:endParaRPr lang="en-US" dirty="0"/>
        </a:p>
      </dgm:t>
    </dgm:pt>
    <dgm:pt modelId="{017FC949-59AB-45BD-B117-0AA5221BE7E4}" type="parTrans" cxnId="{23CAEFAB-32E0-4BEA-A620-5BDF2040E6CA}">
      <dgm:prSet/>
      <dgm:spPr/>
      <dgm:t>
        <a:bodyPr/>
        <a:lstStyle/>
        <a:p>
          <a:endParaRPr lang="en-US"/>
        </a:p>
      </dgm:t>
    </dgm:pt>
    <dgm:pt modelId="{78EDB031-EF1C-4600-97A4-9B12414EFCE0}" type="sibTrans" cxnId="{23CAEFAB-32E0-4BEA-A620-5BDF2040E6CA}">
      <dgm:prSet/>
      <dgm:spPr/>
      <dgm:t>
        <a:bodyPr/>
        <a:lstStyle/>
        <a:p>
          <a:endParaRPr lang="en-US"/>
        </a:p>
      </dgm:t>
    </dgm:pt>
    <dgm:pt modelId="{FA1CA3A8-A85F-4C7B-9621-C433B1015314}" type="pres">
      <dgm:prSet presAssocID="{3309DF77-5DA7-4592-BCB8-30AB60AD3E51}" presName="Name0" presStyleCnt="0">
        <dgm:presLayoutVars>
          <dgm:dir/>
          <dgm:animLvl val="lvl"/>
          <dgm:resizeHandles val="exact"/>
        </dgm:presLayoutVars>
      </dgm:prSet>
      <dgm:spPr/>
      <dgm:t>
        <a:bodyPr/>
        <a:lstStyle/>
        <a:p>
          <a:endParaRPr lang="ru-RU"/>
        </a:p>
      </dgm:t>
    </dgm:pt>
    <dgm:pt modelId="{AFD13BE3-47B6-4355-8741-12EC4E7E6274}" type="pres">
      <dgm:prSet presAssocID="{3309DF77-5DA7-4592-BCB8-30AB60AD3E51}" presName="tSp" presStyleCnt="0"/>
      <dgm:spPr/>
    </dgm:pt>
    <dgm:pt modelId="{A978BC8B-2043-4609-BDAA-5A0DC73A1216}" type="pres">
      <dgm:prSet presAssocID="{3309DF77-5DA7-4592-BCB8-30AB60AD3E51}" presName="bSp" presStyleCnt="0"/>
      <dgm:spPr/>
    </dgm:pt>
    <dgm:pt modelId="{D24F2177-BD24-41D5-B70E-C36B86837ED4}" type="pres">
      <dgm:prSet presAssocID="{3309DF77-5DA7-4592-BCB8-30AB60AD3E51}" presName="process" presStyleCnt="0"/>
      <dgm:spPr/>
    </dgm:pt>
    <dgm:pt modelId="{8E22E344-7063-4060-87C6-DD6B0853D9DF}" type="pres">
      <dgm:prSet presAssocID="{361BE360-A97F-4F3B-B3E4-DF9FB706752A}" presName="composite1" presStyleCnt="0"/>
      <dgm:spPr/>
    </dgm:pt>
    <dgm:pt modelId="{9F3856B7-6E1C-4877-B04B-4B99EA4E9559}" type="pres">
      <dgm:prSet presAssocID="{361BE360-A97F-4F3B-B3E4-DF9FB706752A}" presName="dummyNode1" presStyleLbl="node1" presStyleIdx="0" presStyleCnt="4"/>
      <dgm:spPr/>
    </dgm:pt>
    <dgm:pt modelId="{ACD4F000-4D47-497D-BEAA-9CACEE349CF6}" type="pres">
      <dgm:prSet presAssocID="{361BE360-A97F-4F3B-B3E4-DF9FB706752A}" presName="childNode1" presStyleLbl="bgAcc1" presStyleIdx="0" presStyleCnt="4">
        <dgm:presLayoutVars>
          <dgm:bulletEnabled val="1"/>
        </dgm:presLayoutVars>
      </dgm:prSet>
      <dgm:spPr/>
      <dgm:t>
        <a:bodyPr/>
        <a:lstStyle/>
        <a:p>
          <a:endParaRPr lang="en-US"/>
        </a:p>
      </dgm:t>
    </dgm:pt>
    <dgm:pt modelId="{1D05459B-465B-489B-9D7D-C19D72D69CA6}" type="pres">
      <dgm:prSet presAssocID="{361BE360-A97F-4F3B-B3E4-DF9FB706752A}" presName="childNode1tx" presStyleLbl="bgAcc1" presStyleIdx="0" presStyleCnt="4">
        <dgm:presLayoutVars>
          <dgm:bulletEnabled val="1"/>
        </dgm:presLayoutVars>
      </dgm:prSet>
      <dgm:spPr/>
      <dgm:t>
        <a:bodyPr/>
        <a:lstStyle/>
        <a:p>
          <a:endParaRPr lang="en-US"/>
        </a:p>
      </dgm:t>
    </dgm:pt>
    <dgm:pt modelId="{9263B1B5-4CDD-479A-BC49-64DD222B852B}" type="pres">
      <dgm:prSet presAssocID="{361BE360-A97F-4F3B-B3E4-DF9FB706752A}" presName="parentNode1" presStyleLbl="node1" presStyleIdx="0" presStyleCnt="4">
        <dgm:presLayoutVars>
          <dgm:chMax val="1"/>
          <dgm:bulletEnabled val="1"/>
        </dgm:presLayoutVars>
      </dgm:prSet>
      <dgm:spPr/>
      <dgm:t>
        <a:bodyPr/>
        <a:lstStyle/>
        <a:p>
          <a:endParaRPr lang="en-US"/>
        </a:p>
      </dgm:t>
    </dgm:pt>
    <dgm:pt modelId="{8B7ADD08-A9E5-419D-BC03-A6DD0A199CEF}" type="pres">
      <dgm:prSet presAssocID="{361BE360-A97F-4F3B-B3E4-DF9FB706752A}" presName="connSite1" presStyleCnt="0"/>
      <dgm:spPr/>
    </dgm:pt>
    <dgm:pt modelId="{E5346D03-EF71-4A63-BDB8-48E6348C3EE8}" type="pres">
      <dgm:prSet presAssocID="{D58FD71D-43D6-4671-A2A0-935B99EC1DD8}" presName="Name9" presStyleLbl="sibTrans2D1" presStyleIdx="0" presStyleCnt="3"/>
      <dgm:spPr/>
      <dgm:t>
        <a:bodyPr/>
        <a:lstStyle/>
        <a:p>
          <a:endParaRPr lang="ru-RU"/>
        </a:p>
      </dgm:t>
    </dgm:pt>
    <dgm:pt modelId="{2395D45D-40C9-4EEA-B21F-4B53544BFD5C}" type="pres">
      <dgm:prSet presAssocID="{65741A29-0ADC-47A6-AAFA-B6328FFEBEA3}" presName="composite2" presStyleCnt="0"/>
      <dgm:spPr/>
    </dgm:pt>
    <dgm:pt modelId="{9BF79585-F821-46E8-AA16-CDB514CCAE28}" type="pres">
      <dgm:prSet presAssocID="{65741A29-0ADC-47A6-AAFA-B6328FFEBEA3}" presName="dummyNode2" presStyleLbl="node1" presStyleIdx="0" presStyleCnt="4"/>
      <dgm:spPr/>
    </dgm:pt>
    <dgm:pt modelId="{06BFC8FF-4F1E-4146-95F9-A46E7E33C8F1}" type="pres">
      <dgm:prSet presAssocID="{65741A29-0ADC-47A6-AAFA-B6328FFEBEA3}" presName="childNode2" presStyleLbl="bgAcc1" presStyleIdx="1" presStyleCnt="4">
        <dgm:presLayoutVars>
          <dgm:bulletEnabled val="1"/>
        </dgm:presLayoutVars>
      </dgm:prSet>
      <dgm:spPr/>
      <dgm:t>
        <a:bodyPr/>
        <a:lstStyle/>
        <a:p>
          <a:endParaRPr lang="en-US"/>
        </a:p>
      </dgm:t>
    </dgm:pt>
    <dgm:pt modelId="{83F16EC3-8983-4277-A502-DA51B99CEB8D}" type="pres">
      <dgm:prSet presAssocID="{65741A29-0ADC-47A6-AAFA-B6328FFEBEA3}" presName="childNode2tx" presStyleLbl="bgAcc1" presStyleIdx="1" presStyleCnt="4">
        <dgm:presLayoutVars>
          <dgm:bulletEnabled val="1"/>
        </dgm:presLayoutVars>
      </dgm:prSet>
      <dgm:spPr/>
      <dgm:t>
        <a:bodyPr/>
        <a:lstStyle/>
        <a:p>
          <a:endParaRPr lang="en-US"/>
        </a:p>
      </dgm:t>
    </dgm:pt>
    <dgm:pt modelId="{1464C333-EB9D-4ADC-8968-1002CA846E84}" type="pres">
      <dgm:prSet presAssocID="{65741A29-0ADC-47A6-AAFA-B6328FFEBEA3}" presName="parentNode2" presStyleLbl="node1" presStyleIdx="1" presStyleCnt="4">
        <dgm:presLayoutVars>
          <dgm:chMax val="0"/>
          <dgm:bulletEnabled val="1"/>
        </dgm:presLayoutVars>
      </dgm:prSet>
      <dgm:spPr/>
      <dgm:t>
        <a:bodyPr/>
        <a:lstStyle/>
        <a:p>
          <a:endParaRPr lang="ru-RU"/>
        </a:p>
      </dgm:t>
    </dgm:pt>
    <dgm:pt modelId="{36F96194-2AD3-486F-83AB-1CF4954FEDFD}" type="pres">
      <dgm:prSet presAssocID="{65741A29-0ADC-47A6-AAFA-B6328FFEBEA3}" presName="connSite2" presStyleCnt="0"/>
      <dgm:spPr/>
    </dgm:pt>
    <dgm:pt modelId="{FFF16A6B-7491-41FC-AFEB-B0C6D2B02E70}" type="pres">
      <dgm:prSet presAssocID="{A762A484-A41D-44DE-8E57-C1ECC2439764}" presName="Name18" presStyleLbl="sibTrans2D1" presStyleIdx="1" presStyleCnt="3"/>
      <dgm:spPr/>
      <dgm:t>
        <a:bodyPr/>
        <a:lstStyle/>
        <a:p>
          <a:endParaRPr lang="ru-RU"/>
        </a:p>
      </dgm:t>
    </dgm:pt>
    <dgm:pt modelId="{449CD190-E5B6-409E-AE13-833442660F36}" type="pres">
      <dgm:prSet presAssocID="{1A1945A2-D11C-4A30-9918-7D5EFD698D5D}" presName="composite1" presStyleCnt="0"/>
      <dgm:spPr/>
    </dgm:pt>
    <dgm:pt modelId="{E5B91778-F172-45D2-884B-29BD463C89CE}" type="pres">
      <dgm:prSet presAssocID="{1A1945A2-D11C-4A30-9918-7D5EFD698D5D}" presName="dummyNode1" presStyleLbl="node1" presStyleIdx="1" presStyleCnt="4"/>
      <dgm:spPr/>
    </dgm:pt>
    <dgm:pt modelId="{992B262A-6A53-4577-B837-7B7AB77FF3AD}" type="pres">
      <dgm:prSet presAssocID="{1A1945A2-D11C-4A30-9918-7D5EFD698D5D}" presName="childNode1" presStyleLbl="bgAcc1" presStyleIdx="2" presStyleCnt="4">
        <dgm:presLayoutVars>
          <dgm:bulletEnabled val="1"/>
        </dgm:presLayoutVars>
      </dgm:prSet>
      <dgm:spPr/>
      <dgm:t>
        <a:bodyPr/>
        <a:lstStyle/>
        <a:p>
          <a:endParaRPr lang="ru-RU"/>
        </a:p>
      </dgm:t>
    </dgm:pt>
    <dgm:pt modelId="{8A0FCCFA-574C-4B1D-B3B4-714DAC450467}" type="pres">
      <dgm:prSet presAssocID="{1A1945A2-D11C-4A30-9918-7D5EFD698D5D}" presName="childNode1tx" presStyleLbl="bgAcc1" presStyleIdx="2" presStyleCnt="4">
        <dgm:presLayoutVars>
          <dgm:bulletEnabled val="1"/>
        </dgm:presLayoutVars>
      </dgm:prSet>
      <dgm:spPr/>
      <dgm:t>
        <a:bodyPr/>
        <a:lstStyle/>
        <a:p>
          <a:endParaRPr lang="ru-RU"/>
        </a:p>
      </dgm:t>
    </dgm:pt>
    <dgm:pt modelId="{6E40FFB7-CE25-4F64-8C74-BA1E59134C76}" type="pres">
      <dgm:prSet presAssocID="{1A1945A2-D11C-4A30-9918-7D5EFD698D5D}" presName="parentNode1" presStyleLbl="node1" presStyleIdx="2" presStyleCnt="4">
        <dgm:presLayoutVars>
          <dgm:chMax val="1"/>
          <dgm:bulletEnabled val="1"/>
        </dgm:presLayoutVars>
      </dgm:prSet>
      <dgm:spPr/>
      <dgm:t>
        <a:bodyPr/>
        <a:lstStyle/>
        <a:p>
          <a:endParaRPr lang="ru-RU"/>
        </a:p>
      </dgm:t>
    </dgm:pt>
    <dgm:pt modelId="{153AE3A4-B0BE-4017-B3DF-C2437929A78E}" type="pres">
      <dgm:prSet presAssocID="{1A1945A2-D11C-4A30-9918-7D5EFD698D5D}" presName="connSite1" presStyleCnt="0"/>
      <dgm:spPr/>
    </dgm:pt>
    <dgm:pt modelId="{5C7CAF8C-1637-4777-95B3-CDAAFAFB999F}" type="pres">
      <dgm:prSet presAssocID="{25881E54-B805-41CC-AD28-0A9252E34B5B}" presName="Name9" presStyleLbl="sibTrans2D1" presStyleIdx="2" presStyleCnt="3"/>
      <dgm:spPr/>
      <dgm:t>
        <a:bodyPr/>
        <a:lstStyle/>
        <a:p>
          <a:endParaRPr lang="ru-RU"/>
        </a:p>
      </dgm:t>
    </dgm:pt>
    <dgm:pt modelId="{0A8B9C03-86C5-4823-A676-04108D6D3EA7}" type="pres">
      <dgm:prSet presAssocID="{D8773A53-3896-424B-9345-FC0583B2B7CA}" presName="composite2" presStyleCnt="0"/>
      <dgm:spPr/>
    </dgm:pt>
    <dgm:pt modelId="{826E223B-5047-467C-B186-4B0ABE26167A}" type="pres">
      <dgm:prSet presAssocID="{D8773A53-3896-424B-9345-FC0583B2B7CA}" presName="dummyNode2" presStyleLbl="node1" presStyleIdx="2" presStyleCnt="4"/>
      <dgm:spPr/>
    </dgm:pt>
    <dgm:pt modelId="{20A52D35-99D4-4571-AD85-F01C4B587BA2}" type="pres">
      <dgm:prSet presAssocID="{D8773A53-3896-424B-9345-FC0583B2B7CA}" presName="childNode2" presStyleLbl="bgAcc1" presStyleIdx="3" presStyleCnt="4">
        <dgm:presLayoutVars>
          <dgm:bulletEnabled val="1"/>
        </dgm:presLayoutVars>
      </dgm:prSet>
      <dgm:spPr/>
      <dgm:t>
        <a:bodyPr/>
        <a:lstStyle/>
        <a:p>
          <a:endParaRPr lang="en-US"/>
        </a:p>
      </dgm:t>
    </dgm:pt>
    <dgm:pt modelId="{623B4D5A-92DC-45F3-B5D8-7DEAFBD4BB33}" type="pres">
      <dgm:prSet presAssocID="{D8773A53-3896-424B-9345-FC0583B2B7CA}" presName="childNode2tx" presStyleLbl="bgAcc1" presStyleIdx="3" presStyleCnt="4">
        <dgm:presLayoutVars>
          <dgm:bulletEnabled val="1"/>
        </dgm:presLayoutVars>
      </dgm:prSet>
      <dgm:spPr/>
      <dgm:t>
        <a:bodyPr/>
        <a:lstStyle/>
        <a:p>
          <a:endParaRPr lang="en-US"/>
        </a:p>
      </dgm:t>
    </dgm:pt>
    <dgm:pt modelId="{AB827B30-C3A6-4511-A436-318CB420634D}" type="pres">
      <dgm:prSet presAssocID="{D8773A53-3896-424B-9345-FC0583B2B7CA}" presName="parentNode2" presStyleLbl="node1" presStyleIdx="3" presStyleCnt="4">
        <dgm:presLayoutVars>
          <dgm:chMax val="0"/>
          <dgm:bulletEnabled val="1"/>
        </dgm:presLayoutVars>
      </dgm:prSet>
      <dgm:spPr/>
      <dgm:t>
        <a:bodyPr/>
        <a:lstStyle/>
        <a:p>
          <a:endParaRPr lang="ru-RU"/>
        </a:p>
      </dgm:t>
    </dgm:pt>
    <dgm:pt modelId="{BB4F5FAA-D697-40E2-B36E-C8F47AEA6C15}" type="pres">
      <dgm:prSet presAssocID="{D8773A53-3896-424B-9345-FC0583B2B7CA}" presName="connSite2" presStyleCnt="0"/>
      <dgm:spPr/>
    </dgm:pt>
  </dgm:ptLst>
  <dgm:cxnLst>
    <dgm:cxn modelId="{D4E4CCC6-6A32-47F5-8801-664CE804680F}" type="presOf" srcId="{3309DF77-5DA7-4592-BCB8-30AB60AD3E51}" destId="{FA1CA3A8-A85F-4C7B-9621-C433B1015314}" srcOrd="0" destOrd="0" presId="urn:microsoft.com/office/officeart/2005/8/layout/hProcess4"/>
    <dgm:cxn modelId="{F647F8DC-DC76-48A6-A0D3-8816FDC0AA21}" type="presOf" srcId="{361BE360-A97F-4F3B-B3E4-DF9FB706752A}" destId="{9263B1B5-4CDD-479A-BC49-64DD222B852B}" srcOrd="0" destOrd="0" presId="urn:microsoft.com/office/officeart/2005/8/layout/hProcess4"/>
    <dgm:cxn modelId="{D5E378B6-CE2A-4EDC-A68C-FBD58900F798}" srcId="{1A1945A2-D11C-4A30-9918-7D5EFD698D5D}" destId="{ADED1FD2-A04C-48CA-A5AB-292D12915C3E}" srcOrd="0" destOrd="0" parTransId="{4ED0A9B2-732E-45DE-AC27-64B643483F82}" sibTransId="{6FF2C4CB-B555-4334-90F3-21DB0A906D8A}"/>
    <dgm:cxn modelId="{28873931-5AC7-4130-840E-E437EEE799ED}" type="presOf" srcId="{0959B95D-7D45-4276-8641-3559E539917A}" destId="{1D05459B-465B-489B-9D7D-C19D72D69CA6}" srcOrd="1" destOrd="0" presId="urn:microsoft.com/office/officeart/2005/8/layout/hProcess4"/>
    <dgm:cxn modelId="{9E8D1252-1BE9-4CE8-ACB9-547DB9EA27EA}" type="presOf" srcId="{D58FD71D-43D6-4671-A2A0-935B99EC1DD8}" destId="{E5346D03-EF71-4A63-BDB8-48E6348C3EE8}" srcOrd="0" destOrd="0" presId="urn:microsoft.com/office/officeart/2005/8/layout/hProcess4"/>
    <dgm:cxn modelId="{23CAEFAB-32E0-4BEA-A620-5BDF2040E6CA}" srcId="{3309DF77-5DA7-4592-BCB8-30AB60AD3E51}" destId="{D8773A53-3896-424B-9345-FC0583B2B7CA}" srcOrd="3" destOrd="0" parTransId="{017FC949-59AB-45BD-B117-0AA5221BE7E4}" sibTransId="{78EDB031-EF1C-4600-97A4-9B12414EFCE0}"/>
    <dgm:cxn modelId="{72B45DA2-1C86-4614-B073-35F61EDC7640}" srcId="{65741A29-0ADC-47A6-AAFA-B6328FFEBEA3}" destId="{FA9BD2A5-3AB6-497A-AD0E-EBE676535BD3}" srcOrd="0" destOrd="0" parTransId="{AAFB7090-3BF5-4506-B165-1A563E4728B3}" sibTransId="{D51D229C-665C-42A5-82EF-1AE7A2E6A683}"/>
    <dgm:cxn modelId="{8BC06ABD-C2C4-486F-9F3F-CD69AFF97634}" type="presOf" srcId="{CDC20FAA-625F-4476-A152-BE69B01F299E}" destId="{20A52D35-99D4-4571-AD85-F01C4B587BA2}" srcOrd="0" destOrd="0" presId="urn:microsoft.com/office/officeart/2005/8/layout/hProcess4"/>
    <dgm:cxn modelId="{365974D5-196F-4EC1-97AD-2866FE467532}" type="presOf" srcId="{ADED1FD2-A04C-48CA-A5AB-292D12915C3E}" destId="{8A0FCCFA-574C-4B1D-B3B4-714DAC450467}" srcOrd="1" destOrd="0" presId="urn:microsoft.com/office/officeart/2005/8/layout/hProcess4"/>
    <dgm:cxn modelId="{470091B9-F138-4433-AC2F-4FADC0C4A2E3}" type="presOf" srcId="{FA9BD2A5-3AB6-497A-AD0E-EBE676535BD3}" destId="{06BFC8FF-4F1E-4146-95F9-A46E7E33C8F1}" srcOrd="0" destOrd="0" presId="urn:microsoft.com/office/officeart/2005/8/layout/hProcess4"/>
    <dgm:cxn modelId="{8AD2A95A-B789-4779-8000-8C223186F460}" type="presOf" srcId="{25881E54-B805-41CC-AD28-0A9252E34B5B}" destId="{5C7CAF8C-1637-4777-95B3-CDAAFAFB999F}" srcOrd="0" destOrd="0" presId="urn:microsoft.com/office/officeart/2005/8/layout/hProcess4"/>
    <dgm:cxn modelId="{F8E63A51-F689-4858-AE10-9DFC0A996626}" srcId="{3309DF77-5DA7-4592-BCB8-30AB60AD3E51}" destId="{1A1945A2-D11C-4A30-9918-7D5EFD698D5D}" srcOrd="2" destOrd="0" parTransId="{1DC6385B-7BCE-43D0-99C3-AFCFE15CE5FE}" sibTransId="{25881E54-B805-41CC-AD28-0A9252E34B5B}"/>
    <dgm:cxn modelId="{5B33539A-B899-4085-8D2B-BD9D5FAF547C}" type="presOf" srcId="{A762A484-A41D-44DE-8E57-C1ECC2439764}" destId="{FFF16A6B-7491-41FC-AFEB-B0C6D2B02E70}" srcOrd="0" destOrd="0" presId="urn:microsoft.com/office/officeart/2005/8/layout/hProcess4"/>
    <dgm:cxn modelId="{4E5E03EB-6688-4481-B518-43E6B01883D0}" srcId="{361BE360-A97F-4F3B-B3E4-DF9FB706752A}" destId="{0959B95D-7D45-4276-8641-3559E539917A}" srcOrd="0" destOrd="0" parTransId="{8C3FD272-06C0-45C4-9249-6E65C045FF1B}" sibTransId="{4B095E7D-2935-4901-A7BD-93256F5147CF}"/>
    <dgm:cxn modelId="{EA8B08D8-4463-473A-89FE-751F6497AA09}" srcId="{D8773A53-3896-424B-9345-FC0583B2B7CA}" destId="{CDC20FAA-625F-4476-A152-BE69B01F299E}" srcOrd="0" destOrd="0" parTransId="{CF71EB05-9204-4BD2-8BCD-974F7FE24936}" sibTransId="{0B909BAB-857E-451E-A60F-EAFAD8753E2E}"/>
    <dgm:cxn modelId="{7907627D-EAB5-45A4-99AF-50989429B196}" type="presOf" srcId="{65741A29-0ADC-47A6-AAFA-B6328FFEBEA3}" destId="{1464C333-EB9D-4ADC-8968-1002CA846E84}" srcOrd="0" destOrd="0" presId="urn:microsoft.com/office/officeart/2005/8/layout/hProcess4"/>
    <dgm:cxn modelId="{E7CE0D20-2299-4D82-9D52-BF28279BF1E9}" type="presOf" srcId="{D8773A53-3896-424B-9345-FC0583B2B7CA}" destId="{AB827B30-C3A6-4511-A436-318CB420634D}" srcOrd="0" destOrd="0" presId="urn:microsoft.com/office/officeart/2005/8/layout/hProcess4"/>
    <dgm:cxn modelId="{517198AF-AC7F-4101-8AB7-E81B7F0FB5B6}" srcId="{3309DF77-5DA7-4592-BCB8-30AB60AD3E51}" destId="{65741A29-0ADC-47A6-AAFA-B6328FFEBEA3}" srcOrd="1" destOrd="0" parTransId="{2AA07F28-95F8-4861-9FE0-B6AEB917FD6C}" sibTransId="{A762A484-A41D-44DE-8E57-C1ECC2439764}"/>
    <dgm:cxn modelId="{F1B4C086-63F3-4DF1-B857-B42847304BF4}" type="presOf" srcId="{FA9BD2A5-3AB6-497A-AD0E-EBE676535BD3}" destId="{83F16EC3-8983-4277-A502-DA51B99CEB8D}" srcOrd="1" destOrd="0" presId="urn:microsoft.com/office/officeart/2005/8/layout/hProcess4"/>
    <dgm:cxn modelId="{D0FA6D93-2329-4C0D-8C1A-562F7EED6A45}" type="presOf" srcId="{0959B95D-7D45-4276-8641-3559E539917A}" destId="{ACD4F000-4D47-497D-BEAA-9CACEE349CF6}" srcOrd="0" destOrd="0" presId="urn:microsoft.com/office/officeart/2005/8/layout/hProcess4"/>
    <dgm:cxn modelId="{74B9E87B-D781-4AD1-B0C3-0300102C0D97}" type="presOf" srcId="{1A1945A2-D11C-4A30-9918-7D5EFD698D5D}" destId="{6E40FFB7-CE25-4F64-8C74-BA1E59134C76}" srcOrd="0" destOrd="0" presId="urn:microsoft.com/office/officeart/2005/8/layout/hProcess4"/>
    <dgm:cxn modelId="{1A180F99-B8B8-479B-938F-CC347B57FA12}" srcId="{3309DF77-5DA7-4592-BCB8-30AB60AD3E51}" destId="{361BE360-A97F-4F3B-B3E4-DF9FB706752A}" srcOrd="0" destOrd="0" parTransId="{55BA5378-07CC-4DAF-A47C-1A7B1EE06734}" sibTransId="{D58FD71D-43D6-4671-A2A0-935B99EC1DD8}"/>
    <dgm:cxn modelId="{9C96DE80-CE88-44E0-9FB1-9FCA3D80AD60}" type="presOf" srcId="{ADED1FD2-A04C-48CA-A5AB-292D12915C3E}" destId="{992B262A-6A53-4577-B837-7B7AB77FF3AD}" srcOrd="0" destOrd="0" presId="urn:microsoft.com/office/officeart/2005/8/layout/hProcess4"/>
    <dgm:cxn modelId="{E04AB579-AD81-4E8F-AEB1-059A7CB4EB3F}" type="presOf" srcId="{CDC20FAA-625F-4476-A152-BE69B01F299E}" destId="{623B4D5A-92DC-45F3-B5D8-7DEAFBD4BB33}" srcOrd="1" destOrd="0" presId="urn:microsoft.com/office/officeart/2005/8/layout/hProcess4"/>
    <dgm:cxn modelId="{F9483687-4D7F-4AC4-BF3E-32A4A28ADBB0}" type="presParOf" srcId="{FA1CA3A8-A85F-4C7B-9621-C433B1015314}" destId="{AFD13BE3-47B6-4355-8741-12EC4E7E6274}" srcOrd="0" destOrd="0" presId="urn:microsoft.com/office/officeart/2005/8/layout/hProcess4"/>
    <dgm:cxn modelId="{F8924A39-C286-403B-B866-7B23D28B91C0}" type="presParOf" srcId="{FA1CA3A8-A85F-4C7B-9621-C433B1015314}" destId="{A978BC8B-2043-4609-BDAA-5A0DC73A1216}" srcOrd="1" destOrd="0" presId="urn:microsoft.com/office/officeart/2005/8/layout/hProcess4"/>
    <dgm:cxn modelId="{6148DABC-D068-46EA-BDA6-BF4043A4926C}" type="presParOf" srcId="{FA1CA3A8-A85F-4C7B-9621-C433B1015314}" destId="{D24F2177-BD24-41D5-B70E-C36B86837ED4}" srcOrd="2" destOrd="0" presId="urn:microsoft.com/office/officeart/2005/8/layout/hProcess4"/>
    <dgm:cxn modelId="{C048E5AC-CF38-48B0-983B-6868BDA78176}" type="presParOf" srcId="{D24F2177-BD24-41D5-B70E-C36B86837ED4}" destId="{8E22E344-7063-4060-87C6-DD6B0853D9DF}" srcOrd="0" destOrd="0" presId="urn:microsoft.com/office/officeart/2005/8/layout/hProcess4"/>
    <dgm:cxn modelId="{057BB42E-25B0-4370-9C11-FD84CC28319A}" type="presParOf" srcId="{8E22E344-7063-4060-87C6-DD6B0853D9DF}" destId="{9F3856B7-6E1C-4877-B04B-4B99EA4E9559}" srcOrd="0" destOrd="0" presId="urn:microsoft.com/office/officeart/2005/8/layout/hProcess4"/>
    <dgm:cxn modelId="{75A23814-EA9C-4E38-8011-675C617370BA}" type="presParOf" srcId="{8E22E344-7063-4060-87C6-DD6B0853D9DF}" destId="{ACD4F000-4D47-497D-BEAA-9CACEE349CF6}" srcOrd="1" destOrd="0" presId="urn:microsoft.com/office/officeart/2005/8/layout/hProcess4"/>
    <dgm:cxn modelId="{C4390FA0-1A06-4B6C-A7D0-17200D1FF774}" type="presParOf" srcId="{8E22E344-7063-4060-87C6-DD6B0853D9DF}" destId="{1D05459B-465B-489B-9D7D-C19D72D69CA6}" srcOrd="2" destOrd="0" presId="urn:microsoft.com/office/officeart/2005/8/layout/hProcess4"/>
    <dgm:cxn modelId="{21458C28-436F-492E-BE1C-845DFA91985D}" type="presParOf" srcId="{8E22E344-7063-4060-87C6-DD6B0853D9DF}" destId="{9263B1B5-4CDD-479A-BC49-64DD222B852B}" srcOrd="3" destOrd="0" presId="urn:microsoft.com/office/officeart/2005/8/layout/hProcess4"/>
    <dgm:cxn modelId="{B331CA48-A65B-41AA-9FEC-2C47119D907A}" type="presParOf" srcId="{8E22E344-7063-4060-87C6-DD6B0853D9DF}" destId="{8B7ADD08-A9E5-419D-BC03-A6DD0A199CEF}" srcOrd="4" destOrd="0" presId="urn:microsoft.com/office/officeart/2005/8/layout/hProcess4"/>
    <dgm:cxn modelId="{07AB5B71-E1D5-4A2E-9229-B3577F894B19}" type="presParOf" srcId="{D24F2177-BD24-41D5-B70E-C36B86837ED4}" destId="{E5346D03-EF71-4A63-BDB8-48E6348C3EE8}" srcOrd="1" destOrd="0" presId="urn:microsoft.com/office/officeart/2005/8/layout/hProcess4"/>
    <dgm:cxn modelId="{E93D694E-FE0A-422E-A189-2040DF40A3E3}" type="presParOf" srcId="{D24F2177-BD24-41D5-B70E-C36B86837ED4}" destId="{2395D45D-40C9-4EEA-B21F-4B53544BFD5C}" srcOrd="2" destOrd="0" presId="urn:microsoft.com/office/officeart/2005/8/layout/hProcess4"/>
    <dgm:cxn modelId="{FDBD4102-EB38-4C80-A5F3-35E1908B77EC}" type="presParOf" srcId="{2395D45D-40C9-4EEA-B21F-4B53544BFD5C}" destId="{9BF79585-F821-46E8-AA16-CDB514CCAE28}" srcOrd="0" destOrd="0" presId="urn:microsoft.com/office/officeart/2005/8/layout/hProcess4"/>
    <dgm:cxn modelId="{EC435D35-B600-450C-82E0-1D1291D393C8}" type="presParOf" srcId="{2395D45D-40C9-4EEA-B21F-4B53544BFD5C}" destId="{06BFC8FF-4F1E-4146-95F9-A46E7E33C8F1}" srcOrd="1" destOrd="0" presId="urn:microsoft.com/office/officeart/2005/8/layout/hProcess4"/>
    <dgm:cxn modelId="{FAB4E571-7670-4B84-9182-CB4677D12394}" type="presParOf" srcId="{2395D45D-40C9-4EEA-B21F-4B53544BFD5C}" destId="{83F16EC3-8983-4277-A502-DA51B99CEB8D}" srcOrd="2" destOrd="0" presId="urn:microsoft.com/office/officeart/2005/8/layout/hProcess4"/>
    <dgm:cxn modelId="{D3451606-3F8A-4445-A88C-89F3E3764361}" type="presParOf" srcId="{2395D45D-40C9-4EEA-B21F-4B53544BFD5C}" destId="{1464C333-EB9D-4ADC-8968-1002CA846E84}" srcOrd="3" destOrd="0" presId="urn:microsoft.com/office/officeart/2005/8/layout/hProcess4"/>
    <dgm:cxn modelId="{FCF76592-907E-4876-95A0-296ACEE0DB94}" type="presParOf" srcId="{2395D45D-40C9-4EEA-B21F-4B53544BFD5C}" destId="{36F96194-2AD3-486F-83AB-1CF4954FEDFD}" srcOrd="4" destOrd="0" presId="urn:microsoft.com/office/officeart/2005/8/layout/hProcess4"/>
    <dgm:cxn modelId="{BA6391A1-15F3-40D8-9B06-34A8B0F5FB19}" type="presParOf" srcId="{D24F2177-BD24-41D5-B70E-C36B86837ED4}" destId="{FFF16A6B-7491-41FC-AFEB-B0C6D2B02E70}" srcOrd="3" destOrd="0" presId="urn:microsoft.com/office/officeart/2005/8/layout/hProcess4"/>
    <dgm:cxn modelId="{AF2579CE-4AD1-4320-A49A-A57FC1101F56}" type="presParOf" srcId="{D24F2177-BD24-41D5-B70E-C36B86837ED4}" destId="{449CD190-E5B6-409E-AE13-833442660F36}" srcOrd="4" destOrd="0" presId="urn:microsoft.com/office/officeart/2005/8/layout/hProcess4"/>
    <dgm:cxn modelId="{70D48F50-1C6C-4719-8D56-B988D67FE29B}" type="presParOf" srcId="{449CD190-E5B6-409E-AE13-833442660F36}" destId="{E5B91778-F172-45D2-884B-29BD463C89CE}" srcOrd="0" destOrd="0" presId="urn:microsoft.com/office/officeart/2005/8/layout/hProcess4"/>
    <dgm:cxn modelId="{1F66E584-1367-4CA0-9850-22AC3B2575FD}" type="presParOf" srcId="{449CD190-E5B6-409E-AE13-833442660F36}" destId="{992B262A-6A53-4577-B837-7B7AB77FF3AD}" srcOrd="1" destOrd="0" presId="urn:microsoft.com/office/officeart/2005/8/layout/hProcess4"/>
    <dgm:cxn modelId="{BB577107-66D3-4B3E-917D-78D0DA82A080}" type="presParOf" srcId="{449CD190-E5B6-409E-AE13-833442660F36}" destId="{8A0FCCFA-574C-4B1D-B3B4-714DAC450467}" srcOrd="2" destOrd="0" presId="urn:microsoft.com/office/officeart/2005/8/layout/hProcess4"/>
    <dgm:cxn modelId="{A2806D5D-F7BE-4BE0-9C00-59132CA4C6D3}" type="presParOf" srcId="{449CD190-E5B6-409E-AE13-833442660F36}" destId="{6E40FFB7-CE25-4F64-8C74-BA1E59134C76}" srcOrd="3" destOrd="0" presId="urn:microsoft.com/office/officeart/2005/8/layout/hProcess4"/>
    <dgm:cxn modelId="{719D2374-2CDF-480C-8247-A9D641EF96B0}" type="presParOf" srcId="{449CD190-E5B6-409E-AE13-833442660F36}" destId="{153AE3A4-B0BE-4017-B3DF-C2437929A78E}" srcOrd="4" destOrd="0" presId="urn:microsoft.com/office/officeart/2005/8/layout/hProcess4"/>
    <dgm:cxn modelId="{7ECDD988-60D8-4208-A112-6635405A57D0}" type="presParOf" srcId="{D24F2177-BD24-41D5-B70E-C36B86837ED4}" destId="{5C7CAF8C-1637-4777-95B3-CDAAFAFB999F}" srcOrd="5" destOrd="0" presId="urn:microsoft.com/office/officeart/2005/8/layout/hProcess4"/>
    <dgm:cxn modelId="{3E100D0D-7936-46AF-B910-F3A798C10C32}" type="presParOf" srcId="{D24F2177-BD24-41D5-B70E-C36B86837ED4}" destId="{0A8B9C03-86C5-4823-A676-04108D6D3EA7}" srcOrd="6" destOrd="0" presId="urn:microsoft.com/office/officeart/2005/8/layout/hProcess4"/>
    <dgm:cxn modelId="{8C844C0D-8499-4F76-AB40-941A1947EA44}" type="presParOf" srcId="{0A8B9C03-86C5-4823-A676-04108D6D3EA7}" destId="{826E223B-5047-467C-B186-4B0ABE26167A}" srcOrd="0" destOrd="0" presId="urn:microsoft.com/office/officeart/2005/8/layout/hProcess4"/>
    <dgm:cxn modelId="{D05ED90B-BFBE-47C9-8730-F831E46E43B3}" type="presParOf" srcId="{0A8B9C03-86C5-4823-A676-04108D6D3EA7}" destId="{20A52D35-99D4-4571-AD85-F01C4B587BA2}" srcOrd="1" destOrd="0" presId="urn:microsoft.com/office/officeart/2005/8/layout/hProcess4"/>
    <dgm:cxn modelId="{F085680A-13B4-47BA-B66F-F776A55A0F96}" type="presParOf" srcId="{0A8B9C03-86C5-4823-A676-04108D6D3EA7}" destId="{623B4D5A-92DC-45F3-B5D8-7DEAFBD4BB33}" srcOrd="2" destOrd="0" presId="urn:microsoft.com/office/officeart/2005/8/layout/hProcess4"/>
    <dgm:cxn modelId="{C1C5A852-F221-45F9-8EBF-184E1095EC09}" type="presParOf" srcId="{0A8B9C03-86C5-4823-A676-04108D6D3EA7}" destId="{AB827B30-C3A6-4511-A436-318CB420634D}" srcOrd="3" destOrd="0" presId="urn:microsoft.com/office/officeart/2005/8/layout/hProcess4"/>
    <dgm:cxn modelId="{ADA06590-2EE2-4E84-8AB5-AFB8122F3B08}" type="presParOf" srcId="{0A8B9C03-86C5-4823-A676-04108D6D3EA7}" destId="{BB4F5FAA-D697-40E2-B36E-C8F47AEA6C15}" srcOrd="4" destOrd="0" presId="urn:microsoft.com/office/officeart/2005/8/layout/hProcess4"/>
  </dgm:cxnLst>
  <dgm:bg/>
  <dgm:whole/>
  <dgm:extLst>
    <a:ext uri="http://schemas.microsoft.com/office/drawing/2008/diagram"/>
  </dgm:extLst>
</dgm:dataModel>
</file>

<file path=ppt/diagrams/data5.xml><?xml version="1.0" encoding="utf-8"?>
<dgm:dataModel xmlns:dgm="http://schemas.openxmlformats.org/drawingml/2006/diagram" xmlns:a="http://schemas.openxmlformats.org/drawingml/2006/main">
  <dgm:ptLst>
    <dgm:pt modelId="{FF01A273-0CB9-4D51-A1A7-45A83517352F}" type="doc">
      <dgm:prSet loTypeId="urn:microsoft.com/office/officeart/2005/8/layout/list1" loCatId="list" qsTypeId="urn:microsoft.com/office/officeart/2005/8/quickstyle/simple1#5" qsCatId="simple" csTypeId="urn:microsoft.com/office/officeart/2005/8/colors/accent1_2#5" csCatId="accent1" phldr="1"/>
      <dgm:spPr/>
      <dgm:t>
        <a:bodyPr/>
        <a:lstStyle/>
        <a:p>
          <a:endParaRPr lang="en-US"/>
        </a:p>
      </dgm:t>
    </dgm:pt>
    <dgm:pt modelId="{77F12064-E4BD-40D5-89D4-3D3018C9C16D}">
      <dgm:prSet phldrT="[Text]"/>
      <dgm:spPr/>
      <dgm:t>
        <a:bodyPr/>
        <a:lstStyle/>
        <a:p>
          <a:r>
            <a:rPr lang="en-US" dirty="0" smtClean="0"/>
            <a:t>Notes</a:t>
          </a:r>
          <a:endParaRPr lang="en-US" dirty="0"/>
        </a:p>
      </dgm:t>
    </dgm:pt>
    <dgm:pt modelId="{CEF5742B-1346-457F-9B75-BE424FA030A6}" type="parTrans" cxnId="{A24420BA-6EC2-42A1-BB7F-BAD9EC2E96A7}">
      <dgm:prSet/>
      <dgm:spPr/>
      <dgm:t>
        <a:bodyPr/>
        <a:lstStyle/>
        <a:p>
          <a:endParaRPr lang="en-US"/>
        </a:p>
      </dgm:t>
    </dgm:pt>
    <dgm:pt modelId="{B3032E0D-AF40-49CE-84D7-08C62FD20E66}" type="sibTrans" cxnId="{A24420BA-6EC2-42A1-BB7F-BAD9EC2E96A7}">
      <dgm:prSet/>
      <dgm:spPr/>
      <dgm:t>
        <a:bodyPr/>
        <a:lstStyle/>
        <a:p>
          <a:endParaRPr lang="en-US"/>
        </a:p>
      </dgm:t>
    </dgm:pt>
    <dgm:pt modelId="{C4928B6D-B06B-4A8A-AE75-B4E045F05B6D}">
      <dgm:prSet phldrT="[Text]"/>
      <dgm:spPr/>
      <dgm:t>
        <a:bodyPr/>
        <a:lstStyle/>
        <a:p>
          <a:r>
            <a:rPr lang="en-US" dirty="0" smtClean="0"/>
            <a:t>Policy specifies reusable configuration for backup, validation, consolidation and retention</a:t>
          </a:r>
          <a:endParaRPr lang="en-US" dirty="0"/>
        </a:p>
      </dgm:t>
    </dgm:pt>
    <dgm:pt modelId="{12C8F066-389E-4116-B7F1-EC15502BA30C}" type="parTrans" cxnId="{FDD1FB83-77A7-488D-AED0-81C7DA979790}">
      <dgm:prSet/>
      <dgm:spPr/>
      <dgm:t>
        <a:bodyPr/>
        <a:lstStyle/>
        <a:p>
          <a:endParaRPr lang="en-US"/>
        </a:p>
      </dgm:t>
    </dgm:pt>
    <dgm:pt modelId="{5640F1CC-7397-494E-9F42-76F2A48B88D3}" type="sibTrans" cxnId="{FDD1FB83-77A7-488D-AED0-81C7DA979790}">
      <dgm:prSet/>
      <dgm:spPr/>
      <dgm:t>
        <a:bodyPr/>
        <a:lstStyle/>
        <a:p>
          <a:endParaRPr lang="en-US"/>
        </a:p>
      </dgm:t>
    </dgm:pt>
    <dgm:pt modelId="{21CE8196-3EE4-4E40-AED2-E460C15B26E7}">
      <dgm:prSet phldrT="[Text]"/>
      <dgm:spPr/>
      <dgm:t>
        <a:bodyPr/>
        <a:lstStyle/>
        <a:p>
          <a:r>
            <a:rPr lang="en-US" dirty="0" smtClean="0"/>
            <a:t>Machines can be added to group manually or automatically by rule</a:t>
          </a:r>
          <a:endParaRPr lang="en-US" dirty="0"/>
        </a:p>
      </dgm:t>
    </dgm:pt>
    <dgm:pt modelId="{09EB8951-2CD1-4323-BBA9-906C826D64C8}" type="parTrans" cxnId="{851C81D0-3ED4-4B06-849E-CD39E4538CC5}">
      <dgm:prSet/>
      <dgm:spPr/>
      <dgm:t>
        <a:bodyPr/>
        <a:lstStyle/>
        <a:p>
          <a:endParaRPr lang="en-US"/>
        </a:p>
      </dgm:t>
    </dgm:pt>
    <dgm:pt modelId="{E53D159B-07A1-4A9E-BCE4-C8877C8B1BF5}" type="sibTrans" cxnId="{851C81D0-3ED4-4B06-849E-CD39E4538CC5}">
      <dgm:prSet/>
      <dgm:spPr/>
      <dgm:t>
        <a:bodyPr/>
        <a:lstStyle/>
        <a:p>
          <a:endParaRPr lang="en-US"/>
        </a:p>
      </dgm:t>
    </dgm:pt>
    <dgm:pt modelId="{4551886A-AD3F-4A91-94A9-B210714F14B7}">
      <dgm:prSet phldrT="[Text]"/>
      <dgm:spPr/>
      <dgm:t>
        <a:bodyPr/>
        <a:lstStyle/>
        <a:p>
          <a:r>
            <a:rPr lang="en-US" dirty="0" smtClean="0"/>
            <a:t>If group content is changed, actions will be re-enforced accordingly</a:t>
          </a:r>
          <a:endParaRPr lang="en-US" dirty="0"/>
        </a:p>
      </dgm:t>
    </dgm:pt>
    <dgm:pt modelId="{AD3A1651-76ED-4727-B30D-55AA34FCFAF6}" type="parTrans" cxnId="{3694D924-559D-403C-9DDE-710A33EFBED7}">
      <dgm:prSet/>
      <dgm:spPr/>
      <dgm:t>
        <a:bodyPr/>
        <a:lstStyle/>
        <a:p>
          <a:endParaRPr lang="en-US"/>
        </a:p>
      </dgm:t>
    </dgm:pt>
    <dgm:pt modelId="{6EEA4D12-C3D5-4619-BC97-136C5F172419}" type="sibTrans" cxnId="{3694D924-559D-403C-9DDE-710A33EFBED7}">
      <dgm:prSet/>
      <dgm:spPr/>
      <dgm:t>
        <a:bodyPr/>
        <a:lstStyle/>
        <a:p>
          <a:endParaRPr lang="en-US"/>
        </a:p>
      </dgm:t>
    </dgm:pt>
    <dgm:pt modelId="{B1190C90-A7B0-4D15-91AD-89AF9A56B5D1}" type="pres">
      <dgm:prSet presAssocID="{FF01A273-0CB9-4D51-A1A7-45A83517352F}" presName="linear" presStyleCnt="0">
        <dgm:presLayoutVars>
          <dgm:dir/>
          <dgm:animLvl val="lvl"/>
          <dgm:resizeHandles val="exact"/>
        </dgm:presLayoutVars>
      </dgm:prSet>
      <dgm:spPr/>
      <dgm:t>
        <a:bodyPr/>
        <a:lstStyle/>
        <a:p>
          <a:endParaRPr lang="ru-RU"/>
        </a:p>
      </dgm:t>
    </dgm:pt>
    <dgm:pt modelId="{39E34491-D385-43FA-9D22-4D16ABEDBBD4}" type="pres">
      <dgm:prSet presAssocID="{77F12064-E4BD-40D5-89D4-3D3018C9C16D}" presName="parentLin" presStyleCnt="0"/>
      <dgm:spPr/>
    </dgm:pt>
    <dgm:pt modelId="{AE9BABCC-6CE0-457E-8AE3-37EA408EA3CE}" type="pres">
      <dgm:prSet presAssocID="{77F12064-E4BD-40D5-89D4-3D3018C9C16D}" presName="parentLeftMargin" presStyleLbl="node1" presStyleIdx="0" presStyleCnt="1"/>
      <dgm:spPr/>
      <dgm:t>
        <a:bodyPr/>
        <a:lstStyle/>
        <a:p>
          <a:endParaRPr lang="ru-RU"/>
        </a:p>
      </dgm:t>
    </dgm:pt>
    <dgm:pt modelId="{19D8DB20-E3BE-4D93-8FE7-029F90C603A5}" type="pres">
      <dgm:prSet presAssocID="{77F12064-E4BD-40D5-89D4-3D3018C9C16D}" presName="parentText" presStyleLbl="node1" presStyleIdx="0" presStyleCnt="1">
        <dgm:presLayoutVars>
          <dgm:chMax val="0"/>
          <dgm:bulletEnabled val="1"/>
        </dgm:presLayoutVars>
      </dgm:prSet>
      <dgm:spPr/>
      <dgm:t>
        <a:bodyPr/>
        <a:lstStyle/>
        <a:p>
          <a:endParaRPr lang="ru-RU"/>
        </a:p>
      </dgm:t>
    </dgm:pt>
    <dgm:pt modelId="{EC1520E2-99DC-42A2-81E3-317ED36EAC0A}" type="pres">
      <dgm:prSet presAssocID="{77F12064-E4BD-40D5-89D4-3D3018C9C16D}" presName="negativeSpace" presStyleCnt="0"/>
      <dgm:spPr/>
    </dgm:pt>
    <dgm:pt modelId="{E17324A8-0E32-4EE3-8CE3-150399FFBD5B}" type="pres">
      <dgm:prSet presAssocID="{77F12064-E4BD-40D5-89D4-3D3018C9C16D}" presName="childText" presStyleLbl="conFgAcc1" presStyleIdx="0" presStyleCnt="1">
        <dgm:presLayoutVars>
          <dgm:bulletEnabled val="1"/>
        </dgm:presLayoutVars>
      </dgm:prSet>
      <dgm:spPr/>
      <dgm:t>
        <a:bodyPr/>
        <a:lstStyle/>
        <a:p>
          <a:endParaRPr lang="ru-RU"/>
        </a:p>
      </dgm:t>
    </dgm:pt>
  </dgm:ptLst>
  <dgm:cxnLst>
    <dgm:cxn modelId="{A24420BA-6EC2-42A1-BB7F-BAD9EC2E96A7}" srcId="{FF01A273-0CB9-4D51-A1A7-45A83517352F}" destId="{77F12064-E4BD-40D5-89D4-3D3018C9C16D}" srcOrd="0" destOrd="0" parTransId="{CEF5742B-1346-457F-9B75-BE424FA030A6}" sibTransId="{B3032E0D-AF40-49CE-84D7-08C62FD20E66}"/>
    <dgm:cxn modelId="{40E403C1-3A54-48C1-A89F-444920CA750C}" type="presOf" srcId="{C4928B6D-B06B-4A8A-AE75-B4E045F05B6D}" destId="{E17324A8-0E32-4EE3-8CE3-150399FFBD5B}" srcOrd="0" destOrd="0" presId="urn:microsoft.com/office/officeart/2005/8/layout/list1"/>
    <dgm:cxn modelId="{3694D924-559D-403C-9DDE-710A33EFBED7}" srcId="{77F12064-E4BD-40D5-89D4-3D3018C9C16D}" destId="{4551886A-AD3F-4A91-94A9-B210714F14B7}" srcOrd="2" destOrd="0" parTransId="{AD3A1651-76ED-4727-B30D-55AA34FCFAF6}" sibTransId="{6EEA4D12-C3D5-4619-BC97-136C5F172419}"/>
    <dgm:cxn modelId="{1A05DA90-F22F-434C-ADEB-4C53E6E76163}" type="presOf" srcId="{21CE8196-3EE4-4E40-AED2-E460C15B26E7}" destId="{E17324A8-0E32-4EE3-8CE3-150399FFBD5B}" srcOrd="0" destOrd="1" presId="urn:microsoft.com/office/officeart/2005/8/layout/list1"/>
    <dgm:cxn modelId="{FDD1FB83-77A7-488D-AED0-81C7DA979790}" srcId="{77F12064-E4BD-40D5-89D4-3D3018C9C16D}" destId="{C4928B6D-B06B-4A8A-AE75-B4E045F05B6D}" srcOrd="0" destOrd="0" parTransId="{12C8F066-389E-4116-B7F1-EC15502BA30C}" sibTransId="{5640F1CC-7397-494E-9F42-76F2A48B88D3}"/>
    <dgm:cxn modelId="{5E9748C2-02CD-456B-9BDC-1E1DDCC50FA6}" type="presOf" srcId="{77F12064-E4BD-40D5-89D4-3D3018C9C16D}" destId="{19D8DB20-E3BE-4D93-8FE7-029F90C603A5}" srcOrd="1" destOrd="0" presId="urn:microsoft.com/office/officeart/2005/8/layout/list1"/>
    <dgm:cxn modelId="{4873A2F9-9296-4F48-9431-39C0A163CD28}" type="presOf" srcId="{4551886A-AD3F-4A91-94A9-B210714F14B7}" destId="{E17324A8-0E32-4EE3-8CE3-150399FFBD5B}" srcOrd="0" destOrd="2" presId="urn:microsoft.com/office/officeart/2005/8/layout/list1"/>
    <dgm:cxn modelId="{9258652B-83F5-4489-B40A-986C2A5CD038}" type="presOf" srcId="{FF01A273-0CB9-4D51-A1A7-45A83517352F}" destId="{B1190C90-A7B0-4D15-91AD-89AF9A56B5D1}" srcOrd="0" destOrd="0" presId="urn:microsoft.com/office/officeart/2005/8/layout/list1"/>
    <dgm:cxn modelId="{8998C55A-02F3-4F1F-A088-2E68FF156EB7}" type="presOf" srcId="{77F12064-E4BD-40D5-89D4-3D3018C9C16D}" destId="{AE9BABCC-6CE0-457E-8AE3-37EA408EA3CE}" srcOrd="0" destOrd="0" presId="urn:microsoft.com/office/officeart/2005/8/layout/list1"/>
    <dgm:cxn modelId="{851C81D0-3ED4-4B06-849E-CD39E4538CC5}" srcId="{77F12064-E4BD-40D5-89D4-3D3018C9C16D}" destId="{21CE8196-3EE4-4E40-AED2-E460C15B26E7}" srcOrd="1" destOrd="0" parTransId="{09EB8951-2CD1-4323-BBA9-906C826D64C8}" sibTransId="{E53D159B-07A1-4A9E-BCE4-C8877C8B1BF5}"/>
    <dgm:cxn modelId="{007F0900-F843-4F9D-8CFD-9D527D9FA076}" type="presParOf" srcId="{B1190C90-A7B0-4D15-91AD-89AF9A56B5D1}" destId="{39E34491-D385-43FA-9D22-4D16ABEDBBD4}" srcOrd="0" destOrd="0" presId="urn:microsoft.com/office/officeart/2005/8/layout/list1"/>
    <dgm:cxn modelId="{F52C0017-C85A-4612-8ABC-AF7E689B1F50}" type="presParOf" srcId="{39E34491-D385-43FA-9D22-4D16ABEDBBD4}" destId="{AE9BABCC-6CE0-457E-8AE3-37EA408EA3CE}" srcOrd="0" destOrd="0" presId="urn:microsoft.com/office/officeart/2005/8/layout/list1"/>
    <dgm:cxn modelId="{DE092A5C-A591-4B74-84DD-003E5DB0DE3A}" type="presParOf" srcId="{39E34491-D385-43FA-9D22-4D16ABEDBBD4}" destId="{19D8DB20-E3BE-4D93-8FE7-029F90C603A5}" srcOrd="1" destOrd="0" presId="urn:microsoft.com/office/officeart/2005/8/layout/list1"/>
    <dgm:cxn modelId="{0D137F2A-1F59-4397-B1C5-75B85BDB1C58}" type="presParOf" srcId="{B1190C90-A7B0-4D15-91AD-89AF9A56B5D1}" destId="{EC1520E2-99DC-42A2-81E3-317ED36EAC0A}" srcOrd="1" destOrd="0" presId="urn:microsoft.com/office/officeart/2005/8/layout/list1"/>
    <dgm:cxn modelId="{5EF64583-B0F6-4B2D-ACCA-7F564524C39C}" type="presParOf" srcId="{B1190C90-A7B0-4D15-91AD-89AF9A56B5D1}" destId="{E17324A8-0E32-4EE3-8CE3-150399FFBD5B}" srcOrd="2" destOrd="0" presId="urn:microsoft.com/office/officeart/2005/8/layout/list1"/>
  </dgm:cxnLst>
  <dgm:bg/>
  <dgm:whole/>
  <dgm:extLst>
    <a:ext uri="http://schemas.microsoft.com/office/drawing/2008/diagram"/>
  </dgm:extLst>
</dgm:dataModel>
</file>

<file path=ppt/diagrams/data6.xml><?xml version="1.0" encoding="utf-8"?>
<dgm:dataModel xmlns:dgm="http://schemas.openxmlformats.org/drawingml/2006/diagram" xmlns:a="http://schemas.openxmlformats.org/drawingml/2006/main">
  <dgm:ptLst>
    <dgm:pt modelId="{9DBF5397-A261-4796-93DD-735C43BAE70C}" type="doc">
      <dgm:prSet loTypeId="urn:microsoft.com/office/officeart/2005/8/layout/list1" loCatId="list" qsTypeId="urn:microsoft.com/office/officeart/2005/8/quickstyle/simple1#6" qsCatId="simple" csTypeId="urn:microsoft.com/office/officeart/2005/8/colors/accent1_2#6" csCatId="accent1" phldr="1"/>
      <dgm:spPr/>
      <dgm:t>
        <a:bodyPr/>
        <a:lstStyle/>
        <a:p>
          <a:endParaRPr lang="en-US"/>
        </a:p>
      </dgm:t>
    </dgm:pt>
    <dgm:pt modelId="{BB4260D3-EFE2-497B-BB24-BB72DD9623FB}">
      <dgm:prSet phldrT="[Text]"/>
      <dgm:spPr/>
      <dgm:t>
        <a:bodyPr/>
        <a:lstStyle/>
        <a:p>
          <a:r>
            <a:rPr lang="en-US" dirty="0" smtClean="0"/>
            <a:t>Personal Vaults</a:t>
          </a:r>
          <a:endParaRPr lang="en-US" dirty="0"/>
        </a:p>
      </dgm:t>
    </dgm:pt>
    <dgm:pt modelId="{046F9651-A455-486C-9EBA-3EE36E5A8867}" type="parTrans" cxnId="{E93F5B9F-7514-4B0D-B059-889984BC5692}">
      <dgm:prSet/>
      <dgm:spPr/>
      <dgm:t>
        <a:bodyPr/>
        <a:lstStyle/>
        <a:p>
          <a:endParaRPr lang="en-US"/>
        </a:p>
      </dgm:t>
    </dgm:pt>
    <dgm:pt modelId="{2500166D-A43C-4C85-A0D0-97A0849C3B1C}" type="sibTrans" cxnId="{E93F5B9F-7514-4B0D-B059-889984BC5692}">
      <dgm:prSet/>
      <dgm:spPr/>
      <dgm:t>
        <a:bodyPr/>
        <a:lstStyle/>
        <a:p>
          <a:endParaRPr lang="en-US"/>
        </a:p>
      </dgm:t>
    </dgm:pt>
    <dgm:pt modelId="{E517C082-AD86-4122-8BB2-F334A38A9F94}">
      <dgm:prSet phldrT="[Text]"/>
      <dgm:spPr/>
      <dgm:t>
        <a:bodyPr/>
        <a:lstStyle/>
        <a:p>
          <a:r>
            <a:rPr lang="en-US" dirty="0" smtClean="0"/>
            <a:t>Centralized Vaults</a:t>
          </a:r>
          <a:endParaRPr lang="en-US" dirty="0"/>
        </a:p>
      </dgm:t>
    </dgm:pt>
    <dgm:pt modelId="{55388CF4-FE8E-4FB5-94A9-C7CC23C61B69}" type="parTrans" cxnId="{D4F07709-6180-4501-A4BF-AFEF15AB6479}">
      <dgm:prSet/>
      <dgm:spPr/>
      <dgm:t>
        <a:bodyPr/>
        <a:lstStyle/>
        <a:p>
          <a:endParaRPr lang="en-US"/>
        </a:p>
      </dgm:t>
    </dgm:pt>
    <dgm:pt modelId="{5D51AC74-B337-4FC4-983A-ADBBFB5F0C40}" type="sibTrans" cxnId="{D4F07709-6180-4501-A4BF-AFEF15AB6479}">
      <dgm:prSet/>
      <dgm:spPr/>
      <dgm:t>
        <a:bodyPr/>
        <a:lstStyle/>
        <a:p>
          <a:endParaRPr lang="en-US"/>
        </a:p>
      </dgm:t>
    </dgm:pt>
    <dgm:pt modelId="{5FCBA63B-EF35-4EB0-9F99-A27D914F1E24}">
      <dgm:prSet phldrT="[Text]"/>
      <dgm:spPr/>
      <dgm:t>
        <a:bodyPr/>
        <a:lstStyle/>
        <a:p>
          <a:r>
            <a:rPr lang="en-US" dirty="0" smtClean="0"/>
            <a:t>Administrator can enforce vaults to appear on each managed machine</a:t>
          </a:r>
          <a:endParaRPr lang="en-US" dirty="0"/>
        </a:p>
      </dgm:t>
    </dgm:pt>
    <dgm:pt modelId="{3B20C15C-0C4A-4219-8773-1239497E9D0F}" type="parTrans" cxnId="{4D56D695-3E0A-49FF-8ED6-780F9AD3944A}">
      <dgm:prSet/>
      <dgm:spPr/>
      <dgm:t>
        <a:bodyPr/>
        <a:lstStyle/>
        <a:p>
          <a:endParaRPr lang="en-US"/>
        </a:p>
      </dgm:t>
    </dgm:pt>
    <dgm:pt modelId="{2B0B05F6-D64D-4948-803D-AF39BC4BA3C8}" type="sibTrans" cxnId="{4D56D695-3E0A-49FF-8ED6-780F9AD3944A}">
      <dgm:prSet/>
      <dgm:spPr/>
      <dgm:t>
        <a:bodyPr/>
        <a:lstStyle/>
        <a:p>
          <a:endParaRPr lang="en-US"/>
        </a:p>
      </dgm:t>
    </dgm:pt>
    <dgm:pt modelId="{D1768CF9-6C62-4453-B65F-813CA5BBDA61}">
      <dgm:prSet phldrT="[Text]"/>
      <dgm:spPr/>
      <dgm:t>
        <a:bodyPr/>
        <a:lstStyle/>
        <a:p>
          <a:r>
            <a:rPr lang="en-US" dirty="0" smtClean="0"/>
            <a:t>Vaults can be registered in GUI locally on specific machine for easy access</a:t>
          </a:r>
          <a:endParaRPr lang="en-US" dirty="0"/>
        </a:p>
      </dgm:t>
    </dgm:pt>
    <dgm:pt modelId="{7230159C-763F-4A4F-B08F-9485E664E048}" type="parTrans" cxnId="{551DDB09-5A45-4BC4-AD64-CD133889F7D4}">
      <dgm:prSet/>
      <dgm:spPr/>
    </dgm:pt>
    <dgm:pt modelId="{97410285-86AA-4087-AA86-5D7076DAF74E}" type="sibTrans" cxnId="{551DDB09-5A45-4BC4-AD64-CD133889F7D4}">
      <dgm:prSet/>
      <dgm:spPr/>
    </dgm:pt>
    <dgm:pt modelId="{4894CD66-3EDB-4677-AE14-C0AA308FAD7E}">
      <dgm:prSet phldrT="[Text]"/>
      <dgm:spPr/>
      <dgm:t>
        <a:bodyPr/>
        <a:lstStyle/>
        <a:p>
          <a:r>
            <a:rPr lang="en-US" dirty="0" smtClean="0"/>
            <a:t>Acronis Storage Node vaults (AKA managed vaults) are always centralized vaults </a:t>
          </a:r>
          <a:endParaRPr lang="en-US" dirty="0"/>
        </a:p>
      </dgm:t>
    </dgm:pt>
    <dgm:pt modelId="{99CEC636-3DE2-4224-9777-D9C344E6F07B}" type="parTrans" cxnId="{4FA7D8BF-D03A-49C6-8812-FD81F8F41C3B}">
      <dgm:prSet/>
      <dgm:spPr/>
    </dgm:pt>
    <dgm:pt modelId="{A5320B5E-AA64-4DA0-B75B-691C069250DC}" type="sibTrans" cxnId="{4FA7D8BF-D03A-49C6-8812-FD81F8F41C3B}">
      <dgm:prSet/>
      <dgm:spPr/>
    </dgm:pt>
    <dgm:pt modelId="{A6B61682-1242-46FC-AD36-C395792D4B5D}">
      <dgm:prSet phldrT="[Text]"/>
      <dgm:spPr/>
      <dgm:t>
        <a:bodyPr/>
        <a:lstStyle/>
        <a:p>
          <a:r>
            <a:rPr lang="en-US" dirty="0" smtClean="0"/>
            <a:t>Vaults</a:t>
          </a:r>
          <a:endParaRPr lang="en-US" dirty="0"/>
        </a:p>
      </dgm:t>
    </dgm:pt>
    <dgm:pt modelId="{9810CA9D-E831-4A60-930B-B4D89CEEEEEC}" type="parTrans" cxnId="{651330C9-977C-4B5C-A910-7A451F284461}">
      <dgm:prSet/>
      <dgm:spPr/>
    </dgm:pt>
    <dgm:pt modelId="{FB041B6A-1EEC-4A70-AA75-5137D27FA8CA}" type="sibTrans" cxnId="{651330C9-977C-4B5C-A910-7A451F284461}">
      <dgm:prSet/>
      <dgm:spPr/>
    </dgm:pt>
    <dgm:pt modelId="{0C7D5AC0-A793-4998-A700-94EE5AE92BCA}">
      <dgm:prSet phldrT="[Text]"/>
      <dgm:spPr/>
      <dgm:t>
        <a:bodyPr/>
        <a:lstStyle/>
        <a:p>
          <a:r>
            <a:rPr lang="en-US" dirty="0" smtClean="0"/>
            <a:t>Now backups are grouped by archives they belong to and are stored in vaults</a:t>
          </a:r>
          <a:endParaRPr lang="en-US" dirty="0"/>
        </a:p>
      </dgm:t>
    </dgm:pt>
    <dgm:pt modelId="{7D949EE1-9694-4718-80D2-6BF5F9D41462}" type="parTrans" cxnId="{D98E6E0A-9513-4560-9FC0-86298EE12887}">
      <dgm:prSet/>
      <dgm:spPr/>
    </dgm:pt>
    <dgm:pt modelId="{719E9795-CFE9-4542-AC6F-D8AA61CBD9B1}" type="sibTrans" cxnId="{D98E6E0A-9513-4560-9FC0-86298EE12887}">
      <dgm:prSet/>
      <dgm:spPr/>
    </dgm:pt>
    <dgm:pt modelId="{F0F95EA1-7B32-4188-A881-7157C13C5B66}">
      <dgm:prSet/>
      <dgm:spPr/>
      <dgm:t>
        <a:bodyPr/>
        <a:lstStyle/>
        <a:p>
          <a:r>
            <a:rPr lang="en-US" dirty="0" smtClean="0"/>
            <a:t>Vaults can be browsed from ABR10 GUI – no need to use OS file manager any longer</a:t>
          </a:r>
          <a:endParaRPr lang="en-US" dirty="0"/>
        </a:p>
      </dgm:t>
    </dgm:pt>
    <dgm:pt modelId="{B045FEA2-7DB8-4162-9798-D9B0BBAC65B0}" type="parTrans" cxnId="{2BDE95EA-8152-4E3F-89D4-B8D5ED265924}">
      <dgm:prSet/>
      <dgm:spPr/>
      <dgm:t>
        <a:bodyPr/>
        <a:lstStyle/>
        <a:p>
          <a:endParaRPr lang="en-US"/>
        </a:p>
      </dgm:t>
    </dgm:pt>
    <dgm:pt modelId="{0F889155-7C8A-4FF7-9FC1-5EAEEA9BBAC1}" type="sibTrans" cxnId="{2BDE95EA-8152-4E3F-89D4-B8D5ED265924}">
      <dgm:prSet/>
      <dgm:spPr/>
      <dgm:t>
        <a:bodyPr/>
        <a:lstStyle/>
        <a:p>
          <a:endParaRPr lang="en-US"/>
        </a:p>
      </dgm:t>
    </dgm:pt>
    <dgm:pt modelId="{FDEF4572-020F-4C56-963A-88C79E4438CD}" type="pres">
      <dgm:prSet presAssocID="{9DBF5397-A261-4796-93DD-735C43BAE70C}" presName="linear" presStyleCnt="0">
        <dgm:presLayoutVars>
          <dgm:dir/>
          <dgm:animLvl val="lvl"/>
          <dgm:resizeHandles val="exact"/>
        </dgm:presLayoutVars>
      </dgm:prSet>
      <dgm:spPr/>
      <dgm:t>
        <a:bodyPr/>
        <a:lstStyle/>
        <a:p>
          <a:endParaRPr lang="en-US"/>
        </a:p>
      </dgm:t>
    </dgm:pt>
    <dgm:pt modelId="{ABEDBE19-DDC6-4A25-9570-7A6D2362BD04}" type="pres">
      <dgm:prSet presAssocID="{A6B61682-1242-46FC-AD36-C395792D4B5D}" presName="parentLin" presStyleCnt="0"/>
      <dgm:spPr/>
    </dgm:pt>
    <dgm:pt modelId="{0CEB8557-3EAD-4CEA-B1AF-D1CA95CEA84C}" type="pres">
      <dgm:prSet presAssocID="{A6B61682-1242-46FC-AD36-C395792D4B5D}" presName="parentLeftMargin" presStyleLbl="node1" presStyleIdx="0" presStyleCnt="3"/>
      <dgm:spPr/>
      <dgm:t>
        <a:bodyPr/>
        <a:lstStyle/>
        <a:p>
          <a:endParaRPr lang="en-US"/>
        </a:p>
      </dgm:t>
    </dgm:pt>
    <dgm:pt modelId="{F59BDA31-7BF8-494F-8F08-29AA1B27ADF4}" type="pres">
      <dgm:prSet presAssocID="{A6B61682-1242-46FC-AD36-C395792D4B5D}" presName="parentText" presStyleLbl="node1" presStyleIdx="0" presStyleCnt="3">
        <dgm:presLayoutVars>
          <dgm:chMax val="0"/>
          <dgm:bulletEnabled val="1"/>
        </dgm:presLayoutVars>
      </dgm:prSet>
      <dgm:spPr/>
      <dgm:t>
        <a:bodyPr/>
        <a:lstStyle/>
        <a:p>
          <a:endParaRPr lang="en-US"/>
        </a:p>
      </dgm:t>
    </dgm:pt>
    <dgm:pt modelId="{2013F14A-A8A8-486B-8D05-DCA54E632C93}" type="pres">
      <dgm:prSet presAssocID="{A6B61682-1242-46FC-AD36-C395792D4B5D}" presName="negativeSpace" presStyleCnt="0"/>
      <dgm:spPr/>
    </dgm:pt>
    <dgm:pt modelId="{DED41DDC-593F-40BB-B2F3-F421BBC219C4}" type="pres">
      <dgm:prSet presAssocID="{A6B61682-1242-46FC-AD36-C395792D4B5D}" presName="childText" presStyleLbl="conFgAcc1" presStyleIdx="0" presStyleCnt="3">
        <dgm:presLayoutVars>
          <dgm:bulletEnabled val="1"/>
        </dgm:presLayoutVars>
      </dgm:prSet>
      <dgm:spPr/>
      <dgm:t>
        <a:bodyPr/>
        <a:lstStyle/>
        <a:p>
          <a:endParaRPr lang="en-US"/>
        </a:p>
      </dgm:t>
    </dgm:pt>
    <dgm:pt modelId="{BF1469BB-7B92-46AB-B6F3-0E9D398DC922}" type="pres">
      <dgm:prSet presAssocID="{FB041B6A-1EEC-4A70-AA75-5137D27FA8CA}" presName="spaceBetweenRectangles" presStyleCnt="0"/>
      <dgm:spPr/>
    </dgm:pt>
    <dgm:pt modelId="{353BCAB3-7E03-4E9C-A6C1-471DD73CC92F}" type="pres">
      <dgm:prSet presAssocID="{BB4260D3-EFE2-497B-BB24-BB72DD9623FB}" presName="parentLin" presStyleCnt="0"/>
      <dgm:spPr/>
    </dgm:pt>
    <dgm:pt modelId="{3A4AE3D0-CC4D-425B-AAD6-EAF0076BF328}" type="pres">
      <dgm:prSet presAssocID="{BB4260D3-EFE2-497B-BB24-BB72DD9623FB}" presName="parentLeftMargin" presStyleLbl="node1" presStyleIdx="0" presStyleCnt="3"/>
      <dgm:spPr/>
      <dgm:t>
        <a:bodyPr/>
        <a:lstStyle/>
        <a:p>
          <a:endParaRPr lang="en-US"/>
        </a:p>
      </dgm:t>
    </dgm:pt>
    <dgm:pt modelId="{A2DC3ED1-DEBC-45DB-AA71-E607AFB5C9B9}" type="pres">
      <dgm:prSet presAssocID="{BB4260D3-EFE2-497B-BB24-BB72DD9623FB}" presName="parentText" presStyleLbl="node1" presStyleIdx="1" presStyleCnt="3">
        <dgm:presLayoutVars>
          <dgm:chMax val="0"/>
          <dgm:bulletEnabled val="1"/>
        </dgm:presLayoutVars>
      </dgm:prSet>
      <dgm:spPr/>
      <dgm:t>
        <a:bodyPr/>
        <a:lstStyle/>
        <a:p>
          <a:endParaRPr lang="en-US"/>
        </a:p>
      </dgm:t>
    </dgm:pt>
    <dgm:pt modelId="{CCD7F9A4-47D7-4705-A806-67704EC9C409}" type="pres">
      <dgm:prSet presAssocID="{BB4260D3-EFE2-497B-BB24-BB72DD9623FB}" presName="negativeSpace" presStyleCnt="0"/>
      <dgm:spPr/>
    </dgm:pt>
    <dgm:pt modelId="{FB7B46AA-98D5-4373-B80B-6384183D99E0}" type="pres">
      <dgm:prSet presAssocID="{BB4260D3-EFE2-497B-BB24-BB72DD9623FB}" presName="childText" presStyleLbl="conFgAcc1" presStyleIdx="1" presStyleCnt="3">
        <dgm:presLayoutVars>
          <dgm:bulletEnabled val="1"/>
        </dgm:presLayoutVars>
      </dgm:prSet>
      <dgm:spPr/>
      <dgm:t>
        <a:bodyPr/>
        <a:lstStyle/>
        <a:p>
          <a:endParaRPr lang="en-US"/>
        </a:p>
      </dgm:t>
    </dgm:pt>
    <dgm:pt modelId="{87F149BD-BEAC-45F2-BE62-06E1A732A289}" type="pres">
      <dgm:prSet presAssocID="{2500166D-A43C-4C85-A0D0-97A0849C3B1C}" presName="spaceBetweenRectangles" presStyleCnt="0"/>
      <dgm:spPr/>
    </dgm:pt>
    <dgm:pt modelId="{F1E3C9FB-3FEA-475D-9F6B-1BCFDD8B4153}" type="pres">
      <dgm:prSet presAssocID="{E517C082-AD86-4122-8BB2-F334A38A9F94}" presName="parentLin" presStyleCnt="0"/>
      <dgm:spPr/>
    </dgm:pt>
    <dgm:pt modelId="{6820DBD3-FA20-4D3D-8ECB-B59D6760DA8A}" type="pres">
      <dgm:prSet presAssocID="{E517C082-AD86-4122-8BB2-F334A38A9F94}" presName="parentLeftMargin" presStyleLbl="node1" presStyleIdx="1" presStyleCnt="3"/>
      <dgm:spPr/>
      <dgm:t>
        <a:bodyPr/>
        <a:lstStyle/>
        <a:p>
          <a:endParaRPr lang="en-US"/>
        </a:p>
      </dgm:t>
    </dgm:pt>
    <dgm:pt modelId="{873D3A1E-8F71-4D41-859A-BDA41F84C884}" type="pres">
      <dgm:prSet presAssocID="{E517C082-AD86-4122-8BB2-F334A38A9F94}" presName="parentText" presStyleLbl="node1" presStyleIdx="2" presStyleCnt="3">
        <dgm:presLayoutVars>
          <dgm:chMax val="0"/>
          <dgm:bulletEnabled val="1"/>
        </dgm:presLayoutVars>
      </dgm:prSet>
      <dgm:spPr/>
      <dgm:t>
        <a:bodyPr/>
        <a:lstStyle/>
        <a:p>
          <a:endParaRPr lang="en-US"/>
        </a:p>
      </dgm:t>
    </dgm:pt>
    <dgm:pt modelId="{B4D7DB08-3255-4B5D-BB11-8665FB29A346}" type="pres">
      <dgm:prSet presAssocID="{E517C082-AD86-4122-8BB2-F334A38A9F94}" presName="negativeSpace" presStyleCnt="0"/>
      <dgm:spPr/>
    </dgm:pt>
    <dgm:pt modelId="{B7340B14-71E6-4CCB-A505-96D6FE7F5248}" type="pres">
      <dgm:prSet presAssocID="{E517C082-AD86-4122-8BB2-F334A38A9F94}" presName="childText" presStyleLbl="conFgAcc1" presStyleIdx="2" presStyleCnt="3">
        <dgm:presLayoutVars>
          <dgm:bulletEnabled val="1"/>
        </dgm:presLayoutVars>
      </dgm:prSet>
      <dgm:spPr/>
      <dgm:t>
        <a:bodyPr/>
        <a:lstStyle/>
        <a:p>
          <a:endParaRPr lang="en-US"/>
        </a:p>
      </dgm:t>
    </dgm:pt>
  </dgm:ptLst>
  <dgm:cxnLst>
    <dgm:cxn modelId="{1D3F3EA1-6589-417E-976A-9F774235CE7A}" type="presOf" srcId="{BB4260D3-EFE2-497B-BB24-BB72DD9623FB}" destId="{A2DC3ED1-DEBC-45DB-AA71-E607AFB5C9B9}" srcOrd="1" destOrd="0" presId="urn:microsoft.com/office/officeart/2005/8/layout/list1"/>
    <dgm:cxn modelId="{41E0E9E2-1E89-4515-BC50-2BFCBEDC58DD}" type="presOf" srcId="{BB4260D3-EFE2-497B-BB24-BB72DD9623FB}" destId="{3A4AE3D0-CC4D-425B-AAD6-EAF0076BF328}" srcOrd="0" destOrd="0" presId="urn:microsoft.com/office/officeart/2005/8/layout/list1"/>
    <dgm:cxn modelId="{104873D4-6010-4E30-891F-5E33304A4F76}" type="presOf" srcId="{9DBF5397-A261-4796-93DD-735C43BAE70C}" destId="{FDEF4572-020F-4C56-963A-88C79E4438CD}" srcOrd="0" destOrd="0" presId="urn:microsoft.com/office/officeart/2005/8/layout/list1"/>
    <dgm:cxn modelId="{D98E6E0A-9513-4560-9FC0-86298EE12887}" srcId="{A6B61682-1242-46FC-AD36-C395792D4B5D}" destId="{0C7D5AC0-A793-4998-A700-94EE5AE92BCA}" srcOrd="0" destOrd="0" parTransId="{7D949EE1-9694-4718-80D2-6BF5F9D41462}" sibTransId="{719E9795-CFE9-4542-AC6F-D8AA61CBD9B1}"/>
    <dgm:cxn modelId="{8DFE0498-6F6F-4B29-B7B2-6F4892C77AD1}" type="presOf" srcId="{D1768CF9-6C62-4453-B65F-813CA5BBDA61}" destId="{FB7B46AA-98D5-4373-B80B-6384183D99E0}" srcOrd="0" destOrd="0" presId="urn:microsoft.com/office/officeart/2005/8/layout/list1"/>
    <dgm:cxn modelId="{5CAEC525-3466-4C49-8058-3818A86CAE93}" type="presOf" srcId="{E517C082-AD86-4122-8BB2-F334A38A9F94}" destId="{6820DBD3-FA20-4D3D-8ECB-B59D6760DA8A}" srcOrd="0" destOrd="0" presId="urn:microsoft.com/office/officeart/2005/8/layout/list1"/>
    <dgm:cxn modelId="{E720324E-576D-4B89-8842-BBFB9DCF4596}" type="presOf" srcId="{5FCBA63B-EF35-4EB0-9F99-A27D914F1E24}" destId="{B7340B14-71E6-4CCB-A505-96D6FE7F5248}" srcOrd="0" destOrd="0" presId="urn:microsoft.com/office/officeart/2005/8/layout/list1"/>
    <dgm:cxn modelId="{2BDE95EA-8152-4E3F-89D4-B8D5ED265924}" srcId="{A6B61682-1242-46FC-AD36-C395792D4B5D}" destId="{F0F95EA1-7B32-4188-A881-7157C13C5B66}" srcOrd="1" destOrd="0" parTransId="{B045FEA2-7DB8-4162-9798-D9B0BBAC65B0}" sibTransId="{0F889155-7C8A-4FF7-9FC1-5EAEEA9BBAC1}"/>
    <dgm:cxn modelId="{D4F07709-6180-4501-A4BF-AFEF15AB6479}" srcId="{9DBF5397-A261-4796-93DD-735C43BAE70C}" destId="{E517C082-AD86-4122-8BB2-F334A38A9F94}" srcOrd="2" destOrd="0" parTransId="{55388CF4-FE8E-4FB5-94A9-C7CC23C61B69}" sibTransId="{5D51AC74-B337-4FC4-983A-ADBBFB5F0C40}"/>
    <dgm:cxn modelId="{651330C9-977C-4B5C-A910-7A451F284461}" srcId="{9DBF5397-A261-4796-93DD-735C43BAE70C}" destId="{A6B61682-1242-46FC-AD36-C395792D4B5D}" srcOrd="0" destOrd="0" parTransId="{9810CA9D-E831-4A60-930B-B4D89CEEEEEC}" sibTransId="{FB041B6A-1EEC-4A70-AA75-5137D27FA8CA}"/>
    <dgm:cxn modelId="{82A106B9-E293-46B5-A757-3AA0C8F4124C}" type="presOf" srcId="{4894CD66-3EDB-4677-AE14-C0AA308FAD7E}" destId="{B7340B14-71E6-4CCB-A505-96D6FE7F5248}" srcOrd="0" destOrd="1" presId="urn:microsoft.com/office/officeart/2005/8/layout/list1"/>
    <dgm:cxn modelId="{61537FAD-5D01-4E29-BD29-F87D7F7C1D4B}" type="presOf" srcId="{E517C082-AD86-4122-8BB2-F334A38A9F94}" destId="{873D3A1E-8F71-4D41-859A-BDA41F84C884}" srcOrd="1" destOrd="0" presId="urn:microsoft.com/office/officeart/2005/8/layout/list1"/>
    <dgm:cxn modelId="{8FB01D60-C408-46AA-B39C-2224E34E5841}" type="presOf" srcId="{A6B61682-1242-46FC-AD36-C395792D4B5D}" destId="{0CEB8557-3EAD-4CEA-B1AF-D1CA95CEA84C}" srcOrd="0" destOrd="0" presId="urn:microsoft.com/office/officeart/2005/8/layout/list1"/>
    <dgm:cxn modelId="{4FA7D8BF-D03A-49C6-8812-FD81F8F41C3B}" srcId="{E517C082-AD86-4122-8BB2-F334A38A9F94}" destId="{4894CD66-3EDB-4677-AE14-C0AA308FAD7E}" srcOrd="1" destOrd="0" parTransId="{99CEC636-3DE2-4224-9777-D9C344E6F07B}" sibTransId="{A5320B5E-AA64-4DA0-B75B-691C069250DC}"/>
    <dgm:cxn modelId="{551DDB09-5A45-4BC4-AD64-CD133889F7D4}" srcId="{BB4260D3-EFE2-497B-BB24-BB72DD9623FB}" destId="{D1768CF9-6C62-4453-B65F-813CA5BBDA61}" srcOrd="0" destOrd="0" parTransId="{7230159C-763F-4A4F-B08F-9485E664E048}" sibTransId="{97410285-86AA-4087-AA86-5D7076DAF74E}"/>
    <dgm:cxn modelId="{4D56D695-3E0A-49FF-8ED6-780F9AD3944A}" srcId="{E517C082-AD86-4122-8BB2-F334A38A9F94}" destId="{5FCBA63B-EF35-4EB0-9F99-A27D914F1E24}" srcOrd="0" destOrd="0" parTransId="{3B20C15C-0C4A-4219-8773-1239497E9D0F}" sibTransId="{2B0B05F6-D64D-4948-803D-AF39BC4BA3C8}"/>
    <dgm:cxn modelId="{876AE25F-CE87-4D0D-B3C1-03FAC5C9FE09}" type="presOf" srcId="{0C7D5AC0-A793-4998-A700-94EE5AE92BCA}" destId="{DED41DDC-593F-40BB-B2F3-F421BBC219C4}" srcOrd="0" destOrd="0" presId="urn:microsoft.com/office/officeart/2005/8/layout/list1"/>
    <dgm:cxn modelId="{E93F5B9F-7514-4B0D-B059-889984BC5692}" srcId="{9DBF5397-A261-4796-93DD-735C43BAE70C}" destId="{BB4260D3-EFE2-497B-BB24-BB72DD9623FB}" srcOrd="1" destOrd="0" parTransId="{046F9651-A455-486C-9EBA-3EE36E5A8867}" sibTransId="{2500166D-A43C-4C85-A0D0-97A0849C3B1C}"/>
    <dgm:cxn modelId="{B144CEE6-51AD-4322-A6D4-63E8ABB735CD}" type="presOf" srcId="{F0F95EA1-7B32-4188-A881-7157C13C5B66}" destId="{DED41DDC-593F-40BB-B2F3-F421BBC219C4}" srcOrd="0" destOrd="1" presId="urn:microsoft.com/office/officeart/2005/8/layout/list1"/>
    <dgm:cxn modelId="{CCFEE66C-224E-4173-A61B-18F2D78DD589}" type="presOf" srcId="{A6B61682-1242-46FC-AD36-C395792D4B5D}" destId="{F59BDA31-7BF8-494F-8F08-29AA1B27ADF4}" srcOrd="1" destOrd="0" presId="urn:microsoft.com/office/officeart/2005/8/layout/list1"/>
    <dgm:cxn modelId="{510A9D24-C7B4-4D0B-98BF-9F52D7AE7AFB}" type="presParOf" srcId="{FDEF4572-020F-4C56-963A-88C79E4438CD}" destId="{ABEDBE19-DDC6-4A25-9570-7A6D2362BD04}" srcOrd="0" destOrd="0" presId="urn:microsoft.com/office/officeart/2005/8/layout/list1"/>
    <dgm:cxn modelId="{71AF7092-2E4E-46F3-AD1F-30CD63926F01}" type="presParOf" srcId="{ABEDBE19-DDC6-4A25-9570-7A6D2362BD04}" destId="{0CEB8557-3EAD-4CEA-B1AF-D1CA95CEA84C}" srcOrd="0" destOrd="0" presId="urn:microsoft.com/office/officeart/2005/8/layout/list1"/>
    <dgm:cxn modelId="{B61BBB5A-77B1-4F69-8104-2497B27282E3}" type="presParOf" srcId="{ABEDBE19-DDC6-4A25-9570-7A6D2362BD04}" destId="{F59BDA31-7BF8-494F-8F08-29AA1B27ADF4}" srcOrd="1" destOrd="0" presId="urn:microsoft.com/office/officeart/2005/8/layout/list1"/>
    <dgm:cxn modelId="{1780D86A-2B84-47C9-BDBA-A63E8EE55D73}" type="presParOf" srcId="{FDEF4572-020F-4C56-963A-88C79E4438CD}" destId="{2013F14A-A8A8-486B-8D05-DCA54E632C93}" srcOrd="1" destOrd="0" presId="urn:microsoft.com/office/officeart/2005/8/layout/list1"/>
    <dgm:cxn modelId="{0A627A60-2283-4F8C-9B83-D1137E3866E7}" type="presParOf" srcId="{FDEF4572-020F-4C56-963A-88C79E4438CD}" destId="{DED41DDC-593F-40BB-B2F3-F421BBC219C4}" srcOrd="2" destOrd="0" presId="urn:microsoft.com/office/officeart/2005/8/layout/list1"/>
    <dgm:cxn modelId="{BF73C5AC-4855-4CC1-9F9E-66D4CC5A9903}" type="presParOf" srcId="{FDEF4572-020F-4C56-963A-88C79E4438CD}" destId="{BF1469BB-7B92-46AB-B6F3-0E9D398DC922}" srcOrd="3" destOrd="0" presId="urn:microsoft.com/office/officeart/2005/8/layout/list1"/>
    <dgm:cxn modelId="{98553E9C-292D-450B-92A2-9655E45E0D25}" type="presParOf" srcId="{FDEF4572-020F-4C56-963A-88C79E4438CD}" destId="{353BCAB3-7E03-4E9C-A6C1-471DD73CC92F}" srcOrd="4" destOrd="0" presId="urn:microsoft.com/office/officeart/2005/8/layout/list1"/>
    <dgm:cxn modelId="{ED3F96FD-0680-4993-AD3D-777C45428AE1}" type="presParOf" srcId="{353BCAB3-7E03-4E9C-A6C1-471DD73CC92F}" destId="{3A4AE3D0-CC4D-425B-AAD6-EAF0076BF328}" srcOrd="0" destOrd="0" presId="urn:microsoft.com/office/officeart/2005/8/layout/list1"/>
    <dgm:cxn modelId="{3FE7F72C-F926-430C-95E7-9880B07BC675}" type="presParOf" srcId="{353BCAB3-7E03-4E9C-A6C1-471DD73CC92F}" destId="{A2DC3ED1-DEBC-45DB-AA71-E607AFB5C9B9}" srcOrd="1" destOrd="0" presId="urn:microsoft.com/office/officeart/2005/8/layout/list1"/>
    <dgm:cxn modelId="{3E50D3A2-DA59-4F69-8053-3F59305FE592}" type="presParOf" srcId="{FDEF4572-020F-4C56-963A-88C79E4438CD}" destId="{CCD7F9A4-47D7-4705-A806-67704EC9C409}" srcOrd="5" destOrd="0" presId="urn:microsoft.com/office/officeart/2005/8/layout/list1"/>
    <dgm:cxn modelId="{4A253A0A-39A1-4A3A-B5B0-702ACDB393E8}" type="presParOf" srcId="{FDEF4572-020F-4C56-963A-88C79E4438CD}" destId="{FB7B46AA-98D5-4373-B80B-6384183D99E0}" srcOrd="6" destOrd="0" presId="urn:microsoft.com/office/officeart/2005/8/layout/list1"/>
    <dgm:cxn modelId="{0DDB1C02-7F17-461A-9562-4BE7E7ECBD01}" type="presParOf" srcId="{FDEF4572-020F-4C56-963A-88C79E4438CD}" destId="{87F149BD-BEAC-45F2-BE62-06E1A732A289}" srcOrd="7" destOrd="0" presId="urn:microsoft.com/office/officeart/2005/8/layout/list1"/>
    <dgm:cxn modelId="{F6870E08-A6B3-41E7-B074-C6C8C8F707DD}" type="presParOf" srcId="{FDEF4572-020F-4C56-963A-88C79E4438CD}" destId="{F1E3C9FB-3FEA-475D-9F6B-1BCFDD8B4153}" srcOrd="8" destOrd="0" presId="urn:microsoft.com/office/officeart/2005/8/layout/list1"/>
    <dgm:cxn modelId="{5B0B72B6-2980-4E91-95AA-B260A1B12435}" type="presParOf" srcId="{F1E3C9FB-3FEA-475D-9F6B-1BCFDD8B4153}" destId="{6820DBD3-FA20-4D3D-8ECB-B59D6760DA8A}" srcOrd="0" destOrd="0" presId="urn:microsoft.com/office/officeart/2005/8/layout/list1"/>
    <dgm:cxn modelId="{70866E14-83D6-432F-8EE3-10DF44821858}" type="presParOf" srcId="{F1E3C9FB-3FEA-475D-9F6B-1BCFDD8B4153}" destId="{873D3A1E-8F71-4D41-859A-BDA41F84C884}" srcOrd="1" destOrd="0" presId="urn:microsoft.com/office/officeart/2005/8/layout/list1"/>
    <dgm:cxn modelId="{6252C624-5C38-4780-96A3-638C3C47A231}" type="presParOf" srcId="{FDEF4572-020F-4C56-963A-88C79E4438CD}" destId="{B4D7DB08-3255-4B5D-BB11-8665FB29A346}" srcOrd="9" destOrd="0" presId="urn:microsoft.com/office/officeart/2005/8/layout/list1"/>
    <dgm:cxn modelId="{9667073E-B5F0-448A-86C1-5C28AC323B5A}" type="presParOf" srcId="{FDEF4572-020F-4C56-963A-88C79E4438CD}" destId="{B7340B14-71E6-4CCB-A505-96D6FE7F5248}" srcOrd="10" destOrd="0" presId="urn:microsoft.com/office/officeart/2005/8/layout/list1"/>
  </dgm:cxnLst>
  <dgm:bg/>
  <dgm:whole/>
  <dgm:extLst>
    <a:ext uri="http://schemas.microsoft.com/office/drawing/2008/diagram"/>
  </dgm:extLst>
</dgm:dataModel>
</file>

<file path=ppt/diagrams/data7.xml><?xml version="1.0" encoding="utf-8"?>
<dgm:dataModel xmlns:dgm="http://schemas.openxmlformats.org/drawingml/2006/diagram" xmlns:a="http://schemas.openxmlformats.org/drawingml/2006/main">
  <dgm:ptLst>
    <dgm:pt modelId="{0950B5E5-BE72-49BC-8B0D-BBEF72B854B5}" type="doc">
      <dgm:prSet loTypeId="urn:microsoft.com/office/officeart/2005/8/layout/list1" loCatId="list" qsTypeId="urn:microsoft.com/office/officeart/2005/8/quickstyle/simple1#7" qsCatId="simple" csTypeId="urn:microsoft.com/office/officeart/2005/8/colors/accent1_2#7" csCatId="accent1" phldr="1"/>
      <dgm:spPr/>
      <dgm:t>
        <a:bodyPr/>
        <a:lstStyle/>
        <a:p>
          <a:endParaRPr lang="en-US"/>
        </a:p>
      </dgm:t>
    </dgm:pt>
    <dgm:pt modelId="{7D649380-9441-4EF0-BE27-4385D3F0A1C4}">
      <dgm:prSet phldrT="[Text]"/>
      <dgm:spPr/>
      <dgm:t>
        <a:bodyPr/>
        <a:lstStyle/>
        <a:p>
          <a:r>
            <a:rPr lang="en-US" dirty="0" smtClean="0"/>
            <a:t>Backup Plans</a:t>
          </a:r>
          <a:endParaRPr lang="en-US" dirty="0"/>
        </a:p>
      </dgm:t>
    </dgm:pt>
    <dgm:pt modelId="{89E1B211-C28E-46A7-87D9-6937670007C9}" type="parTrans" cxnId="{5C82963B-AF6B-4288-9446-818F9EA47C9A}">
      <dgm:prSet/>
      <dgm:spPr/>
      <dgm:t>
        <a:bodyPr/>
        <a:lstStyle/>
        <a:p>
          <a:endParaRPr lang="en-US"/>
        </a:p>
      </dgm:t>
    </dgm:pt>
    <dgm:pt modelId="{FA4EC53C-DC51-4C89-9250-93B50F0F57E5}" type="sibTrans" cxnId="{5C82963B-AF6B-4288-9446-818F9EA47C9A}">
      <dgm:prSet/>
      <dgm:spPr/>
      <dgm:t>
        <a:bodyPr/>
        <a:lstStyle/>
        <a:p>
          <a:endParaRPr lang="en-US"/>
        </a:p>
      </dgm:t>
    </dgm:pt>
    <dgm:pt modelId="{D9D22F21-1B7A-4FD4-9163-6ADEFFF80E0D}">
      <dgm:prSet phldrT="[Text]"/>
      <dgm:spPr/>
      <dgm:t>
        <a:bodyPr/>
        <a:lstStyle/>
        <a:p>
          <a:r>
            <a:rPr lang="en-US" dirty="0" smtClean="0"/>
            <a:t>Forever incremental</a:t>
          </a:r>
          <a:endParaRPr lang="en-US" dirty="0"/>
        </a:p>
      </dgm:t>
    </dgm:pt>
    <dgm:pt modelId="{18742A2B-FDB7-48B5-BD82-0831B85ED5C5}" type="parTrans" cxnId="{C39EBE56-AB49-46FE-BC22-7CA3EC51575D}">
      <dgm:prSet/>
      <dgm:spPr/>
      <dgm:t>
        <a:bodyPr/>
        <a:lstStyle/>
        <a:p>
          <a:endParaRPr lang="en-US"/>
        </a:p>
      </dgm:t>
    </dgm:pt>
    <dgm:pt modelId="{1C74CFBD-EA6E-4CC8-A786-A64B796C6B79}" type="sibTrans" cxnId="{C39EBE56-AB49-46FE-BC22-7CA3EC51575D}">
      <dgm:prSet/>
      <dgm:spPr/>
      <dgm:t>
        <a:bodyPr/>
        <a:lstStyle/>
        <a:p>
          <a:endParaRPr lang="en-US"/>
        </a:p>
      </dgm:t>
    </dgm:pt>
    <dgm:pt modelId="{6A6E7D5A-4D4B-4E55-984D-6491487A828D}">
      <dgm:prSet phldrT="[Text]"/>
      <dgm:spPr/>
      <dgm:t>
        <a:bodyPr/>
        <a:lstStyle/>
        <a:p>
          <a:r>
            <a:rPr lang="en-US" dirty="0" smtClean="0"/>
            <a:t>Usually company’s backup strategy implies multiple activities</a:t>
          </a:r>
          <a:endParaRPr lang="en-US" dirty="0"/>
        </a:p>
      </dgm:t>
    </dgm:pt>
    <dgm:pt modelId="{F1519883-FF19-498F-9B58-92F7B0717BBC}" type="parTrans" cxnId="{3B1559FF-3363-4785-959F-BFA04773EABB}">
      <dgm:prSet/>
      <dgm:spPr/>
    </dgm:pt>
    <dgm:pt modelId="{C83FE2B9-A301-4DEC-AFB6-C77829CD66C6}" type="sibTrans" cxnId="{3B1559FF-3363-4785-959F-BFA04773EABB}">
      <dgm:prSet/>
      <dgm:spPr/>
    </dgm:pt>
    <dgm:pt modelId="{4B654A41-DCF3-4E8A-86BC-9EE94DF23078}">
      <dgm:prSet phldrT="[Text]"/>
      <dgm:spPr/>
      <dgm:t>
        <a:bodyPr/>
        <a:lstStyle/>
        <a:p>
          <a:r>
            <a:rPr lang="en-US" dirty="0" smtClean="0"/>
            <a:t>Full backup</a:t>
          </a:r>
          <a:endParaRPr lang="en-US" dirty="0"/>
        </a:p>
      </dgm:t>
    </dgm:pt>
    <dgm:pt modelId="{721C3B28-C45C-4B65-AD02-1953365A19CF}" type="parTrans" cxnId="{506AD274-A39B-4588-9DB7-05CB0BF8948C}">
      <dgm:prSet/>
      <dgm:spPr/>
    </dgm:pt>
    <dgm:pt modelId="{F33CFE74-FE96-411C-8493-D0FA15A365B4}" type="sibTrans" cxnId="{506AD274-A39B-4588-9DB7-05CB0BF8948C}">
      <dgm:prSet/>
      <dgm:spPr/>
    </dgm:pt>
    <dgm:pt modelId="{6B14E163-1F17-43E5-814E-5129C6292BE2}">
      <dgm:prSet phldrT="[Text]"/>
      <dgm:spPr/>
      <dgm:t>
        <a:bodyPr/>
        <a:lstStyle/>
        <a:p>
          <a:r>
            <a:rPr lang="en-US" dirty="0" smtClean="0"/>
            <a:t>Incremental and differential backup</a:t>
          </a:r>
          <a:endParaRPr lang="en-US" dirty="0"/>
        </a:p>
      </dgm:t>
    </dgm:pt>
    <dgm:pt modelId="{5F559560-41F0-4CB4-BF64-2A8F47DA16EB}" type="parTrans" cxnId="{BA239567-0340-43D6-941B-D1F9DF33817B}">
      <dgm:prSet/>
      <dgm:spPr/>
    </dgm:pt>
    <dgm:pt modelId="{10622F24-EE05-4F10-A957-A0C2309F3041}" type="sibTrans" cxnId="{BA239567-0340-43D6-941B-D1F9DF33817B}">
      <dgm:prSet/>
      <dgm:spPr/>
    </dgm:pt>
    <dgm:pt modelId="{56D0729B-E51D-40BC-8862-070977606D6C}">
      <dgm:prSet phldrT="[Text]"/>
      <dgm:spPr/>
      <dgm:t>
        <a:bodyPr/>
        <a:lstStyle/>
        <a:p>
          <a:r>
            <a:rPr lang="en-US" dirty="0" smtClean="0"/>
            <a:t>Regular validation</a:t>
          </a:r>
          <a:endParaRPr lang="en-US" dirty="0"/>
        </a:p>
      </dgm:t>
    </dgm:pt>
    <dgm:pt modelId="{F679D62D-04E4-4B73-8FD9-376E82D59B91}" type="parTrans" cxnId="{55719B08-1FD6-4E41-A4B1-B0FF2E6B9E29}">
      <dgm:prSet/>
      <dgm:spPr/>
    </dgm:pt>
    <dgm:pt modelId="{30915180-E84B-4F03-8294-5F6F914D1A04}" type="sibTrans" cxnId="{55719B08-1FD6-4E41-A4B1-B0FF2E6B9E29}">
      <dgm:prSet/>
      <dgm:spPr/>
    </dgm:pt>
    <dgm:pt modelId="{BC55462F-691B-4F33-B0C8-4496E4F95034}">
      <dgm:prSet phldrT="[Text]"/>
      <dgm:spPr/>
      <dgm:t>
        <a:bodyPr/>
        <a:lstStyle/>
        <a:p>
          <a:r>
            <a:rPr lang="en-US" dirty="0" smtClean="0"/>
            <a:t>Delete retired backups</a:t>
          </a:r>
          <a:endParaRPr lang="en-US" dirty="0"/>
        </a:p>
      </dgm:t>
    </dgm:pt>
    <dgm:pt modelId="{DF517AE1-43CE-44F8-9A9F-935D16AF6FE7}" type="parTrans" cxnId="{72FBE60F-3CBF-4C06-8357-750BB8378966}">
      <dgm:prSet/>
      <dgm:spPr/>
    </dgm:pt>
    <dgm:pt modelId="{B9E93F0F-FE77-4F38-8114-0A2CC7EE4326}" type="sibTrans" cxnId="{72FBE60F-3CBF-4C06-8357-750BB8378966}">
      <dgm:prSet/>
      <dgm:spPr/>
    </dgm:pt>
    <dgm:pt modelId="{82EAB105-05D6-43A6-8696-EAF2DBAE454F}">
      <dgm:prSet phldrT="[Text]"/>
      <dgm:spPr/>
      <dgm:t>
        <a:bodyPr/>
        <a:lstStyle/>
        <a:p>
          <a:r>
            <a:rPr lang="en-US" dirty="0" smtClean="0"/>
            <a:t>Achieve by backup scheme called “Simple” </a:t>
          </a:r>
          <a:endParaRPr lang="en-US" dirty="0"/>
        </a:p>
      </dgm:t>
    </dgm:pt>
    <dgm:pt modelId="{C800DBE7-04F0-4A17-B851-988F7024D4BF}" type="parTrans" cxnId="{0923B921-5B46-4598-AF9F-6A5645F2E253}">
      <dgm:prSet/>
      <dgm:spPr/>
    </dgm:pt>
    <dgm:pt modelId="{80B93D8F-FE0F-4EA8-BD80-2035006789BA}" type="sibTrans" cxnId="{0923B921-5B46-4598-AF9F-6A5645F2E253}">
      <dgm:prSet/>
      <dgm:spPr/>
    </dgm:pt>
    <dgm:pt modelId="{96913FE5-3806-4025-A2C1-763982FC8AA6}">
      <dgm:prSet phldrT="[Text]"/>
      <dgm:spPr/>
      <dgm:t>
        <a:bodyPr/>
        <a:lstStyle/>
        <a:p>
          <a:r>
            <a:rPr lang="en-US" dirty="0" smtClean="0"/>
            <a:t>A set of related activities (tasks) is created, shown and managed as single Backup Plan</a:t>
          </a:r>
          <a:endParaRPr lang="en-US" dirty="0"/>
        </a:p>
      </dgm:t>
    </dgm:pt>
    <dgm:pt modelId="{543F0ECE-E193-4978-991B-005E484E66F0}" type="parTrans" cxnId="{0F6CFD77-E397-4B92-A5C2-B3DE64A8969F}">
      <dgm:prSet/>
      <dgm:spPr/>
    </dgm:pt>
    <dgm:pt modelId="{0E4A20A8-8E00-46BE-8307-F972182CD1F6}" type="sibTrans" cxnId="{0F6CFD77-E397-4B92-A5C2-B3DE64A8969F}">
      <dgm:prSet/>
      <dgm:spPr/>
    </dgm:pt>
    <dgm:pt modelId="{A7B3FE8F-3B21-4AF5-9175-2490966DA746}">
      <dgm:prSet phldrT="[Text]"/>
      <dgm:spPr/>
      <dgm:t>
        <a:bodyPr/>
        <a:lstStyle/>
        <a:p>
          <a:r>
            <a:rPr lang="en-US" dirty="0" smtClean="0"/>
            <a:t>Create full backup once, and only incremental afterwards</a:t>
          </a:r>
          <a:endParaRPr lang="en-US" dirty="0"/>
        </a:p>
      </dgm:t>
    </dgm:pt>
    <dgm:pt modelId="{76FBD527-7D23-45F4-99F2-C8B7A9539144}" type="parTrans" cxnId="{5F02C650-77BB-4A07-9F8D-42860F5025E8}">
      <dgm:prSet/>
      <dgm:spPr/>
    </dgm:pt>
    <dgm:pt modelId="{1CA731CA-3BE9-44FC-9B98-30357CCB834F}" type="sibTrans" cxnId="{5F02C650-77BB-4A07-9F8D-42860F5025E8}">
      <dgm:prSet/>
      <dgm:spPr/>
    </dgm:pt>
    <dgm:pt modelId="{1ED0F533-C857-4D51-B579-7F4694D489F4}">
      <dgm:prSet phldrT="[Text]"/>
      <dgm:spPr/>
      <dgm:t>
        <a:bodyPr/>
        <a:lstStyle/>
        <a:p>
          <a:r>
            <a:rPr lang="en-US" dirty="0" smtClean="0"/>
            <a:t>With consolidation involved, old backups are deleted on a server side</a:t>
          </a:r>
          <a:endParaRPr lang="en-US" dirty="0"/>
        </a:p>
      </dgm:t>
    </dgm:pt>
    <dgm:pt modelId="{357C8DC2-03B6-420A-9D3A-44732C6B0AD7}" type="parTrans" cxnId="{52374F32-ECEC-4483-8C7D-F7AD42DC00F9}">
      <dgm:prSet/>
      <dgm:spPr/>
    </dgm:pt>
    <dgm:pt modelId="{F1511050-AD60-4C8D-B3BD-B5CEEA46525E}" type="sibTrans" cxnId="{52374F32-ECEC-4483-8C7D-F7AD42DC00F9}">
      <dgm:prSet/>
      <dgm:spPr/>
    </dgm:pt>
    <dgm:pt modelId="{FF84EEF5-6FF6-4322-ACAB-65CC2375A4C5}" type="pres">
      <dgm:prSet presAssocID="{0950B5E5-BE72-49BC-8B0D-BBEF72B854B5}" presName="linear" presStyleCnt="0">
        <dgm:presLayoutVars>
          <dgm:dir/>
          <dgm:animLvl val="lvl"/>
          <dgm:resizeHandles val="exact"/>
        </dgm:presLayoutVars>
      </dgm:prSet>
      <dgm:spPr/>
      <dgm:t>
        <a:bodyPr/>
        <a:lstStyle/>
        <a:p>
          <a:endParaRPr lang="en-US"/>
        </a:p>
      </dgm:t>
    </dgm:pt>
    <dgm:pt modelId="{895208F8-78FE-4D10-A334-90902E84E516}" type="pres">
      <dgm:prSet presAssocID="{7D649380-9441-4EF0-BE27-4385D3F0A1C4}" presName="parentLin" presStyleCnt="0"/>
      <dgm:spPr/>
    </dgm:pt>
    <dgm:pt modelId="{DC29D809-239A-4DBF-A79A-BBADFCDDA575}" type="pres">
      <dgm:prSet presAssocID="{7D649380-9441-4EF0-BE27-4385D3F0A1C4}" presName="parentLeftMargin" presStyleLbl="node1" presStyleIdx="0" presStyleCnt="2"/>
      <dgm:spPr/>
      <dgm:t>
        <a:bodyPr/>
        <a:lstStyle/>
        <a:p>
          <a:endParaRPr lang="en-US"/>
        </a:p>
      </dgm:t>
    </dgm:pt>
    <dgm:pt modelId="{319F42AB-4FBF-4032-8CA9-A8A10B8A6F7E}" type="pres">
      <dgm:prSet presAssocID="{7D649380-9441-4EF0-BE27-4385D3F0A1C4}" presName="parentText" presStyleLbl="node1" presStyleIdx="0" presStyleCnt="2">
        <dgm:presLayoutVars>
          <dgm:chMax val="0"/>
          <dgm:bulletEnabled val="1"/>
        </dgm:presLayoutVars>
      </dgm:prSet>
      <dgm:spPr/>
      <dgm:t>
        <a:bodyPr/>
        <a:lstStyle/>
        <a:p>
          <a:endParaRPr lang="en-US"/>
        </a:p>
      </dgm:t>
    </dgm:pt>
    <dgm:pt modelId="{7C0826DD-FE14-450E-A17F-44D5701169AA}" type="pres">
      <dgm:prSet presAssocID="{7D649380-9441-4EF0-BE27-4385D3F0A1C4}" presName="negativeSpace" presStyleCnt="0"/>
      <dgm:spPr/>
    </dgm:pt>
    <dgm:pt modelId="{DA1F8270-6FE3-4F98-8D72-B49CDCA93969}" type="pres">
      <dgm:prSet presAssocID="{7D649380-9441-4EF0-BE27-4385D3F0A1C4}" presName="childText" presStyleLbl="conFgAcc1" presStyleIdx="0" presStyleCnt="2">
        <dgm:presLayoutVars>
          <dgm:bulletEnabled val="1"/>
        </dgm:presLayoutVars>
      </dgm:prSet>
      <dgm:spPr/>
      <dgm:t>
        <a:bodyPr/>
        <a:lstStyle/>
        <a:p>
          <a:endParaRPr lang="en-US"/>
        </a:p>
      </dgm:t>
    </dgm:pt>
    <dgm:pt modelId="{E3323476-B601-4FDD-AACC-98690237803A}" type="pres">
      <dgm:prSet presAssocID="{FA4EC53C-DC51-4C89-9250-93B50F0F57E5}" presName="spaceBetweenRectangles" presStyleCnt="0"/>
      <dgm:spPr/>
    </dgm:pt>
    <dgm:pt modelId="{AC2B3A24-C774-41D3-AFF1-1B5794634D25}" type="pres">
      <dgm:prSet presAssocID="{D9D22F21-1B7A-4FD4-9163-6ADEFFF80E0D}" presName="parentLin" presStyleCnt="0"/>
      <dgm:spPr/>
    </dgm:pt>
    <dgm:pt modelId="{4DB25346-36FE-405D-A8FE-9D810D6D372D}" type="pres">
      <dgm:prSet presAssocID="{D9D22F21-1B7A-4FD4-9163-6ADEFFF80E0D}" presName="parentLeftMargin" presStyleLbl="node1" presStyleIdx="0" presStyleCnt="2"/>
      <dgm:spPr/>
      <dgm:t>
        <a:bodyPr/>
        <a:lstStyle/>
        <a:p>
          <a:endParaRPr lang="en-US"/>
        </a:p>
      </dgm:t>
    </dgm:pt>
    <dgm:pt modelId="{1BA44115-3A27-4E78-A4CB-9D3E393CB52F}" type="pres">
      <dgm:prSet presAssocID="{D9D22F21-1B7A-4FD4-9163-6ADEFFF80E0D}" presName="parentText" presStyleLbl="node1" presStyleIdx="1" presStyleCnt="2">
        <dgm:presLayoutVars>
          <dgm:chMax val="0"/>
          <dgm:bulletEnabled val="1"/>
        </dgm:presLayoutVars>
      </dgm:prSet>
      <dgm:spPr/>
      <dgm:t>
        <a:bodyPr/>
        <a:lstStyle/>
        <a:p>
          <a:endParaRPr lang="en-US"/>
        </a:p>
      </dgm:t>
    </dgm:pt>
    <dgm:pt modelId="{F5994DD6-017B-4949-928F-1F5C454BC960}" type="pres">
      <dgm:prSet presAssocID="{D9D22F21-1B7A-4FD4-9163-6ADEFFF80E0D}" presName="negativeSpace" presStyleCnt="0"/>
      <dgm:spPr/>
    </dgm:pt>
    <dgm:pt modelId="{3AB4A829-E0ED-4302-9C71-AE6191429500}" type="pres">
      <dgm:prSet presAssocID="{D9D22F21-1B7A-4FD4-9163-6ADEFFF80E0D}" presName="childText" presStyleLbl="conFgAcc1" presStyleIdx="1" presStyleCnt="2">
        <dgm:presLayoutVars>
          <dgm:bulletEnabled val="1"/>
        </dgm:presLayoutVars>
      </dgm:prSet>
      <dgm:spPr/>
      <dgm:t>
        <a:bodyPr/>
        <a:lstStyle/>
        <a:p>
          <a:endParaRPr lang="en-US"/>
        </a:p>
      </dgm:t>
    </dgm:pt>
  </dgm:ptLst>
  <dgm:cxnLst>
    <dgm:cxn modelId="{5C82963B-AF6B-4288-9446-818F9EA47C9A}" srcId="{0950B5E5-BE72-49BC-8B0D-BBEF72B854B5}" destId="{7D649380-9441-4EF0-BE27-4385D3F0A1C4}" srcOrd="0" destOrd="0" parTransId="{89E1B211-C28E-46A7-87D9-6937670007C9}" sibTransId="{FA4EC53C-DC51-4C89-9250-93B50F0F57E5}"/>
    <dgm:cxn modelId="{72FBE60F-3CBF-4C06-8357-750BB8378966}" srcId="{6A6E7D5A-4D4B-4E55-984D-6491487A828D}" destId="{BC55462F-691B-4F33-B0C8-4496E4F95034}" srcOrd="2" destOrd="0" parTransId="{DF517AE1-43CE-44F8-9A9F-935D16AF6FE7}" sibTransId="{B9E93F0F-FE77-4F38-8114-0A2CC7EE4326}"/>
    <dgm:cxn modelId="{779348BD-10D1-49EF-8ABF-9425E9FB340C}" type="presOf" srcId="{D9D22F21-1B7A-4FD4-9163-6ADEFFF80E0D}" destId="{1BA44115-3A27-4E78-A4CB-9D3E393CB52F}" srcOrd="1" destOrd="0" presId="urn:microsoft.com/office/officeart/2005/8/layout/list1"/>
    <dgm:cxn modelId="{0A136416-D181-40FF-8181-A05C6C92C829}" type="presOf" srcId="{96913FE5-3806-4025-A2C1-763982FC8AA6}" destId="{DA1F8270-6FE3-4F98-8D72-B49CDCA93969}" srcOrd="0" destOrd="5" presId="urn:microsoft.com/office/officeart/2005/8/layout/list1"/>
    <dgm:cxn modelId="{3B1559FF-3363-4785-959F-BFA04773EABB}" srcId="{7D649380-9441-4EF0-BE27-4385D3F0A1C4}" destId="{6A6E7D5A-4D4B-4E55-984D-6491487A828D}" srcOrd="0" destOrd="0" parTransId="{F1519883-FF19-498F-9B58-92F7B0717BBC}" sibTransId="{C83FE2B9-A301-4DEC-AFB6-C77829CD66C6}"/>
    <dgm:cxn modelId="{C2BEC033-CEDC-4AD8-970C-9F78146AC3F0}" type="presOf" srcId="{7D649380-9441-4EF0-BE27-4385D3F0A1C4}" destId="{DC29D809-239A-4DBF-A79A-BBADFCDDA575}" srcOrd="0" destOrd="0" presId="urn:microsoft.com/office/officeart/2005/8/layout/list1"/>
    <dgm:cxn modelId="{5F02C650-77BB-4A07-9F8D-42860F5025E8}" srcId="{D9D22F21-1B7A-4FD4-9163-6ADEFFF80E0D}" destId="{A7B3FE8F-3B21-4AF5-9175-2490966DA746}" srcOrd="0" destOrd="0" parTransId="{76FBD527-7D23-45F4-99F2-C8B7A9539144}" sibTransId="{1CA731CA-3BE9-44FC-9B98-30357CCB834F}"/>
    <dgm:cxn modelId="{9F3DDBF8-FC3A-439D-B137-3E3FAAA0373D}" type="presOf" srcId="{BC55462F-691B-4F33-B0C8-4496E4F95034}" destId="{DA1F8270-6FE3-4F98-8D72-B49CDCA93969}" srcOrd="0" destOrd="3" presId="urn:microsoft.com/office/officeart/2005/8/layout/list1"/>
    <dgm:cxn modelId="{3927B29B-D2BA-4687-9730-C1F226E73B7C}" type="presOf" srcId="{D9D22F21-1B7A-4FD4-9163-6ADEFFF80E0D}" destId="{4DB25346-36FE-405D-A8FE-9D810D6D372D}" srcOrd="0" destOrd="0" presId="urn:microsoft.com/office/officeart/2005/8/layout/list1"/>
    <dgm:cxn modelId="{F9230ABC-3777-4CE7-9A1F-FCA2EE21CCE4}" type="presOf" srcId="{0950B5E5-BE72-49BC-8B0D-BBEF72B854B5}" destId="{FF84EEF5-6FF6-4322-ACAB-65CC2375A4C5}" srcOrd="0" destOrd="0" presId="urn:microsoft.com/office/officeart/2005/8/layout/list1"/>
    <dgm:cxn modelId="{491B58EF-2E93-4861-B844-35F10D4F0229}" type="presOf" srcId="{56D0729B-E51D-40BC-8862-070977606D6C}" destId="{DA1F8270-6FE3-4F98-8D72-B49CDCA93969}" srcOrd="0" destOrd="4" presId="urn:microsoft.com/office/officeart/2005/8/layout/list1"/>
    <dgm:cxn modelId="{E602590C-7F47-42E0-9D44-911ECA7CB235}" type="presOf" srcId="{6A6E7D5A-4D4B-4E55-984D-6491487A828D}" destId="{DA1F8270-6FE3-4F98-8D72-B49CDCA93969}" srcOrd="0" destOrd="0" presId="urn:microsoft.com/office/officeart/2005/8/layout/list1"/>
    <dgm:cxn modelId="{5438E2AA-EA92-4EDF-A7DF-2A3D40799AD5}" type="presOf" srcId="{7D649380-9441-4EF0-BE27-4385D3F0A1C4}" destId="{319F42AB-4FBF-4032-8CA9-A8A10B8A6F7E}" srcOrd="1" destOrd="0" presId="urn:microsoft.com/office/officeart/2005/8/layout/list1"/>
    <dgm:cxn modelId="{52374F32-ECEC-4483-8C7D-F7AD42DC00F9}" srcId="{D9D22F21-1B7A-4FD4-9163-6ADEFFF80E0D}" destId="{1ED0F533-C857-4D51-B579-7F4694D489F4}" srcOrd="1" destOrd="0" parTransId="{357C8DC2-03B6-420A-9D3A-44732C6B0AD7}" sibTransId="{F1511050-AD60-4C8D-B3BD-B5CEEA46525E}"/>
    <dgm:cxn modelId="{3F7686E5-E5B2-4404-9CFC-DEBC89E9F167}" type="presOf" srcId="{82EAB105-05D6-43A6-8696-EAF2DBAE454F}" destId="{3AB4A829-E0ED-4302-9C71-AE6191429500}" srcOrd="0" destOrd="2" presId="urn:microsoft.com/office/officeart/2005/8/layout/list1"/>
    <dgm:cxn modelId="{55719B08-1FD6-4E41-A4B1-B0FF2E6B9E29}" srcId="{6A6E7D5A-4D4B-4E55-984D-6491487A828D}" destId="{56D0729B-E51D-40BC-8862-070977606D6C}" srcOrd="3" destOrd="0" parTransId="{F679D62D-04E4-4B73-8FD9-376E82D59B91}" sibTransId="{30915180-E84B-4F03-8294-5F6F914D1A04}"/>
    <dgm:cxn modelId="{8EF99570-12BC-4237-8BFA-D58A933DEB16}" type="presOf" srcId="{4B654A41-DCF3-4E8A-86BC-9EE94DF23078}" destId="{DA1F8270-6FE3-4F98-8D72-B49CDCA93969}" srcOrd="0" destOrd="1" presId="urn:microsoft.com/office/officeart/2005/8/layout/list1"/>
    <dgm:cxn modelId="{BA239567-0340-43D6-941B-D1F9DF33817B}" srcId="{6A6E7D5A-4D4B-4E55-984D-6491487A828D}" destId="{6B14E163-1F17-43E5-814E-5129C6292BE2}" srcOrd="1" destOrd="0" parTransId="{5F559560-41F0-4CB4-BF64-2A8F47DA16EB}" sibTransId="{10622F24-EE05-4F10-A957-A0C2309F3041}"/>
    <dgm:cxn modelId="{0923B921-5B46-4598-AF9F-6A5645F2E253}" srcId="{D9D22F21-1B7A-4FD4-9163-6ADEFFF80E0D}" destId="{82EAB105-05D6-43A6-8696-EAF2DBAE454F}" srcOrd="2" destOrd="0" parTransId="{C800DBE7-04F0-4A17-B851-988F7024D4BF}" sibTransId="{80B93D8F-FE0F-4EA8-BD80-2035006789BA}"/>
    <dgm:cxn modelId="{506AD274-A39B-4588-9DB7-05CB0BF8948C}" srcId="{6A6E7D5A-4D4B-4E55-984D-6491487A828D}" destId="{4B654A41-DCF3-4E8A-86BC-9EE94DF23078}" srcOrd="0" destOrd="0" parTransId="{721C3B28-C45C-4B65-AD02-1953365A19CF}" sibTransId="{F33CFE74-FE96-411C-8493-D0FA15A365B4}"/>
    <dgm:cxn modelId="{0F6CFD77-E397-4B92-A5C2-B3DE64A8969F}" srcId="{7D649380-9441-4EF0-BE27-4385D3F0A1C4}" destId="{96913FE5-3806-4025-A2C1-763982FC8AA6}" srcOrd="1" destOrd="0" parTransId="{543F0ECE-E193-4978-991B-005E484E66F0}" sibTransId="{0E4A20A8-8E00-46BE-8307-F972182CD1F6}"/>
    <dgm:cxn modelId="{C39EBE56-AB49-46FE-BC22-7CA3EC51575D}" srcId="{0950B5E5-BE72-49BC-8B0D-BBEF72B854B5}" destId="{D9D22F21-1B7A-4FD4-9163-6ADEFFF80E0D}" srcOrd="1" destOrd="0" parTransId="{18742A2B-FDB7-48B5-BD82-0831B85ED5C5}" sibTransId="{1C74CFBD-EA6E-4CC8-A786-A64B796C6B79}"/>
    <dgm:cxn modelId="{C0063F52-DF8C-436A-9842-AC661C8A521D}" type="presOf" srcId="{1ED0F533-C857-4D51-B579-7F4694D489F4}" destId="{3AB4A829-E0ED-4302-9C71-AE6191429500}" srcOrd="0" destOrd="1" presId="urn:microsoft.com/office/officeart/2005/8/layout/list1"/>
    <dgm:cxn modelId="{CDB3B508-C1D2-407B-A079-CA318DA621B5}" type="presOf" srcId="{6B14E163-1F17-43E5-814E-5129C6292BE2}" destId="{DA1F8270-6FE3-4F98-8D72-B49CDCA93969}" srcOrd="0" destOrd="2" presId="urn:microsoft.com/office/officeart/2005/8/layout/list1"/>
    <dgm:cxn modelId="{19C5D16F-941D-4D88-AAB8-B0A9E61333B5}" type="presOf" srcId="{A7B3FE8F-3B21-4AF5-9175-2490966DA746}" destId="{3AB4A829-E0ED-4302-9C71-AE6191429500}" srcOrd="0" destOrd="0" presId="urn:microsoft.com/office/officeart/2005/8/layout/list1"/>
    <dgm:cxn modelId="{96CA53CE-BDAF-4A19-8F9F-42E6F355D001}" type="presParOf" srcId="{FF84EEF5-6FF6-4322-ACAB-65CC2375A4C5}" destId="{895208F8-78FE-4D10-A334-90902E84E516}" srcOrd="0" destOrd="0" presId="urn:microsoft.com/office/officeart/2005/8/layout/list1"/>
    <dgm:cxn modelId="{E65784BA-CB75-4225-9A6E-BAD9F3E852F2}" type="presParOf" srcId="{895208F8-78FE-4D10-A334-90902E84E516}" destId="{DC29D809-239A-4DBF-A79A-BBADFCDDA575}" srcOrd="0" destOrd="0" presId="urn:microsoft.com/office/officeart/2005/8/layout/list1"/>
    <dgm:cxn modelId="{AC268B88-EE66-429F-A0CE-0F62E742F42D}" type="presParOf" srcId="{895208F8-78FE-4D10-A334-90902E84E516}" destId="{319F42AB-4FBF-4032-8CA9-A8A10B8A6F7E}" srcOrd="1" destOrd="0" presId="urn:microsoft.com/office/officeart/2005/8/layout/list1"/>
    <dgm:cxn modelId="{81C64826-C2EE-4873-99AB-1EC30DA2CECA}" type="presParOf" srcId="{FF84EEF5-6FF6-4322-ACAB-65CC2375A4C5}" destId="{7C0826DD-FE14-450E-A17F-44D5701169AA}" srcOrd="1" destOrd="0" presId="urn:microsoft.com/office/officeart/2005/8/layout/list1"/>
    <dgm:cxn modelId="{CA863146-DEDE-4BEA-9B53-67CBECD885B9}" type="presParOf" srcId="{FF84EEF5-6FF6-4322-ACAB-65CC2375A4C5}" destId="{DA1F8270-6FE3-4F98-8D72-B49CDCA93969}" srcOrd="2" destOrd="0" presId="urn:microsoft.com/office/officeart/2005/8/layout/list1"/>
    <dgm:cxn modelId="{BFA4A39B-3913-46B6-B87A-4BEE55E08D80}" type="presParOf" srcId="{FF84EEF5-6FF6-4322-ACAB-65CC2375A4C5}" destId="{E3323476-B601-4FDD-AACC-98690237803A}" srcOrd="3" destOrd="0" presId="urn:microsoft.com/office/officeart/2005/8/layout/list1"/>
    <dgm:cxn modelId="{1C514A71-031C-4CA4-8D9C-2F10DE2CAD05}" type="presParOf" srcId="{FF84EEF5-6FF6-4322-ACAB-65CC2375A4C5}" destId="{AC2B3A24-C774-41D3-AFF1-1B5794634D25}" srcOrd="4" destOrd="0" presId="urn:microsoft.com/office/officeart/2005/8/layout/list1"/>
    <dgm:cxn modelId="{C74A16F4-21F2-4162-974D-5E372B8EFC6F}" type="presParOf" srcId="{AC2B3A24-C774-41D3-AFF1-1B5794634D25}" destId="{4DB25346-36FE-405D-A8FE-9D810D6D372D}" srcOrd="0" destOrd="0" presId="urn:microsoft.com/office/officeart/2005/8/layout/list1"/>
    <dgm:cxn modelId="{CB8E18E2-7B4F-4198-B757-4FAAFDFCCA06}" type="presParOf" srcId="{AC2B3A24-C774-41D3-AFF1-1B5794634D25}" destId="{1BA44115-3A27-4E78-A4CB-9D3E393CB52F}" srcOrd="1" destOrd="0" presId="urn:microsoft.com/office/officeart/2005/8/layout/list1"/>
    <dgm:cxn modelId="{3E7FE126-6A04-432D-83EF-D19DDC3E62E9}" type="presParOf" srcId="{FF84EEF5-6FF6-4322-ACAB-65CC2375A4C5}" destId="{F5994DD6-017B-4949-928F-1F5C454BC960}" srcOrd="5" destOrd="0" presId="urn:microsoft.com/office/officeart/2005/8/layout/list1"/>
    <dgm:cxn modelId="{20B215FD-4BE9-4087-A8B7-CB0121FF12D2}" type="presParOf" srcId="{FF84EEF5-6FF6-4322-ACAB-65CC2375A4C5}" destId="{3AB4A829-E0ED-4302-9C71-AE6191429500}" srcOrd="6" destOrd="0" presId="urn:microsoft.com/office/officeart/2005/8/layout/list1"/>
  </dgm:cxnLst>
  <dgm:bg/>
  <dgm:whole/>
  <dgm:extLst>
    <a:ext uri="http://schemas.microsoft.com/office/drawing/2008/diagram"/>
  </dgm:extLst>
</dgm:dataModel>
</file>

<file path=ppt/diagrams/data8.xml><?xml version="1.0" encoding="utf-8"?>
<dgm:dataModel xmlns:dgm="http://schemas.openxmlformats.org/drawingml/2006/diagram" xmlns:a="http://schemas.openxmlformats.org/drawingml/2006/main">
  <dgm:ptLst>
    <dgm:pt modelId="{522E803B-7B93-4CA3-93D5-69B5971964BB}" type="doc">
      <dgm:prSet loTypeId="urn:microsoft.com/office/officeart/2005/8/layout/list1" loCatId="list" qsTypeId="urn:microsoft.com/office/officeart/2005/8/quickstyle/simple1#8" qsCatId="simple" csTypeId="urn:microsoft.com/office/officeart/2005/8/colors/accent1_2#8" csCatId="accent1" phldr="1"/>
      <dgm:spPr/>
      <dgm:t>
        <a:bodyPr/>
        <a:lstStyle/>
        <a:p>
          <a:endParaRPr lang="en-US"/>
        </a:p>
      </dgm:t>
    </dgm:pt>
    <dgm:pt modelId="{037ECCF2-19AE-4E3A-8422-0BE0D845EE54}">
      <dgm:prSet phldrT="[Text]"/>
      <dgm:spPr/>
      <dgm:t>
        <a:bodyPr/>
        <a:lstStyle/>
        <a:p>
          <a:r>
            <a:rPr lang="en-US" dirty="0" smtClean="0"/>
            <a:t>Progress monitoring</a:t>
          </a:r>
          <a:endParaRPr lang="en-US" dirty="0"/>
        </a:p>
      </dgm:t>
    </dgm:pt>
    <dgm:pt modelId="{9E48410A-6288-46D9-A735-537B544A0431}" type="parTrans" cxnId="{FEC0C481-AE7E-4902-915F-BB8CD85D020F}">
      <dgm:prSet/>
      <dgm:spPr/>
      <dgm:t>
        <a:bodyPr/>
        <a:lstStyle/>
        <a:p>
          <a:endParaRPr lang="en-US"/>
        </a:p>
      </dgm:t>
    </dgm:pt>
    <dgm:pt modelId="{6454043B-7534-4845-93F8-E098D35DC6DF}" type="sibTrans" cxnId="{FEC0C481-AE7E-4902-915F-BB8CD85D020F}">
      <dgm:prSet/>
      <dgm:spPr/>
      <dgm:t>
        <a:bodyPr/>
        <a:lstStyle/>
        <a:p>
          <a:endParaRPr lang="en-US"/>
        </a:p>
      </dgm:t>
    </dgm:pt>
    <dgm:pt modelId="{3FD5E747-A1BD-4BBE-AF1A-A661EEAD23EC}">
      <dgm:prSet phldrT="[Text]"/>
      <dgm:spPr/>
      <dgm:t>
        <a:bodyPr/>
        <a:lstStyle/>
        <a:p>
          <a:r>
            <a:rPr lang="en-US" dirty="0" smtClean="0"/>
            <a:t>Progresses and states of all tasks can be seen centrally in AMS UI</a:t>
          </a:r>
          <a:endParaRPr lang="en-US" dirty="0"/>
        </a:p>
      </dgm:t>
    </dgm:pt>
    <dgm:pt modelId="{7B79F2B9-EF58-4035-8AD0-08146CDD185E}" type="parTrans" cxnId="{42BEFED7-6316-4373-853B-B933AFF0237B}">
      <dgm:prSet/>
      <dgm:spPr/>
      <dgm:t>
        <a:bodyPr/>
        <a:lstStyle/>
        <a:p>
          <a:endParaRPr lang="en-US"/>
        </a:p>
      </dgm:t>
    </dgm:pt>
    <dgm:pt modelId="{BE213AB5-4A50-4ED9-BBAF-5C3B92E36656}" type="sibTrans" cxnId="{42BEFED7-6316-4373-853B-B933AFF0237B}">
      <dgm:prSet/>
      <dgm:spPr/>
      <dgm:t>
        <a:bodyPr/>
        <a:lstStyle/>
        <a:p>
          <a:endParaRPr lang="en-US"/>
        </a:p>
      </dgm:t>
    </dgm:pt>
    <dgm:pt modelId="{C0750F60-F385-45E5-91B6-36317BD441E6}">
      <dgm:prSet phldrT="[Text]"/>
      <dgm:spPr/>
      <dgm:t>
        <a:bodyPr/>
        <a:lstStyle/>
        <a:p>
          <a:r>
            <a:rPr lang="en-US" dirty="0" smtClean="0"/>
            <a:t>All actions like “cancel” can be performed right from that screen too</a:t>
          </a:r>
          <a:endParaRPr lang="en-US" dirty="0"/>
        </a:p>
      </dgm:t>
    </dgm:pt>
    <dgm:pt modelId="{A6DCE268-28A9-4468-A642-B190EB7A164A}" type="parTrans" cxnId="{9CE90DED-C272-48BE-BED7-5A802501158B}">
      <dgm:prSet/>
      <dgm:spPr/>
    </dgm:pt>
    <dgm:pt modelId="{27DAE9C7-DB0C-4633-A426-98D4E3F6EAC7}" type="sibTrans" cxnId="{9CE90DED-C272-48BE-BED7-5A802501158B}">
      <dgm:prSet/>
      <dgm:spPr/>
    </dgm:pt>
    <dgm:pt modelId="{3A0913C3-378F-4C00-BEC0-E03E84B3AEED}">
      <dgm:prSet phldrT="[Text]"/>
      <dgm:spPr/>
      <dgm:t>
        <a:bodyPr/>
        <a:lstStyle/>
        <a:p>
          <a:r>
            <a:rPr lang="en-US" dirty="0" smtClean="0"/>
            <a:t>Cumulative statues</a:t>
          </a:r>
          <a:endParaRPr lang="en-US" dirty="0"/>
        </a:p>
      </dgm:t>
    </dgm:pt>
    <dgm:pt modelId="{372F0D3E-11A7-4CFC-BEE5-39C5D1C23CEE}" type="parTrans" cxnId="{9DBB6840-20A7-43D0-8DF9-A4D6475F6A00}">
      <dgm:prSet/>
      <dgm:spPr/>
    </dgm:pt>
    <dgm:pt modelId="{E0546D30-D755-429E-90A2-85AE948B4081}" type="sibTrans" cxnId="{9DBB6840-20A7-43D0-8DF9-A4D6475F6A00}">
      <dgm:prSet/>
      <dgm:spPr/>
    </dgm:pt>
    <dgm:pt modelId="{07DC8FC4-B6FA-4353-B374-93D5FC12CB03}">
      <dgm:prSet phldrT="[Text]"/>
      <dgm:spPr/>
      <dgm:t>
        <a:bodyPr/>
        <a:lstStyle/>
        <a:p>
          <a:r>
            <a:rPr lang="en-US" dirty="0" smtClean="0"/>
            <a:t>Machines and policies have cumulative statuses that shows if something goes wrong with that machine or policy</a:t>
          </a:r>
          <a:endParaRPr lang="en-US" dirty="0"/>
        </a:p>
      </dgm:t>
    </dgm:pt>
    <dgm:pt modelId="{9C8559AA-F2C2-459A-82C8-A056E01A1093}" type="parTrans" cxnId="{4CDCB916-25BD-4813-B993-599198563B9F}">
      <dgm:prSet/>
      <dgm:spPr/>
    </dgm:pt>
    <dgm:pt modelId="{386317E7-B7EE-4019-B020-F94791C96683}" type="sibTrans" cxnId="{4CDCB916-25BD-4813-B993-599198563B9F}">
      <dgm:prSet/>
      <dgm:spPr/>
    </dgm:pt>
    <dgm:pt modelId="{D4EAA606-F051-49EA-BA09-19B6E6849019}" type="pres">
      <dgm:prSet presAssocID="{522E803B-7B93-4CA3-93D5-69B5971964BB}" presName="linear" presStyleCnt="0">
        <dgm:presLayoutVars>
          <dgm:dir/>
          <dgm:animLvl val="lvl"/>
          <dgm:resizeHandles val="exact"/>
        </dgm:presLayoutVars>
      </dgm:prSet>
      <dgm:spPr/>
      <dgm:t>
        <a:bodyPr/>
        <a:lstStyle/>
        <a:p>
          <a:endParaRPr lang="en-US"/>
        </a:p>
      </dgm:t>
    </dgm:pt>
    <dgm:pt modelId="{FFD65A37-AD48-4C73-8D82-63253172BA13}" type="pres">
      <dgm:prSet presAssocID="{037ECCF2-19AE-4E3A-8422-0BE0D845EE54}" presName="parentLin" presStyleCnt="0"/>
      <dgm:spPr/>
    </dgm:pt>
    <dgm:pt modelId="{201FB5B9-C409-4211-BACC-A80EB2756119}" type="pres">
      <dgm:prSet presAssocID="{037ECCF2-19AE-4E3A-8422-0BE0D845EE54}" presName="parentLeftMargin" presStyleLbl="node1" presStyleIdx="0" presStyleCnt="2"/>
      <dgm:spPr/>
      <dgm:t>
        <a:bodyPr/>
        <a:lstStyle/>
        <a:p>
          <a:endParaRPr lang="en-US"/>
        </a:p>
      </dgm:t>
    </dgm:pt>
    <dgm:pt modelId="{8F44784E-4BE1-43B2-AE40-27854700924A}" type="pres">
      <dgm:prSet presAssocID="{037ECCF2-19AE-4E3A-8422-0BE0D845EE54}" presName="parentText" presStyleLbl="node1" presStyleIdx="0" presStyleCnt="2">
        <dgm:presLayoutVars>
          <dgm:chMax val="0"/>
          <dgm:bulletEnabled val="1"/>
        </dgm:presLayoutVars>
      </dgm:prSet>
      <dgm:spPr/>
      <dgm:t>
        <a:bodyPr/>
        <a:lstStyle/>
        <a:p>
          <a:endParaRPr lang="en-US"/>
        </a:p>
      </dgm:t>
    </dgm:pt>
    <dgm:pt modelId="{D087033D-D744-4D3E-8CC2-1C1C0351FB16}" type="pres">
      <dgm:prSet presAssocID="{037ECCF2-19AE-4E3A-8422-0BE0D845EE54}" presName="negativeSpace" presStyleCnt="0"/>
      <dgm:spPr/>
    </dgm:pt>
    <dgm:pt modelId="{281C7417-582A-4F82-AE2C-03E7D42EDC70}" type="pres">
      <dgm:prSet presAssocID="{037ECCF2-19AE-4E3A-8422-0BE0D845EE54}" presName="childText" presStyleLbl="conFgAcc1" presStyleIdx="0" presStyleCnt="2">
        <dgm:presLayoutVars>
          <dgm:bulletEnabled val="1"/>
        </dgm:presLayoutVars>
      </dgm:prSet>
      <dgm:spPr/>
      <dgm:t>
        <a:bodyPr/>
        <a:lstStyle/>
        <a:p>
          <a:endParaRPr lang="en-US"/>
        </a:p>
      </dgm:t>
    </dgm:pt>
    <dgm:pt modelId="{F9F80E12-F157-49EC-A840-045D4B83C435}" type="pres">
      <dgm:prSet presAssocID="{6454043B-7534-4845-93F8-E098D35DC6DF}" presName="spaceBetweenRectangles" presStyleCnt="0"/>
      <dgm:spPr/>
    </dgm:pt>
    <dgm:pt modelId="{499ABEA2-F64A-4A50-A35A-C12FCAF638FE}" type="pres">
      <dgm:prSet presAssocID="{3A0913C3-378F-4C00-BEC0-E03E84B3AEED}" presName="parentLin" presStyleCnt="0"/>
      <dgm:spPr/>
    </dgm:pt>
    <dgm:pt modelId="{390DFB03-DB6E-4696-B631-48503F20B0B9}" type="pres">
      <dgm:prSet presAssocID="{3A0913C3-378F-4C00-BEC0-E03E84B3AEED}" presName="parentLeftMargin" presStyleLbl="node1" presStyleIdx="0" presStyleCnt="2"/>
      <dgm:spPr/>
      <dgm:t>
        <a:bodyPr/>
        <a:lstStyle/>
        <a:p>
          <a:endParaRPr lang="en-US"/>
        </a:p>
      </dgm:t>
    </dgm:pt>
    <dgm:pt modelId="{5067BD6E-753F-499C-9227-08F0690ABA8C}" type="pres">
      <dgm:prSet presAssocID="{3A0913C3-378F-4C00-BEC0-E03E84B3AEED}" presName="parentText" presStyleLbl="node1" presStyleIdx="1" presStyleCnt="2">
        <dgm:presLayoutVars>
          <dgm:chMax val="0"/>
          <dgm:bulletEnabled val="1"/>
        </dgm:presLayoutVars>
      </dgm:prSet>
      <dgm:spPr/>
      <dgm:t>
        <a:bodyPr/>
        <a:lstStyle/>
        <a:p>
          <a:endParaRPr lang="en-US"/>
        </a:p>
      </dgm:t>
    </dgm:pt>
    <dgm:pt modelId="{710D86F3-17F5-46D9-9E2F-273C3C57552D}" type="pres">
      <dgm:prSet presAssocID="{3A0913C3-378F-4C00-BEC0-E03E84B3AEED}" presName="negativeSpace" presStyleCnt="0"/>
      <dgm:spPr/>
    </dgm:pt>
    <dgm:pt modelId="{7770DE8A-7076-4F1C-A4E2-97153E954BAE}" type="pres">
      <dgm:prSet presAssocID="{3A0913C3-378F-4C00-BEC0-E03E84B3AEED}" presName="childText" presStyleLbl="conFgAcc1" presStyleIdx="1" presStyleCnt="2">
        <dgm:presLayoutVars>
          <dgm:bulletEnabled val="1"/>
        </dgm:presLayoutVars>
      </dgm:prSet>
      <dgm:spPr/>
      <dgm:t>
        <a:bodyPr/>
        <a:lstStyle/>
        <a:p>
          <a:endParaRPr lang="en-US"/>
        </a:p>
      </dgm:t>
    </dgm:pt>
  </dgm:ptLst>
  <dgm:cxnLst>
    <dgm:cxn modelId="{4807D6B6-1AE1-4009-BE16-C43D84521957}" type="presOf" srcId="{07DC8FC4-B6FA-4353-B374-93D5FC12CB03}" destId="{7770DE8A-7076-4F1C-A4E2-97153E954BAE}" srcOrd="0" destOrd="0" presId="urn:microsoft.com/office/officeart/2005/8/layout/list1"/>
    <dgm:cxn modelId="{6FE67976-A2FB-4812-BC3C-2B5B3FBC2652}" type="presOf" srcId="{C0750F60-F385-45E5-91B6-36317BD441E6}" destId="{281C7417-582A-4F82-AE2C-03E7D42EDC70}" srcOrd="0" destOrd="1" presId="urn:microsoft.com/office/officeart/2005/8/layout/list1"/>
    <dgm:cxn modelId="{EE5191A6-F481-4019-A274-59490AA314E8}" type="presOf" srcId="{522E803B-7B93-4CA3-93D5-69B5971964BB}" destId="{D4EAA606-F051-49EA-BA09-19B6E6849019}" srcOrd="0" destOrd="0" presId="urn:microsoft.com/office/officeart/2005/8/layout/list1"/>
    <dgm:cxn modelId="{9CE90DED-C272-48BE-BED7-5A802501158B}" srcId="{037ECCF2-19AE-4E3A-8422-0BE0D845EE54}" destId="{C0750F60-F385-45E5-91B6-36317BD441E6}" srcOrd="1" destOrd="0" parTransId="{A6DCE268-28A9-4468-A642-B190EB7A164A}" sibTransId="{27DAE9C7-DB0C-4633-A426-98D4E3F6EAC7}"/>
    <dgm:cxn modelId="{42BEFED7-6316-4373-853B-B933AFF0237B}" srcId="{037ECCF2-19AE-4E3A-8422-0BE0D845EE54}" destId="{3FD5E747-A1BD-4BBE-AF1A-A661EEAD23EC}" srcOrd="0" destOrd="0" parTransId="{7B79F2B9-EF58-4035-8AD0-08146CDD185E}" sibTransId="{BE213AB5-4A50-4ED9-BBAF-5C3B92E36656}"/>
    <dgm:cxn modelId="{9DF66E4F-128C-4B42-9AD5-CF850B90FC7B}" type="presOf" srcId="{037ECCF2-19AE-4E3A-8422-0BE0D845EE54}" destId="{8F44784E-4BE1-43B2-AE40-27854700924A}" srcOrd="1" destOrd="0" presId="urn:microsoft.com/office/officeart/2005/8/layout/list1"/>
    <dgm:cxn modelId="{4CDCB916-25BD-4813-B993-599198563B9F}" srcId="{3A0913C3-378F-4C00-BEC0-E03E84B3AEED}" destId="{07DC8FC4-B6FA-4353-B374-93D5FC12CB03}" srcOrd="0" destOrd="0" parTransId="{9C8559AA-F2C2-459A-82C8-A056E01A1093}" sibTransId="{386317E7-B7EE-4019-B020-F94791C96683}"/>
    <dgm:cxn modelId="{FEC0C481-AE7E-4902-915F-BB8CD85D020F}" srcId="{522E803B-7B93-4CA3-93D5-69B5971964BB}" destId="{037ECCF2-19AE-4E3A-8422-0BE0D845EE54}" srcOrd="0" destOrd="0" parTransId="{9E48410A-6288-46D9-A735-537B544A0431}" sibTransId="{6454043B-7534-4845-93F8-E098D35DC6DF}"/>
    <dgm:cxn modelId="{8D0C323F-4567-41A5-ABB2-57D7E358922D}" type="presOf" srcId="{037ECCF2-19AE-4E3A-8422-0BE0D845EE54}" destId="{201FB5B9-C409-4211-BACC-A80EB2756119}" srcOrd="0" destOrd="0" presId="urn:microsoft.com/office/officeart/2005/8/layout/list1"/>
    <dgm:cxn modelId="{14A1BB55-7E89-4D97-8C4B-A57E7050D027}" type="presOf" srcId="{3A0913C3-378F-4C00-BEC0-E03E84B3AEED}" destId="{390DFB03-DB6E-4696-B631-48503F20B0B9}" srcOrd="0" destOrd="0" presId="urn:microsoft.com/office/officeart/2005/8/layout/list1"/>
    <dgm:cxn modelId="{327F5E31-5F4F-4DA6-A072-AD8F989DA4BF}" type="presOf" srcId="{3FD5E747-A1BD-4BBE-AF1A-A661EEAD23EC}" destId="{281C7417-582A-4F82-AE2C-03E7D42EDC70}" srcOrd="0" destOrd="0" presId="urn:microsoft.com/office/officeart/2005/8/layout/list1"/>
    <dgm:cxn modelId="{9DBB6840-20A7-43D0-8DF9-A4D6475F6A00}" srcId="{522E803B-7B93-4CA3-93D5-69B5971964BB}" destId="{3A0913C3-378F-4C00-BEC0-E03E84B3AEED}" srcOrd="1" destOrd="0" parTransId="{372F0D3E-11A7-4CFC-BEE5-39C5D1C23CEE}" sibTransId="{E0546D30-D755-429E-90A2-85AE948B4081}"/>
    <dgm:cxn modelId="{A94B8514-E707-4F37-A9CA-5210DE7A4983}" type="presOf" srcId="{3A0913C3-378F-4C00-BEC0-E03E84B3AEED}" destId="{5067BD6E-753F-499C-9227-08F0690ABA8C}" srcOrd="1" destOrd="0" presId="urn:microsoft.com/office/officeart/2005/8/layout/list1"/>
    <dgm:cxn modelId="{4383BA1F-6999-4DA3-94F2-73939ADCD312}" type="presParOf" srcId="{D4EAA606-F051-49EA-BA09-19B6E6849019}" destId="{FFD65A37-AD48-4C73-8D82-63253172BA13}" srcOrd="0" destOrd="0" presId="urn:microsoft.com/office/officeart/2005/8/layout/list1"/>
    <dgm:cxn modelId="{35ADCD09-A8BA-42EF-8FAE-ABEF5623B9C0}" type="presParOf" srcId="{FFD65A37-AD48-4C73-8D82-63253172BA13}" destId="{201FB5B9-C409-4211-BACC-A80EB2756119}" srcOrd="0" destOrd="0" presId="urn:microsoft.com/office/officeart/2005/8/layout/list1"/>
    <dgm:cxn modelId="{CE074C30-CFDF-41FD-8203-83C40622CA08}" type="presParOf" srcId="{FFD65A37-AD48-4C73-8D82-63253172BA13}" destId="{8F44784E-4BE1-43B2-AE40-27854700924A}" srcOrd="1" destOrd="0" presId="urn:microsoft.com/office/officeart/2005/8/layout/list1"/>
    <dgm:cxn modelId="{1A472CFB-143A-45B3-AC71-E05509FFD49C}" type="presParOf" srcId="{D4EAA606-F051-49EA-BA09-19B6E6849019}" destId="{D087033D-D744-4D3E-8CC2-1C1C0351FB16}" srcOrd="1" destOrd="0" presId="urn:microsoft.com/office/officeart/2005/8/layout/list1"/>
    <dgm:cxn modelId="{D4D00BBF-FBF1-4A11-A151-A35061390AB6}" type="presParOf" srcId="{D4EAA606-F051-49EA-BA09-19B6E6849019}" destId="{281C7417-582A-4F82-AE2C-03E7D42EDC70}" srcOrd="2" destOrd="0" presId="urn:microsoft.com/office/officeart/2005/8/layout/list1"/>
    <dgm:cxn modelId="{855A4C31-0BCB-4516-9F3D-D21D5D1B0AE1}" type="presParOf" srcId="{D4EAA606-F051-49EA-BA09-19B6E6849019}" destId="{F9F80E12-F157-49EC-A840-045D4B83C435}" srcOrd="3" destOrd="0" presId="urn:microsoft.com/office/officeart/2005/8/layout/list1"/>
    <dgm:cxn modelId="{3EA064C6-D3EC-45C1-B68F-B9A54B00ACCD}" type="presParOf" srcId="{D4EAA606-F051-49EA-BA09-19B6E6849019}" destId="{499ABEA2-F64A-4A50-A35A-C12FCAF638FE}" srcOrd="4" destOrd="0" presId="urn:microsoft.com/office/officeart/2005/8/layout/list1"/>
    <dgm:cxn modelId="{A41F58B9-7D0D-469C-8DB7-F7370009B333}" type="presParOf" srcId="{499ABEA2-F64A-4A50-A35A-C12FCAF638FE}" destId="{390DFB03-DB6E-4696-B631-48503F20B0B9}" srcOrd="0" destOrd="0" presId="urn:microsoft.com/office/officeart/2005/8/layout/list1"/>
    <dgm:cxn modelId="{A2F7B632-CF38-4BA0-8D12-484818CED34F}" type="presParOf" srcId="{499ABEA2-F64A-4A50-A35A-C12FCAF638FE}" destId="{5067BD6E-753F-499C-9227-08F0690ABA8C}" srcOrd="1" destOrd="0" presId="urn:microsoft.com/office/officeart/2005/8/layout/list1"/>
    <dgm:cxn modelId="{59FD306B-E166-4CA5-AFC7-31EB0304D9E9}" type="presParOf" srcId="{D4EAA606-F051-49EA-BA09-19B6E6849019}" destId="{710D86F3-17F5-46D9-9E2F-273C3C57552D}" srcOrd="5" destOrd="0" presId="urn:microsoft.com/office/officeart/2005/8/layout/list1"/>
    <dgm:cxn modelId="{9D34F896-1DF6-49B0-9CEA-F9644F34141D}" type="presParOf" srcId="{D4EAA606-F051-49EA-BA09-19B6E6849019}" destId="{7770DE8A-7076-4F1C-A4E2-97153E954BAE}" srcOrd="6" destOrd="0" presId="urn:microsoft.com/office/officeart/2005/8/layout/list1"/>
  </dgm:cxnLst>
  <dgm:bg/>
  <dgm:whole/>
  <dgm:extLst>
    <a:ext uri="http://schemas.microsoft.com/office/drawing/2008/diagram"/>
  </dgm:extLst>
</dgm:dataModel>
</file>

<file path=ppt/diagrams/data9.xml><?xml version="1.0" encoding="utf-8"?>
<dgm:dataModel xmlns:dgm="http://schemas.openxmlformats.org/drawingml/2006/diagram" xmlns:a="http://schemas.openxmlformats.org/drawingml/2006/main">
  <dgm:ptLst>
    <dgm:pt modelId="{B14480CD-BEF8-405D-B196-7B49A3CAB6C9}" type="doc">
      <dgm:prSet loTypeId="urn:microsoft.com/office/officeart/2005/8/layout/list1" loCatId="list" qsTypeId="urn:microsoft.com/office/officeart/2005/8/quickstyle/simple1#9" qsCatId="simple" csTypeId="urn:microsoft.com/office/officeart/2005/8/colors/accent1_2#9" csCatId="accent1" phldr="1"/>
      <dgm:spPr/>
      <dgm:t>
        <a:bodyPr/>
        <a:lstStyle/>
        <a:p>
          <a:endParaRPr lang="en-US"/>
        </a:p>
      </dgm:t>
    </dgm:pt>
    <dgm:pt modelId="{154DE1B5-4A2E-4A46-A109-9D628B396EA7}">
      <dgm:prSet phldrT="[Text]"/>
      <dgm:spPr/>
      <dgm:t>
        <a:bodyPr/>
        <a:lstStyle/>
        <a:p>
          <a:r>
            <a:rPr lang="en-US" dirty="0" smtClean="0"/>
            <a:t>Local dashboard</a:t>
          </a:r>
          <a:endParaRPr lang="en-US" dirty="0"/>
        </a:p>
      </dgm:t>
    </dgm:pt>
    <dgm:pt modelId="{C11260FE-C1AA-4278-8ABD-BD94ADAEEE4C}" type="parTrans" cxnId="{480AE3DC-160B-44E7-8590-44ABC6E862F4}">
      <dgm:prSet/>
      <dgm:spPr/>
      <dgm:t>
        <a:bodyPr/>
        <a:lstStyle/>
        <a:p>
          <a:endParaRPr lang="en-US"/>
        </a:p>
      </dgm:t>
    </dgm:pt>
    <dgm:pt modelId="{6099D2E7-B247-4E1C-A399-292256805471}" type="sibTrans" cxnId="{480AE3DC-160B-44E7-8590-44ABC6E862F4}">
      <dgm:prSet/>
      <dgm:spPr/>
      <dgm:t>
        <a:bodyPr/>
        <a:lstStyle/>
        <a:p>
          <a:endParaRPr lang="en-US"/>
        </a:p>
      </dgm:t>
    </dgm:pt>
    <dgm:pt modelId="{97D22208-7AD9-409C-B520-B57BA5E3E26C}">
      <dgm:prSet phldrT="[Text]"/>
      <dgm:spPr/>
      <dgm:t>
        <a:bodyPr/>
        <a:lstStyle/>
        <a:p>
          <a:r>
            <a:rPr lang="en-US" dirty="0" smtClean="0"/>
            <a:t>Centralized dashboard</a:t>
          </a:r>
          <a:endParaRPr lang="en-US" dirty="0"/>
        </a:p>
      </dgm:t>
    </dgm:pt>
    <dgm:pt modelId="{45DFF35B-2563-4FC8-A6FD-B40A1C768596}" type="parTrans" cxnId="{A6133565-65DE-4C3B-86E4-6E42C1998A58}">
      <dgm:prSet/>
      <dgm:spPr/>
      <dgm:t>
        <a:bodyPr/>
        <a:lstStyle/>
        <a:p>
          <a:endParaRPr lang="en-US"/>
        </a:p>
      </dgm:t>
    </dgm:pt>
    <dgm:pt modelId="{05AF5866-5E81-4FF4-87B3-8894F11443EE}" type="sibTrans" cxnId="{A6133565-65DE-4C3B-86E4-6E42C1998A58}">
      <dgm:prSet/>
      <dgm:spPr/>
      <dgm:t>
        <a:bodyPr/>
        <a:lstStyle/>
        <a:p>
          <a:endParaRPr lang="en-US"/>
        </a:p>
      </dgm:t>
    </dgm:pt>
    <dgm:pt modelId="{0D07D640-C2F1-4EC5-80F3-DDE5A614923E}">
      <dgm:prSet phldrT="[Text]"/>
      <dgm:spPr/>
      <dgm:t>
        <a:bodyPr/>
        <a:lstStyle/>
        <a:p>
          <a:r>
            <a:rPr lang="en-US" dirty="0" smtClean="0"/>
            <a:t>Shows overview of all Acronis Backup &amp; Recovery operations on a machine</a:t>
          </a:r>
          <a:endParaRPr lang="en-US" dirty="0"/>
        </a:p>
      </dgm:t>
    </dgm:pt>
    <dgm:pt modelId="{1C743710-BC58-41A8-9256-D5297A95244D}" type="parTrans" cxnId="{666CBFC5-7BF8-42C0-A23B-D6F655F15D9C}">
      <dgm:prSet/>
      <dgm:spPr/>
      <dgm:t>
        <a:bodyPr/>
        <a:lstStyle/>
        <a:p>
          <a:endParaRPr lang="fr-FR"/>
        </a:p>
      </dgm:t>
    </dgm:pt>
    <dgm:pt modelId="{E6C852F7-F48D-46CE-82E1-889739E25A95}" type="sibTrans" cxnId="{666CBFC5-7BF8-42C0-A23B-D6F655F15D9C}">
      <dgm:prSet/>
      <dgm:spPr/>
      <dgm:t>
        <a:bodyPr/>
        <a:lstStyle/>
        <a:p>
          <a:endParaRPr lang="fr-FR"/>
        </a:p>
      </dgm:t>
    </dgm:pt>
    <dgm:pt modelId="{60DDD06B-0F43-4030-BDC2-830512086916}">
      <dgm:prSet phldrT="[Text]"/>
      <dgm:spPr/>
      <dgm:t>
        <a:bodyPr/>
        <a:lstStyle/>
        <a:p>
          <a:r>
            <a:rPr lang="en-US" dirty="0" smtClean="0"/>
            <a:t>Alerts section warns user if something is going wrong or user action is required</a:t>
          </a:r>
          <a:endParaRPr lang="en-US" dirty="0"/>
        </a:p>
      </dgm:t>
    </dgm:pt>
    <dgm:pt modelId="{6B4F397E-9BBF-4565-8024-D6FEEE99C771}" type="parTrans" cxnId="{BB6C4F57-3A82-441E-96F3-6C3F21CB7E43}">
      <dgm:prSet/>
      <dgm:spPr/>
      <dgm:t>
        <a:bodyPr/>
        <a:lstStyle/>
        <a:p>
          <a:endParaRPr lang="fr-FR"/>
        </a:p>
      </dgm:t>
    </dgm:pt>
    <dgm:pt modelId="{5A2B2A11-8D2E-4A8C-9437-29B3A83293D5}" type="sibTrans" cxnId="{BB6C4F57-3A82-441E-96F3-6C3F21CB7E43}">
      <dgm:prSet/>
      <dgm:spPr/>
      <dgm:t>
        <a:bodyPr/>
        <a:lstStyle/>
        <a:p>
          <a:endParaRPr lang="fr-FR"/>
        </a:p>
      </dgm:t>
    </dgm:pt>
    <dgm:pt modelId="{5689B82B-C6C8-4044-98D4-FD1E83EF1AAC}">
      <dgm:prSet phldrT="[Text]"/>
      <dgm:spPr/>
      <dgm:t>
        <a:bodyPr/>
        <a:lstStyle/>
        <a:p>
          <a:r>
            <a:rPr lang="en-US" dirty="0" smtClean="0"/>
            <a:t>Cumulative information about all machines and storage across all managed machines and storage nodes</a:t>
          </a:r>
          <a:endParaRPr lang="en-US" dirty="0"/>
        </a:p>
      </dgm:t>
    </dgm:pt>
    <dgm:pt modelId="{34272B6F-8A48-4FAC-B8CB-37C9A00300FC}" type="parTrans" cxnId="{409943AA-F7FC-4C9D-B98D-1D320CEFED82}">
      <dgm:prSet/>
      <dgm:spPr/>
      <dgm:t>
        <a:bodyPr/>
        <a:lstStyle/>
        <a:p>
          <a:endParaRPr lang="fr-FR"/>
        </a:p>
      </dgm:t>
    </dgm:pt>
    <dgm:pt modelId="{EE00ADA2-DAB7-4AC3-B4C7-948172709DDB}" type="sibTrans" cxnId="{409943AA-F7FC-4C9D-B98D-1D320CEFED82}">
      <dgm:prSet/>
      <dgm:spPr/>
      <dgm:t>
        <a:bodyPr/>
        <a:lstStyle/>
        <a:p>
          <a:endParaRPr lang="fr-FR"/>
        </a:p>
      </dgm:t>
    </dgm:pt>
    <dgm:pt modelId="{C60CDB30-E357-45CB-89AD-D34BA826FC5B}" type="pres">
      <dgm:prSet presAssocID="{B14480CD-BEF8-405D-B196-7B49A3CAB6C9}" presName="linear" presStyleCnt="0">
        <dgm:presLayoutVars>
          <dgm:dir/>
          <dgm:animLvl val="lvl"/>
          <dgm:resizeHandles val="exact"/>
        </dgm:presLayoutVars>
      </dgm:prSet>
      <dgm:spPr/>
      <dgm:t>
        <a:bodyPr/>
        <a:lstStyle/>
        <a:p>
          <a:endParaRPr lang="en-US"/>
        </a:p>
      </dgm:t>
    </dgm:pt>
    <dgm:pt modelId="{2B423F77-E773-46C8-88FE-9EA40776531A}" type="pres">
      <dgm:prSet presAssocID="{154DE1B5-4A2E-4A46-A109-9D628B396EA7}" presName="parentLin" presStyleCnt="0"/>
      <dgm:spPr/>
    </dgm:pt>
    <dgm:pt modelId="{B87878D5-5CBA-436F-BA75-05A789AFB4D7}" type="pres">
      <dgm:prSet presAssocID="{154DE1B5-4A2E-4A46-A109-9D628B396EA7}" presName="parentLeftMargin" presStyleLbl="node1" presStyleIdx="0" presStyleCnt="2"/>
      <dgm:spPr/>
      <dgm:t>
        <a:bodyPr/>
        <a:lstStyle/>
        <a:p>
          <a:endParaRPr lang="en-US"/>
        </a:p>
      </dgm:t>
    </dgm:pt>
    <dgm:pt modelId="{3E8D8BAD-E21F-4B29-8EDF-C06A06B6B40E}" type="pres">
      <dgm:prSet presAssocID="{154DE1B5-4A2E-4A46-A109-9D628B396EA7}" presName="parentText" presStyleLbl="node1" presStyleIdx="0" presStyleCnt="2">
        <dgm:presLayoutVars>
          <dgm:chMax val="0"/>
          <dgm:bulletEnabled val="1"/>
        </dgm:presLayoutVars>
      </dgm:prSet>
      <dgm:spPr/>
      <dgm:t>
        <a:bodyPr/>
        <a:lstStyle/>
        <a:p>
          <a:endParaRPr lang="en-US"/>
        </a:p>
      </dgm:t>
    </dgm:pt>
    <dgm:pt modelId="{EB03E04A-E559-4320-A9D1-839117F012AF}" type="pres">
      <dgm:prSet presAssocID="{154DE1B5-4A2E-4A46-A109-9D628B396EA7}" presName="negativeSpace" presStyleCnt="0"/>
      <dgm:spPr/>
    </dgm:pt>
    <dgm:pt modelId="{BA727FB7-16E6-443F-9756-0AC58F22E46A}" type="pres">
      <dgm:prSet presAssocID="{154DE1B5-4A2E-4A46-A109-9D628B396EA7}" presName="childText" presStyleLbl="conFgAcc1" presStyleIdx="0" presStyleCnt="2">
        <dgm:presLayoutVars>
          <dgm:bulletEnabled val="1"/>
        </dgm:presLayoutVars>
      </dgm:prSet>
      <dgm:spPr/>
      <dgm:t>
        <a:bodyPr/>
        <a:lstStyle/>
        <a:p>
          <a:endParaRPr lang="en-US"/>
        </a:p>
      </dgm:t>
    </dgm:pt>
    <dgm:pt modelId="{FCA3A7B8-B354-433E-A0E4-3C93F5670E02}" type="pres">
      <dgm:prSet presAssocID="{6099D2E7-B247-4E1C-A399-292256805471}" presName="spaceBetweenRectangles" presStyleCnt="0"/>
      <dgm:spPr/>
    </dgm:pt>
    <dgm:pt modelId="{4324AB82-F6D9-4AF6-BD20-64F8D9A8B5B4}" type="pres">
      <dgm:prSet presAssocID="{97D22208-7AD9-409C-B520-B57BA5E3E26C}" presName="parentLin" presStyleCnt="0"/>
      <dgm:spPr/>
    </dgm:pt>
    <dgm:pt modelId="{6E53900A-1FD6-4384-8B2C-125B395DE590}" type="pres">
      <dgm:prSet presAssocID="{97D22208-7AD9-409C-B520-B57BA5E3E26C}" presName="parentLeftMargin" presStyleLbl="node1" presStyleIdx="0" presStyleCnt="2"/>
      <dgm:spPr/>
      <dgm:t>
        <a:bodyPr/>
        <a:lstStyle/>
        <a:p>
          <a:endParaRPr lang="en-US"/>
        </a:p>
      </dgm:t>
    </dgm:pt>
    <dgm:pt modelId="{FB05B927-A037-4512-8E6C-27A70DA22FFE}" type="pres">
      <dgm:prSet presAssocID="{97D22208-7AD9-409C-B520-B57BA5E3E26C}" presName="parentText" presStyleLbl="node1" presStyleIdx="1" presStyleCnt="2">
        <dgm:presLayoutVars>
          <dgm:chMax val="0"/>
          <dgm:bulletEnabled val="1"/>
        </dgm:presLayoutVars>
      </dgm:prSet>
      <dgm:spPr/>
      <dgm:t>
        <a:bodyPr/>
        <a:lstStyle/>
        <a:p>
          <a:endParaRPr lang="en-US"/>
        </a:p>
      </dgm:t>
    </dgm:pt>
    <dgm:pt modelId="{73E6E680-8BC6-44BF-893F-3758A3F6272D}" type="pres">
      <dgm:prSet presAssocID="{97D22208-7AD9-409C-B520-B57BA5E3E26C}" presName="negativeSpace" presStyleCnt="0"/>
      <dgm:spPr/>
    </dgm:pt>
    <dgm:pt modelId="{AB59C57A-78AB-498F-8648-5F690621D541}" type="pres">
      <dgm:prSet presAssocID="{97D22208-7AD9-409C-B520-B57BA5E3E26C}" presName="childText" presStyleLbl="conFgAcc1" presStyleIdx="1" presStyleCnt="2">
        <dgm:presLayoutVars>
          <dgm:bulletEnabled val="1"/>
        </dgm:presLayoutVars>
      </dgm:prSet>
      <dgm:spPr/>
      <dgm:t>
        <a:bodyPr/>
        <a:lstStyle/>
        <a:p>
          <a:endParaRPr lang="en-US"/>
        </a:p>
      </dgm:t>
    </dgm:pt>
  </dgm:ptLst>
  <dgm:cxnLst>
    <dgm:cxn modelId="{DFAD0C00-B0AD-4F78-8C7D-3CC33AD875F6}" type="presOf" srcId="{97D22208-7AD9-409C-B520-B57BA5E3E26C}" destId="{6E53900A-1FD6-4384-8B2C-125B395DE590}" srcOrd="0" destOrd="0" presId="urn:microsoft.com/office/officeart/2005/8/layout/list1"/>
    <dgm:cxn modelId="{0A675D59-CE9F-4A7E-952E-AEE350F99F76}" type="presOf" srcId="{0D07D640-C2F1-4EC5-80F3-DDE5A614923E}" destId="{BA727FB7-16E6-443F-9756-0AC58F22E46A}" srcOrd="0" destOrd="0" presId="urn:microsoft.com/office/officeart/2005/8/layout/list1"/>
    <dgm:cxn modelId="{BFE56EFB-8570-4B3F-800C-11E1E492B2ED}" type="presOf" srcId="{60DDD06B-0F43-4030-BDC2-830512086916}" destId="{BA727FB7-16E6-443F-9756-0AC58F22E46A}" srcOrd="0" destOrd="1" presId="urn:microsoft.com/office/officeart/2005/8/layout/list1"/>
    <dgm:cxn modelId="{409943AA-F7FC-4C9D-B98D-1D320CEFED82}" srcId="{97D22208-7AD9-409C-B520-B57BA5E3E26C}" destId="{5689B82B-C6C8-4044-98D4-FD1E83EF1AAC}" srcOrd="0" destOrd="0" parTransId="{34272B6F-8A48-4FAC-B8CB-37C9A00300FC}" sibTransId="{EE00ADA2-DAB7-4AC3-B4C7-948172709DDB}"/>
    <dgm:cxn modelId="{11980C8E-ADA1-4F61-8CC7-E8760D273126}" type="presOf" srcId="{154DE1B5-4A2E-4A46-A109-9D628B396EA7}" destId="{B87878D5-5CBA-436F-BA75-05A789AFB4D7}" srcOrd="0" destOrd="0" presId="urn:microsoft.com/office/officeart/2005/8/layout/list1"/>
    <dgm:cxn modelId="{DDF9889A-5C1A-4816-BB8B-E9B5F13FC925}" type="presOf" srcId="{B14480CD-BEF8-405D-B196-7B49A3CAB6C9}" destId="{C60CDB30-E357-45CB-89AD-D34BA826FC5B}" srcOrd="0" destOrd="0" presId="urn:microsoft.com/office/officeart/2005/8/layout/list1"/>
    <dgm:cxn modelId="{666CBFC5-7BF8-42C0-A23B-D6F655F15D9C}" srcId="{154DE1B5-4A2E-4A46-A109-9D628B396EA7}" destId="{0D07D640-C2F1-4EC5-80F3-DDE5A614923E}" srcOrd="0" destOrd="0" parTransId="{1C743710-BC58-41A8-9256-D5297A95244D}" sibTransId="{E6C852F7-F48D-46CE-82E1-889739E25A95}"/>
    <dgm:cxn modelId="{480AE3DC-160B-44E7-8590-44ABC6E862F4}" srcId="{B14480CD-BEF8-405D-B196-7B49A3CAB6C9}" destId="{154DE1B5-4A2E-4A46-A109-9D628B396EA7}" srcOrd="0" destOrd="0" parTransId="{C11260FE-C1AA-4278-8ABD-BD94ADAEEE4C}" sibTransId="{6099D2E7-B247-4E1C-A399-292256805471}"/>
    <dgm:cxn modelId="{A6133565-65DE-4C3B-86E4-6E42C1998A58}" srcId="{B14480CD-BEF8-405D-B196-7B49A3CAB6C9}" destId="{97D22208-7AD9-409C-B520-B57BA5E3E26C}" srcOrd="1" destOrd="0" parTransId="{45DFF35B-2563-4FC8-A6FD-B40A1C768596}" sibTransId="{05AF5866-5E81-4FF4-87B3-8894F11443EE}"/>
    <dgm:cxn modelId="{3CF4F9A8-8789-42A5-8FD1-289AD1363594}" type="presOf" srcId="{154DE1B5-4A2E-4A46-A109-9D628B396EA7}" destId="{3E8D8BAD-E21F-4B29-8EDF-C06A06B6B40E}" srcOrd="1" destOrd="0" presId="urn:microsoft.com/office/officeart/2005/8/layout/list1"/>
    <dgm:cxn modelId="{8EA8CF62-2A75-4ADB-9FC7-8EAA1B7CEE08}" type="presOf" srcId="{97D22208-7AD9-409C-B520-B57BA5E3E26C}" destId="{FB05B927-A037-4512-8E6C-27A70DA22FFE}" srcOrd="1" destOrd="0" presId="urn:microsoft.com/office/officeart/2005/8/layout/list1"/>
    <dgm:cxn modelId="{AFF38DE4-A42F-451C-82F7-71A47416C3EE}" type="presOf" srcId="{5689B82B-C6C8-4044-98D4-FD1E83EF1AAC}" destId="{AB59C57A-78AB-498F-8648-5F690621D541}" srcOrd="0" destOrd="0" presId="urn:microsoft.com/office/officeart/2005/8/layout/list1"/>
    <dgm:cxn modelId="{BB6C4F57-3A82-441E-96F3-6C3F21CB7E43}" srcId="{154DE1B5-4A2E-4A46-A109-9D628B396EA7}" destId="{60DDD06B-0F43-4030-BDC2-830512086916}" srcOrd="1" destOrd="0" parTransId="{6B4F397E-9BBF-4565-8024-D6FEEE99C771}" sibTransId="{5A2B2A11-8D2E-4A8C-9437-29B3A83293D5}"/>
    <dgm:cxn modelId="{BDF7A545-06E9-47D2-9B46-A6FC311E3AFB}" type="presParOf" srcId="{C60CDB30-E357-45CB-89AD-D34BA826FC5B}" destId="{2B423F77-E773-46C8-88FE-9EA40776531A}" srcOrd="0" destOrd="0" presId="urn:microsoft.com/office/officeart/2005/8/layout/list1"/>
    <dgm:cxn modelId="{694ED2CB-ACDD-4E7E-AD1B-23A74665DB44}" type="presParOf" srcId="{2B423F77-E773-46C8-88FE-9EA40776531A}" destId="{B87878D5-5CBA-436F-BA75-05A789AFB4D7}" srcOrd="0" destOrd="0" presId="urn:microsoft.com/office/officeart/2005/8/layout/list1"/>
    <dgm:cxn modelId="{3201CCD1-DD35-48A2-A740-B86576DE9D0F}" type="presParOf" srcId="{2B423F77-E773-46C8-88FE-9EA40776531A}" destId="{3E8D8BAD-E21F-4B29-8EDF-C06A06B6B40E}" srcOrd="1" destOrd="0" presId="urn:microsoft.com/office/officeart/2005/8/layout/list1"/>
    <dgm:cxn modelId="{DAEA8011-41EA-4DEB-A35C-06C3E93C8167}" type="presParOf" srcId="{C60CDB30-E357-45CB-89AD-D34BA826FC5B}" destId="{EB03E04A-E559-4320-A9D1-839117F012AF}" srcOrd="1" destOrd="0" presId="urn:microsoft.com/office/officeart/2005/8/layout/list1"/>
    <dgm:cxn modelId="{AC65C94D-3B93-4344-AD45-A370A4983FA2}" type="presParOf" srcId="{C60CDB30-E357-45CB-89AD-D34BA826FC5B}" destId="{BA727FB7-16E6-443F-9756-0AC58F22E46A}" srcOrd="2" destOrd="0" presId="urn:microsoft.com/office/officeart/2005/8/layout/list1"/>
    <dgm:cxn modelId="{D33C9F48-2CD3-47DF-A3AC-D7DD62DD1F74}" type="presParOf" srcId="{C60CDB30-E357-45CB-89AD-D34BA826FC5B}" destId="{FCA3A7B8-B354-433E-A0E4-3C93F5670E02}" srcOrd="3" destOrd="0" presId="urn:microsoft.com/office/officeart/2005/8/layout/list1"/>
    <dgm:cxn modelId="{5C5F8275-2ABB-40B2-B655-5C83D6D6C1C1}" type="presParOf" srcId="{C60CDB30-E357-45CB-89AD-D34BA826FC5B}" destId="{4324AB82-F6D9-4AF6-BD20-64F8D9A8B5B4}" srcOrd="4" destOrd="0" presId="urn:microsoft.com/office/officeart/2005/8/layout/list1"/>
    <dgm:cxn modelId="{B2F3060B-F501-476F-AD71-C4EF5535708D}" type="presParOf" srcId="{4324AB82-F6D9-4AF6-BD20-64F8D9A8B5B4}" destId="{6E53900A-1FD6-4384-8B2C-125B395DE590}" srcOrd="0" destOrd="0" presId="urn:microsoft.com/office/officeart/2005/8/layout/list1"/>
    <dgm:cxn modelId="{DA905F45-B3D6-40DF-81F1-6F456AA58255}" type="presParOf" srcId="{4324AB82-F6D9-4AF6-BD20-64F8D9A8B5B4}" destId="{FB05B927-A037-4512-8E6C-27A70DA22FFE}" srcOrd="1" destOrd="0" presId="urn:microsoft.com/office/officeart/2005/8/layout/list1"/>
    <dgm:cxn modelId="{E1811394-C75E-4982-B997-3D2B1BFA01DD}" type="presParOf" srcId="{C60CDB30-E357-45CB-89AD-D34BA826FC5B}" destId="{73E6E680-8BC6-44BF-893F-3758A3F6272D}" srcOrd="5" destOrd="0" presId="urn:microsoft.com/office/officeart/2005/8/layout/list1"/>
    <dgm:cxn modelId="{18D0794E-3432-4E53-B00A-8D4D56EACE0D}" type="presParOf" srcId="{C60CDB30-E357-45CB-89AD-D34BA826FC5B}" destId="{AB59C57A-78AB-498F-8648-5F690621D541}" srcOrd="6" destOrd="0" presId="urn:microsoft.com/office/officeart/2005/8/layout/list1"/>
  </dgm:cxnLst>
  <dgm:bg/>
  <dgm:whole/>
  <dgm:extLst>
    <a:ext uri="http://schemas.microsoft.com/office/drawing/2008/diagram"/>
  </dgm:extLst>
</dgm:dataModel>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image" Target="../media/image15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image" Target="../media/image162.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image" Target="../media/image162.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image" Target="../media/image1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ea typeface="新細明體" pitchFamily="18" charset="-120"/>
              </a:defRPr>
            </a:lvl1pPr>
          </a:lstStyle>
          <a:p>
            <a:pPr>
              <a:defRPr/>
            </a:pPr>
            <a:fld id="{417D5F85-D573-49F3-B5A6-5150C1248E05}" type="datetimeFigureOut">
              <a:rPr lang="zh-TW" altLang="en-US"/>
              <a:pPr>
                <a:defRPr/>
              </a:pPr>
              <a:t>2009/9/24</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ea typeface="新細明體" pitchFamily="18" charset="-120"/>
              </a:defRPr>
            </a:lvl1pPr>
          </a:lstStyle>
          <a:p>
            <a:pPr>
              <a:defRPr/>
            </a:pPr>
            <a:fld id="{D6724A13-2A47-4A53-A1D1-83869ABF03F4}"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新細明體" pitchFamily="18" charset="-120"/>
              </a:defRPr>
            </a:lvl1pPr>
          </a:lstStyle>
          <a:p>
            <a:pPr>
              <a:defRPr/>
            </a:pPr>
            <a:endParaRPr lang="en-US" altLang="zh-TW"/>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新細明體" pitchFamily="18" charset="-120"/>
              </a:defRPr>
            </a:lvl1pPr>
          </a:lstStyle>
          <a:p>
            <a:pPr>
              <a:defRPr/>
            </a:pPr>
            <a:endParaRPr lang="en-US" altLang="zh-TW"/>
          </a:p>
        </p:txBody>
      </p:sp>
      <p:sp>
        <p:nvSpPr>
          <p:cNvPr id="45060"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新細明體" pitchFamily="18" charset="-120"/>
              </a:defRPr>
            </a:lvl1pPr>
          </a:lstStyle>
          <a:p>
            <a:pPr>
              <a:defRPr/>
            </a:pPr>
            <a:endParaRPr lang="en-US" altLang="zh-TW"/>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新細明體" pitchFamily="18" charset="-120"/>
              </a:defRPr>
            </a:lvl1pPr>
          </a:lstStyle>
          <a:p>
            <a:pPr>
              <a:defRPr/>
            </a:pPr>
            <a:fld id="{90AD9898-B5AB-4D9A-A8DF-31DC7B54AA9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421EA569-A921-4F37-91F5-8AFF96C7ECAF}" type="slidenum">
              <a:rPr lang="en-US" altLang="zh-TW" smtClean="0">
                <a:ea typeface="新細明體" charset="-120"/>
              </a:rPr>
              <a:pPr/>
              <a:t>1</a:t>
            </a:fld>
            <a:endParaRPr lang="en-US" altLang="zh-TW" smtClean="0">
              <a:ea typeface="新細明體" charset="-120"/>
            </a:endParaRPr>
          </a:p>
        </p:txBody>
      </p:sp>
      <p:sp>
        <p:nvSpPr>
          <p:cNvPr id="48130" name="Rectangle 2"/>
          <p:cNvSpPr>
            <a:spLocks noGrp="1" noRo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p:spPr>
        <p:txBody>
          <a:bodyPr/>
          <a:lstStyle/>
          <a:p>
            <a:endParaRPr lang="fr-FR" altLang="zh-TW" smtClean="0">
              <a:ea typeface="新細明體" charset="-120"/>
            </a:endParaRPr>
          </a:p>
        </p:txBody>
      </p:sp>
      <p:sp>
        <p:nvSpPr>
          <p:cNvPr id="72707" name="Slide Number Placeholder 3"/>
          <p:cNvSpPr>
            <a:spLocks noGrp="1"/>
          </p:cNvSpPr>
          <p:nvPr>
            <p:ph type="sldNum" sz="quarter" idx="5"/>
          </p:nvPr>
        </p:nvSpPr>
        <p:spPr>
          <a:noFill/>
        </p:spPr>
        <p:txBody>
          <a:bodyPr/>
          <a:lstStyle/>
          <a:p>
            <a:pPr eaLnBrk="0" hangingPunct="0">
              <a:buSzPct val="100000"/>
            </a:pPr>
            <a:fld id="{04255BDF-990C-4D06-B5A6-EA7611BCD2D9}" type="slidenum">
              <a:rPr lang="en-US" altLang="zh-TW" smtClean="0">
                <a:solidFill>
                  <a:srgbClr val="000000"/>
                </a:solidFill>
                <a:ea typeface="新細明體" charset="-120"/>
                <a:sym typeface="Arial" charset="0"/>
              </a:rPr>
              <a:pPr eaLnBrk="0" hangingPunct="0">
                <a:buSzPct val="100000"/>
              </a:pPr>
              <a:t>12</a:t>
            </a:fld>
            <a:endParaRPr lang="en-US" altLang="zh-TW" smtClean="0">
              <a:solidFill>
                <a:srgbClr val="000000"/>
              </a:solidFill>
              <a:ea typeface="新細明體" charset="-120"/>
              <a:sym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p:spPr>
        <p:txBody>
          <a:bodyPr/>
          <a:lstStyle/>
          <a:p>
            <a:endParaRPr lang="fr-FR" altLang="zh-TW" smtClean="0">
              <a:ea typeface="新細明體" charset="-120"/>
            </a:endParaRPr>
          </a:p>
        </p:txBody>
      </p:sp>
      <p:sp>
        <p:nvSpPr>
          <p:cNvPr id="74755" name="Slide Number Placeholder 3"/>
          <p:cNvSpPr>
            <a:spLocks noGrp="1"/>
          </p:cNvSpPr>
          <p:nvPr>
            <p:ph type="sldNum" sz="quarter" idx="5"/>
          </p:nvPr>
        </p:nvSpPr>
        <p:spPr>
          <a:noFill/>
        </p:spPr>
        <p:txBody>
          <a:bodyPr/>
          <a:lstStyle/>
          <a:p>
            <a:pPr eaLnBrk="0" hangingPunct="0">
              <a:buSzPct val="100000"/>
            </a:pPr>
            <a:fld id="{2484BADA-9CE1-448B-8D91-789BB4481761}" type="slidenum">
              <a:rPr lang="en-US" altLang="zh-TW" smtClean="0">
                <a:solidFill>
                  <a:srgbClr val="000000"/>
                </a:solidFill>
                <a:ea typeface="新細明體" charset="-120"/>
                <a:sym typeface="Arial" charset="0"/>
              </a:rPr>
              <a:pPr eaLnBrk="0" hangingPunct="0">
                <a:buSzPct val="100000"/>
              </a:pPr>
              <a:t>13</a:t>
            </a:fld>
            <a:endParaRPr lang="en-US" altLang="zh-TW" smtClean="0">
              <a:solidFill>
                <a:srgbClr val="000000"/>
              </a:solidFill>
              <a:ea typeface="新細明體" charset="-120"/>
              <a:sym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p:spPr>
        <p:txBody>
          <a:bodyPr/>
          <a:lstStyle/>
          <a:p>
            <a:endParaRPr lang="fr-FR" altLang="zh-TW" smtClean="0">
              <a:ea typeface="新細明體" charset="-120"/>
            </a:endParaRPr>
          </a:p>
        </p:txBody>
      </p:sp>
      <p:sp>
        <p:nvSpPr>
          <p:cNvPr id="76803" name="Slide Number Placeholder 3"/>
          <p:cNvSpPr>
            <a:spLocks noGrp="1"/>
          </p:cNvSpPr>
          <p:nvPr>
            <p:ph type="sldNum" sz="quarter" idx="5"/>
          </p:nvPr>
        </p:nvSpPr>
        <p:spPr>
          <a:noFill/>
        </p:spPr>
        <p:txBody>
          <a:bodyPr/>
          <a:lstStyle/>
          <a:p>
            <a:pPr eaLnBrk="0" hangingPunct="0">
              <a:buSzPct val="100000"/>
            </a:pPr>
            <a:fld id="{029B3B73-E8AC-4881-956D-FCF05B324700}" type="slidenum">
              <a:rPr lang="en-US" altLang="zh-TW" smtClean="0">
                <a:solidFill>
                  <a:srgbClr val="000000"/>
                </a:solidFill>
                <a:ea typeface="新細明體" charset="-120"/>
                <a:sym typeface="Arial" charset="0"/>
              </a:rPr>
              <a:pPr eaLnBrk="0" hangingPunct="0">
                <a:buSzPct val="100000"/>
              </a:pPr>
              <a:t>14</a:t>
            </a:fld>
            <a:endParaRPr lang="en-US" altLang="zh-TW" smtClean="0">
              <a:solidFill>
                <a:srgbClr val="000000"/>
              </a:solidFill>
              <a:ea typeface="新細明體" charset="-120"/>
              <a:sym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F3121621-11DE-4DE0-B7AA-1030783F293B}" type="slidenum">
              <a:rPr lang="en-US" altLang="zh-TW" smtClean="0">
                <a:ea typeface="新細明體" charset="-120"/>
              </a:rPr>
              <a:pPr/>
              <a:t>15</a:t>
            </a:fld>
            <a:endParaRPr lang="en-US" altLang="zh-TW" smtClean="0">
              <a:ea typeface="新細明體" charset="-12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r>
              <a:rPr lang="en-US" altLang="zh-TW" smtClean="0">
                <a:ea typeface="新細明體" charset="-120"/>
                <a:cs typeface="Arial" charset="0"/>
              </a:rPr>
              <a:t>. VMware vSphere™ 4 is the industry’s first cloud operating system, transforming datacenters into dramatically simplified cloud infrastructure and enabling the next generation of flexible, reliable IT services.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p>
            <a:fld id="{5029054D-07FC-42D3-A318-D20318FB097C}" type="slidenum">
              <a:rPr lang="zh-TW" altLang="en-US" smtClean="0">
                <a:ea typeface="新細明體" charset="-120"/>
              </a:rPr>
              <a:pPr/>
              <a:t>16</a:t>
            </a:fld>
            <a:endParaRPr lang="en-US" altLang="zh-TW" smtClean="0">
              <a:ea typeface="新細明體" charset="-120"/>
            </a:endParaRPr>
          </a:p>
        </p:txBody>
      </p:sp>
      <p:sp>
        <p:nvSpPr>
          <p:cNvPr id="80898"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90775" tIns="45387" rIns="90775" bIns="45387" anchor="b"/>
          <a:lstStyle/>
          <a:p>
            <a:pPr algn="r" defTabSz="906463"/>
            <a:fld id="{84A63A92-B142-482F-9C7E-C132E20F082B}" type="slidenum">
              <a:rPr kumimoji="0" lang="zh-TW" altLang="en-US" sz="1000" i="1"/>
              <a:pPr algn="r" defTabSz="906463"/>
              <a:t>16</a:t>
            </a:fld>
            <a:endParaRPr kumimoji="0" lang="en-US" altLang="zh-TW" sz="1000" i="1"/>
          </a:p>
        </p:txBody>
      </p:sp>
      <p:sp>
        <p:nvSpPr>
          <p:cNvPr id="80899" name="Rectangle 2"/>
          <p:cNvSpPr>
            <a:spLocks noGrp="1" noRot="1" noChangeAspect="1" noChangeArrowheads="1" noTextEdit="1"/>
          </p:cNvSpPr>
          <p:nvPr>
            <p:ph type="sldImg"/>
          </p:nvPr>
        </p:nvSpPr>
        <p:spPr>
          <a:xfrm>
            <a:off x="687388" y="514350"/>
            <a:ext cx="5181600" cy="3886200"/>
          </a:xfrm>
          <a:ln/>
        </p:spPr>
      </p:sp>
      <p:sp>
        <p:nvSpPr>
          <p:cNvPr id="80900" name="Rectangle 3"/>
          <p:cNvSpPr>
            <a:spLocks noGrp="1" noChangeArrowheads="1"/>
          </p:cNvSpPr>
          <p:nvPr>
            <p:ph type="body" idx="1"/>
          </p:nvPr>
        </p:nvSpPr>
        <p:spPr>
          <a:xfrm>
            <a:off x="674688" y="4551363"/>
            <a:ext cx="5951537" cy="4116387"/>
          </a:xfrm>
          <a:noFill/>
          <a:ln/>
        </p:spPr>
        <p:txBody>
          <a:bodyPr lIns="90775" tIns="45387" rIns="90775" bIns="45387"/>
          <a:lstStyle/>
          <a:p>
            <a:pPr eaLnBrk="1" hangingPunct="1"/>
            <a:endParaRPr lang="zh-TW" altLang="en-US" smtClean="0">
              <a:ea typeface="新細明體" charset="-120"/>
              <a:cs typeface="Arial" charset="0"/>
            </a:endParaRPr>
          </a:p>
          <a:p>
            <a:pPr eaLnBrk="1" hangingPunct="1"/>
            <a:endParaRPr lang="zh-TW" altLang="en-US" sz="700" u="sng" smtClean="0">
              <a:ea typeface="新細明體" charset="-120"/>
              <a:cs typeface="Arial" charset="0"/>
            </a:endParaRPr>
          </a:p>
          <a:p>
            <a:pPr eaLnBrk="1" hangingPunct="1"/>
            <a:endParaRPr lang="zh-TW" altLang="en-US" sz="700" smtClean="0">
              <a:ea typeface="新細明體" charset="-12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a:xfrm>
            <a:off x="1143000" y="685800"/>
            <a:ext cx="4573588" cy="3430588"/>
          </a:xfrm>
          <a:ln/>
        </p:spPr>
      </p:sp>
      <p:sp>
        <p:nvSpPr>
          <p:cNvPr id="82946" name="Rectangle 3"/>
          <p:cNvSpPr>
            <a:spLocks noGrp="1"/>
          </p:cNvSpPr>
          <p:nvPr>
            <p:ph type="body" idx="1"/>
          </p:nvPr>
        </p:nvSpPr>
        <p:spPr>
          <a:noFill/>
          <a:ln/>
        </p:spPr>
        <p:txBody>
          <a:bodyPr/>
          <a:lstStyle/>
          <a:p>
            <a:r>
              <a:rPr lang="en-US" altLang="zh-TW" smtClean="0">
                <a:ea typeface="新細明體" charset="-120"/>
                <a:cs typeface="Arial" charset="0"/>
              </a:rPr>
              <a:t>Additionally , The Cloud OS provides a common platform for datacenters and service providers, linked through federation and standards based interaction  allowing the creation of private clouds leveraging common management services</a:t>
            </a:r>
          </a:p>
          <a:p>
            <a:r>
              <a:rPr lang="en-US" altLang="zh-TW" smtClean="0">
                <a:ea typeface="新細明體" charset="-120"/>
                <a:cs typeface="Arial" charset="0"/>
              </a:rPr>
              <a:t>This allows datacenters to retain the choice of how they provide computing…without getting locked out of external clouds at a later date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BE92AD08-52B9-46A6-AB24-34BE546C6838}" type="slidenum">
              <a:rPr lang="zh-TW" altLang="en-US" smtClean="0">
                <a:ea typeface="新細明體" charset="-120"/>
              </a:rPr>
              <a:pPr/>
              <a:t>18</a:t>
            </a:fld>
            <a:endParaRPr lang="en-US" altLang="zh-TW" smtClean="0">
              <a:ea typeface="新細明體" charset="-120"/>
            </a:endParaRPr>
          </a:p>
        </p:txBody>
      </p:sp>
      <p:sp>
        <p:nvSpPr>
          <p:cNvPr id="84994" name="Rectangle 2"/>
          <p:cNvSpPr>
            <a:spLocks noGrp="1" noRot="1" noChangeAspect="1" noChangeArrowheads="1" noTextEdit="1"/>
          </p:cNvSpPr>
          <p:nvPr>
            <p:ph type="sldImg"/>
          </p:nvPr>
        </p:nvSpPr>
        <p:spPr>
          <a:xfrm>
            <a:off x="1144588" y="685800"/>
            <a:ext cx="4572000" cy="3429000"/>
          </a:xfrm>
          <a:ln/>
        </p:spPr>
      </p:sp>
      <p:sp>
        <p:nvSpPr>
          <p:cNvPr id="84995" name="Rectangle 3"/>
          <p:cNvSpPr>
            <a:spLocks noGrp="1" noChangeArrowheads="1"/>
          </p:cNvSpPr>
          <p:nvPr>
            <p:ph type="body" idx="1"/>
          </p:nvPr>
        </p:nvSpPr>
        <p:spPr>
          <a:xfrm>
            <a:off x="914400" y="4344988"/>
            <a:ext cx="5029200" cy="4113212"/>
          </a:xfrm>
          <a:noFill/>
          <a:ln/>
        </p:spPr>
        <p:txBody>
          <a:bodyPr lIns="89672" tIns="44835" rIns="89672" bIns="44835"/>
          <a:lstStyle/>
          <a:p>
            <a:r>
              <a:rPr lang="zh-TW" altLang="en-US" smtClean="0">
                <a:ea typeface="新細明體" charset="-120"/>
                <a:cs typeface="Arial" charset="0"/>
              </a:rPr>
              <a:t>找找看有啥不同</a:t>
            </a:r>
          </a:p>
          <a:p>
            <a:endParaRPr lang="zh-TW" altLang="en-US" smtClean="0">
              <a:ea typeface="新細明體" charset="-120"/>
              <a:cs typeface="Arial" charset="0"/>
            </a:endParaRPr>
          </a:p>
          <a:p>
            <a:r>
              <a:rPr lang="zh-TW" altLang="en-US" smtClean="0">
                <a:ea typeface="新細明體" charset="-120"/>
                <a:cs typeface="Arial" charset="0"/>
              </a:rPr>
              <a:t>規格上不同</a:t>
            </a:r>
          </a:p>
          <a:p>
            <a:endParaRPr lang="zh-TW" altLang="en-US" smtClean="0">
              <a:ea typeface="新細明體" charset="-12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p:spPr>
        <p:txBody>
          <a:bodyPr/>
          <a:lstStyle/>
          <a:p>
            <a:fld id="{A2409F01-BBF2-45A8-9171-648BEFC10FD2}" type="slidenum">
              <a:rPr lang="en-US" altLang="en-US" smtClean="0">
                <a:ea typeface="新細明體" charset="-120"/>
              </a:rPr>
              <a:pPr/>
              <a:t>19</a:t>
            </a:fld>
            <a:endParaRPr lang="en-US" altLang="en-US" smtClean="0">
              <a:ea typeface="新細明體" charset="-12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2813" y="4343400"/>
            <a:ext cx="5032375" cy="4114800"/>
          </a:xfrm>
          <a:noFill/>
          <a:ln/>
        </p:spPr>
        <p:txBody>
          <a:bodyPr lIns="91418" tIns="45708" rIns="91418" bIns="45708"/>
          <a:lstStyle/>
          <a:p>
            <a:pPr marL="214313" indent="-214313" eaLnBrk="1" hangingPunct="1"/>
            <a:r>
              <a:rPr lang="en-US" altLang="zh-TW" smtClean="0">
                <a:ea typeface="新細明體" charset="-120"/>
                <a:cs typeface="Arial" charset="0"/>
              </a:rPr>
              <a:t>[Click ONCE to show the bullets for each graphic]</a:t>
            </a:r>
          </a:p>
          <a:p>
            <a:pPr marL="214313" indent="-214313" eaLnBrk="1" hangingPunct="1"/>
            <a:r>
              <a:rPr lang="en-US" altLang="zh-TW" smtClean="0">
                <a:ea typeface="新細明體" charset="-120"/>
                <a:cs typeface="Arial" charset="0"/>
              </a:rPr>
              <a:t>We typically break describe three key properties of virtual machines that are responsible for their powerful benefits.  Let’s examine each one of those properties…</a:t>
            </a:r>
          </a:p>
          <a:p>
            <a:pPr marL="214313" indent="-214313" eaLnBrk="1" hangingPunct="1"/>
            <a:endParaRPr lang="en-US" altLang="zh-TW" smtClean="0">
              <a:ea typeface="新細明體" charset="-120"/>
              <a:cs typeface="Arial" charset="0"/>
            </a:endParaRPr>
          </a:p>
          <a:p>
            <a:pPr marL="214313" indent="-214313" eaLnBrk="1" hangingPunct="1"/>
            <a:r>
              <a:rPr lang="en-US" altLang="zh-TW" smtClean="0">
                <a:ea typeface="新細明體" charset="-120"/>
                <a:cs typeface="Arial" charset="0"/>
              </a:rPr>
              <a:t>The first key property is partitioning.  Virtual machines allow a single computer to be divided into separated partitions that can each run an operating system and application stack concurrently.  In fact, those virtual machines can be running completely different operating systems and software because they each have their own virtual storage locations, memory spaces and networking interfaces.  A component of the VMware virtualization layer called the virtual machine monitor manages the concurrent execution of each virtual machine on the host system hardware. Typically we’d actually see a ratio of about 4 to 8 running virtual machines per physical CPU.  The networking and storage features of virtual machines let you use them just as you would real machines in networked configurations or joined together in clusters for high-availability.</a:t>
            </a:r>
          </a:p>
          <a:p>
            <a:pPr marL="214313" indent="-214313" eaLnBrk="1" hangingPunct="1"/>
            <a:endParaRPr lang="en-US" altLang="zh-TW" smtClean="0">
              <a:ea typeface="新細明體" charset="-120"/>
              <a:cs typeface="Arial" charset="0"/>
            </a:endParaRPr>
          </a:p>
          <a:p>
            <a:pPr marL="214313" indent="-214313" eaLnBrk="1" hangingPunct="1"/>
            <a:r>
              <a:rPr lang="en-US" altLang="zh-TW" smtClean="0">
                <a:ea typeface="新細明體" charset="-120"/>
                <a:cs typeface="Arial" charset="0"/>
              </a:rPr>
              <a:t>2. </a:t>
            </a:r>
            <a:r>
              <a:rPr lang="en-US" altLang="zh-TW" smtClean="0">
                <a:latin typeface="Arial Unicode MS" pitchFamily="34" charset="-120"/>
                <a:ea typeface="Arial Unicode MS" pitchFamily="34" charset="-120"/>
                <a:cs typeface="Times New Roman" pitchFamily="18" charset="0"/>
              </a:rPr>
              <a:t>Our second critical feature is isolation which is critical for safe and reliable server consolidation.</a:t>
            </a:r>
          </a:p>
          <a:p>
            <a:pPr marL="214313" indent="-214313" eaLnBrk="1" hangingPunct="1"/>
            <a:r>
              <a:rPr lang="en-US" altLang="zh-TW" smtClean="0">
                <a:latin typeface="Arial Unicode MS" pitchFamily="34" charset="-120"/>
                <a:ea typeface="Arial Unicode MS" pitchFamily="34" charset="-120"/>
                <a:cs typeface="Times New Roman" pitchFamily="18" charset="0"/>
              </a:rPr>
              <a:t>VMware Virtual machine monitors use the hardware protection features of the CPU to isolate the virtual machines from each other and the monitor.  By basing our isolation on the hardware protection we get very strong isolation. In other words, there is unlikely to be a hole. </a:t>
            </a:r>
            <a:r>
              <a:rPr lang="en-US" altLang="zh-TW" smtClean="0">
                <a:ea typeface="新細明體" charset="-120"/>
                <a:cs typeface="Arial" charset="0"/>
              </a:rPr>
              <a:t>Each virtual machine is isolated from the host and other VMs, in the sense that it doesn’t share a kernel or processes.</a:t>
            </a:r>
            <a:endParaRPr lang="en-US" altLang="zh-TW" smtClean="0">
              <a:latin typeface="Arial Unicode MS" pitchFamily="34" charset="-120"/>
              <a:ea typeface="Arial Unicode MS" pitchFamily="34" charset="-120"/>
              <a:cs typeface="Arial Unicode MS" pitchFamily="34" charset="-120"/>
            </a:endParaRPr>
          </a:p>
          <a:p>
            <a:pPr marL="214313" indent="-214313" eaLnBrk="1" hangingPunct="1"/>
            <a:r>
              <a:rPr lang="en-US" altLang="zh-TW" smtClean="0">
                <a:ea typeface="新細明體" charset="-120"/>
                <a:cs typeface="Arial" charset="0"/>
              </a:rPr>
              <a:t>In a real environment, what this means is that applications in one virtual machine can encounter viruses or blue screen their operating system, and there is no effect on any other virtual machine. In fact, we had the U.S. National Security Agency try to hack from one virtual machine to another for over a year and they couldn’t find any weaknesses to exploit.  That proven isolation strength has led the NSA to approve VMware technology for running insecure off-the-shelf software on their secure machines.</a:t>
            </a:r>
          </a:p>
          <a:p>
            <a:pPr marL="214313" indent="-214313" eaLnBrk="1" hangingPunct="1"/>
            <a:r>
              <a:rPr lang="en-US" altLang="zh-TW" smtClean="0">
                <a:ea typeface="新細明體" charset="-120"/>
                <a:cs typeface="Arial" charset="0"/>
              </a:rPr>
              <a:t>Resource controls &amp; isolation features give application owners full protection from the stability and performance problems of other applications.  A virtual machine with an application leaking memory or a runaway process consuming CPU can only use as much of the host resources as you’ve allocated to that virtual machine.  The neighboring virtual machines will retain their allocations of CPU, memory, disk I/O and network I/O. </a:t>
            </a:r>
          </a:p>
          <a:p>
            <a:pPr marL="214313" indent="-214313" eaLnBrk="1" hangingPunct="1"/>
            <a:r>
              <a:rPr lang="en-US" altLang="zh-TW" smtClean="0">
                <a:ea typeface="新細明體" charset="-120"/>
                <a:cs typeface="Arial" charset="0"/>
              </a:rPr>
              <a:t>Isolation and resource controls removes end user objections to server consolidation because you can guarantee service levels and security.</a:t>
            </a:r>
          </a:p>
          <a:p>
            <a:pPr marL="214313" indent="-214313" eaLnBrk="1" hangingPunct="1"/>
            <a:endParaRPr lang="en-US" altLang="zh-TW" smtClean="0">
              <a:ea typeface="新細明體" charset="-120"/>
              <a:cs typeface="Arial" charset="0"/>
            </a:endParaRPr>
          </a:p>
          <a:p>
            <a:pPr marL="214313" indent="-214313" eaLnBrk="1" hangingPunct="1"/>
            <a:r>
              <a:rPr lang="en-US" altLang="zh-TW" smtClean="0">
                <a:ea typeface="新細明體" charset="-120"/>
                <a:cs typeface="Arial" charset="0"/>
              </a:rPr>
              <a:t>3. Our third primary feature of virtual machines is encapsulation. The complete state of a virtual machine – memory, disk storage,  I/O device and CPU state, and virtual hardware configuration – is stored in a small set of files.  These files are hardware independent so you can move a virtual machine from one x86 system – say a Dell server– to another – say an IBM server – and that virtual machine will run with no changes necessary as long as the VMware virtualization layer is present.  An encapsulated virtual machine is at a minimum just the virtual machine configuration file (a small text file defining the virtual machine’s properties) and the virtual disk file that contains its installed operating system.  A snapshot of a running virtual machine would add files encapsulating the memory and processor state of the virtual machine so that a point-in-time image of a running virtual machine can be saved and reverted to at any time.  Encapsulation means that your ability to copy, save, and move virtual machines wherever and whenever you need them is as simple as copying a directory of files.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p>
            <a:fld id="{230E5569-CAF5-4818-8025-4129420D4E6C}" type="slidenum">
              <a:rPr lang="en-US" altLang="zh-TW" smtClean="0">
                <a:ea typeface="新細明體" charset="-120"/>
              </a:rPr>
              <a:pPr/>
              <a:t>21</a:t>
            </a:fld>
            <a:endParaRPr lang="en-US" altLang="zh-TW" smtClean="0">
              <a:ea typeface="新細明體" charset="-12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zh-TW" altLang="zh-TW" smtClean="0">
              <a:ea typeface="新細明體" charset="-12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p>
            <a:fld id="{7DC72FF3-EC9A-4D3F-9CA5-5BBFB54AB4F9}" type="slidenum">
              <a:rPr lang="en-US" altLang="zh-TW" smtClean="0">
                <a:ea typeface="新細明體" charset="-120"/>
              </a:rPr>
              <a:pPr/>
              <a:t>24</a:t>
            </a:fld>
            <a:endParaRPr lang="en-US" altLang="zh-TW" smtClean="0">
              <a:ea typeface="新細明體" charset="-12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p:spPr>
        <p:txBody>
          <a:bodyPr/>
          <a:lstStyle/>
          <a:p>
            <a:pPr>
              <a:buFontTx/>
              <a:buChar char="•"/>
            </a:pPr>
            <a:r>
              <a:rPr lang="en-US" altLang="zh-TW" smtClean="0">
                <a:ea typeface="新細明體" charset="-120"/>
                <a:cs typeface="Arial" charset="0"/>
              </a:rPr>
              <a:t>[begin]</a:t>
            </a:r>
          </a:p>
          <a:p>
            <a:pPr marL="447675" lvl="1"/>
            <a:r>
              <a:rPr lang="en-US" altLang="zh-TW" smtClean="0">
                <a:ea typeface="新細明體" charset="-120"/>
                <a:cs typeface="Arial" charset="0"/>
              </a:rPr>
              <a:t>To further establish the reliability of VMware solutions and to support our own messaging, we can also point to external validation.  Providing customers with examples of industry analysts and press confirming VMware’s product superiority and stating that VMware solutions are robust and reliable can be very effective, as these statements are viewed as less biased than if the same message had come from the vendor itself. </a:t>
            </a:r>
          </a:p>
          <a:p>
            <a:pPr marL="447675" lvl="1"/>
            <a:r>
              <a:rPr lang="en-US" altLang="zh-TW" smtClean="0">
                <a:ea typeface="新細明體" charset="-120"/>
                <a:cs typeface="Arial" charset="0"/>
              </a:rPr>
              <a:t>There are numerous examples we can use to support VMware messages, however the article featured here provides a great example of what our customers already know – from a very credible source! In its 2008 editors’ choice awards, Redmond Magazine, which bills itself as “the independent voice of the Microsoft IT community”, named VMware ESX the “most reliable” IT product, stating that the “least stable part of ESX is usually the administrator”.  Note also that this category was not limited to software – VMware ESX even beat out the IBM Mainframe, the industry benchmark for technology robustness and reliability.</a:t>
            </a:r>
          </a:p>
          <a:p>
            <a:pPr marL="447675" lvl="1">
              <a:buFont typeface="Wingdings" pitchFamily="2" charset="2"/>
              <a:buNone/>
            </a:pPr>
            <a:endParaRPr lang="en-US" altLang="zh-TW" smtClean="0">
              <a:ea typeface="新細明體" charset="-12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投影片圖像版面配置區 1"/>
          <p:cNvSpPr>
            <a:spLocks noGrp="1" noRot="1" noChangeAspect="1" noTextEdit="1"/>
          </p:cNvSpPr>
          <p:nvPr>
            <p:ph type="sldImg"/>
          </p:nvPr>
        </p:nvSpPr>
        <p:spPr>
          <a:ln/>
        </p:spPr>
      </p:sp>
      <p:sp>
        <p:nvSpPr>
          <p:cNvPr id="50178" name="備忘稿版面配置區 2"/>
          <p:cNvSpPr>
            <a:spLocks noGrp="1"/>
          </p:cNvSpPr>
          <p:nvPr>
            <p:ph type="body" idx="1"/>
          </p:nvPr>
        </p:nvSpPr>
        <p:spPr>
          <a:noFill/>
          <a:ln/>
        </p:spPr>
        <p:txBody>
          <a:bodyPr/>
          <a:lstStyle/>
          <a:p>
            <a:endParaRPr lang="zh-TW" altLang="en-US" smtClean="0">
              <a:ea typeface="新細明體" charset="-120"/>
            </a:endParaRPr>
          </a:p>
        </p:txBody>
      </p:sp>
      <p:sp>
        <p:nvSpPr>
          <p:cNvPr id="50179" name="投影片編號版面配置區 3"/>
          <p:cNvSpPr>
            <a:spLocks noGrp="1"/>
          </p:cNvSpPr>
          <p:nvPr>
            <p:ph type="sldNum" sz="quarter" idx="5"/>
          </p:nvPr>
        </p:nvSpPr>
        <p:spPr>
          <a:noFill/>
        </p:spPr>
        <p:txBody>
          <a:bodyPr/>
          <a:lstStyle/>
          <a:p>
            <a:fld id="{2C1C58C6-552C-492E-B95C-C8EDE940AF88}" type="slidenum">
              <a:rPr lang="en-US" altLang="zh-TW" smtClean="0">
                <a:ea typeface="新細明體" charset="-120"/>
              </a:rPr>
              <a:pPr/>
              <a:t>2</a:t>
            </a:fld>
            <a:endParaRPr lang="en-US" altLang="zh-TW" smtClean="0">
              <a:ea typeface="新細明體"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p>
            <a:fld id="{1B3C987B-A664-43AC-85AB-AD7DDECBE579}" type="slidenum">
              <a:rPr lang="zh-TW" altLang="en-US" smtClean="0">
                <a:ea typeface="新細明體" charset="-120"/>
              </a:rPr>
              <a:pPr/>
              <a:t>25</a:t>
            </a:fld>
            <a:endParaRPr lang="en-US" altLang="zh-TW" smtClean="0">
              <a:ea typeface="新細明體" charset="-12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xfrm>
            <a:off x="374650" y="4343400"/>
            <a:ext cx="6127750" cy="4114800"/>
          </a:xfrm>
          <a:noFill/>
          <a:ln/>
        </p:spPr>
        <p:txBody>
          <a:bodyPr/>
          <a:lstStyle/>
          <a:p>
            <a:pPr>
              <a:lnSpc>
                <a:spcPct val="87000"/>
              </a:lnSpc>
              <a:spcBef>
                <a:spcPct val="50000"/>
              </a:spcBef>
              <a:buSzPct val="80000"/>
              <a:buFontTx/>
              <a:buChar char="•"/>
            </a:pPr>
            <a:r>
              <a:rPr lang="en-US" altLang="zh-TW" smtClean="0">
                <a:solidFill>
                  <a:srgbClr val="000000"/>
                </a:solidFill>
                <a:ea typeface="新細明體" charset="-120"/>
                <a:cs typeface="Arial" charset="0"/>
              </a:rPr>
              <a:t>What does VirtualCenter really do?  It creates virtual infrastructure and manages it.  It solves those key problems of:</a:t>
            </a:r>
          </a:p>
          <a:p>
            <a:pPr>
              <a:lnSpc>
                <a:spcPct val="87000"/>
              </a:lnSpc>
              <a:spcBef>
                <a:spcPct val="50000"/>
              </a:spcBef>
              <a:buSzPct val="80000"/>
              <a:buFontTx/>
              <a:buChar char="•"/>
            </a:pPr>
            <a:endParaRPr lang="en-US" altLang="zh-TW" smtClean="0">
              <a:solidFill>
                <a:srgbClr val="000000"/>
              </a:solidFill>
              <a:ea typeface="新細明體" charset="-120"/>
              <a:cs typeface="Arial" charset="0"/>
            </a:endParaRPr>
          </a:p>
          <a:p>
            <a:r>
              <a:rPr lang="en-US" altLang="zh-TW" smtClean="0">
                <a:ea typeface="新細明體" charset="-120"/>
                <a:cs typeface="Arial" charset="0"/>
              </a:rPr>
              <a:t>How to manage the large number of machines, deliver the large variety of services.</a:t>
            </a:r>
          </a:p>
          <a:p>
            <a:r>
              <a:rPr lang="en-US" altLang="zh-TW" smtClean="0">
                <a:ea typeface="新細明體" charset="-120"/>
                <a:cs typeface="Arial" charset="0"/>
              </a:rPr>
              <a:t>How to get the most efficiency out of the hardware we have today.</a:t>
            </a:r>
          </a:p>
          <a:p>
            <a:r>
              <a:rPr lang="en-US" altLang="zh-TW" smtClean="0">
                <a:ea typeface="新細明體" charset="-120"/>
                <a:cs typeface="Arial" charset="0"/>
              </a:rPr>
              <a:t>How to Ensure consistent, secure deployments time and time again</a:t>
            </a:r>
          </a:p>
          <a:p>
            <a:pPr>
              <a:lnSpc>
                <a:spcPct val="87000"/>
              </a:lnSpc>
              <a:spcBef>
                <a:spcPct val="50000"/>
              </a:spcBef>
              <a:buSzPct val="80000"/>
              <a:buFontTx/>
              <a:buChar char="•"/>
            </a:pPr>
            <a:endParaRPr lang="en-US" altLang="zh-TW" smtClean="0">
              <a:solidFill>
                <a:srgbClr val="000000"/>
              </a:solidFill>
              <a:ea typeface="新細明體" charset="-120"/>
              <a:cs typeface="Arial" charset="0"/>
            </a:endParaRPr>
          </a:p>
          <a:p>
            <a:pPr>
              <a:lnSpc>
                <a:spcPct val="87000"/>
              </a:lnSpc>
              <a:spcBef>
                <a:spcPct val="50000"/>
              </a:spcBef>
              <a:buSzPct val="80000"/>
              <a:buFontTx/>
              <a:buChar char="•"/>
            </a:pPr>
            <a:r>
              <a:rPr lang="en-US" altLang="zh-TW" smtClean="0">
                <a:solidFill>
                  <a:srgbClr val="000000"/>
                </a:solidFill>
                <a:ea typeface="新細明體" charset="-120"/>
                <a:cs typeface="Arial" charset="0"/>
              </a:rPr>
              <a:t>BECAUSE IT:</a:t>
            </a:r>
          </a:p>
          <a:p>
            <a:pPr>
              <a:lnSpc>
                <a:spcPct val="87000"/>
              </a:lnSpc>
              <a:spcBef>
                <a:spcPct val="50000"/>
              </a:spcBef>
              <a:buSzPct val="80000"/>
              <a:buFontTx/>
              <a:buChar char="•"/>
            </a:pPr>
            <a:r>
              <a:rPr lang="en-US" altLang="zh-TW" smtClean="0">
                <a:solidFill>
                  <a:srgbClr val="000000"/>
                </a:solidFill>
                <a:ea typeface="新細明體" charset="-120"/>
                <a:cs typeface="Arial" charset="0"/>
              </a:rPr>
              <a:t>MANAGES A LOT OF SERVERS EASILY. EFFICIENCY</a:t>
            </a:r>
          </a:p>
          <a:p>
            <a:pPr>
              <a:lnSpc>
                <a:spcPct val="87000"/>
              </a:lnSpc>
              <a:spcBef>
                <a:spcPct val="50000"/>
              </a:spcBef>
              <a:buSzPct val="80000"/>
              <a:buFontTx/>
              <a:buChar char="•"/>
            </a:pPr>
            <a:r>
              <a:rPr lang="en-US" altLang="zh-TW" smtClean="0">
                <a:solidFill>
                  <a:srgbClr val="000000"/>
                </a:solidFill>
                <a:ea typeface="新細明體" charset="-120"/>
                <a:cs typeface="Arial" charset="0"/>
              </a:rPr>
              <a:t>SAVES TIME WITH INSTANT PROVISIONING. FLEXIBILITY </a:t>
            </a:r>
          </a:p>
          <a:p>
            <a:pPr>
              <a:lnSpc>
                <a:spcPct val="87000"/>
              </a:lnSpc>
              <a:spcBef>
                <a:spcPct val="50000"/>
              </a:spcBef>
              <a:buSzPct val="80000"/>
              <a:buFontTx/>
              <a:buChar char="•"/>
            </a:pPr>
            <a:r>
              <a:rPr lang="en-US" altLang="zh-TW" smtClean="0">
                <a:solidFill>
                  <a:srgbClr val="000000"/>
                </a:solidFill>
                <a:ea typeface="新細明體" charset="-120"/>
                <a:cs typeface="Arial" charset="0"/>
              </a:rPr>
              <a:t>STANDARD TEMPLATES CREATE CONSISTENT DEPLOYMENTS AUTOMATICALLY</a:t>
            </a:r>
          </a:p>
          <a:p>
            <a:pPr>
              <a:lnSpc>
                <a:spcPct val="87000"/>
              </a:lnSpc>
              <a:spcBef>
                <a:spcPct val="50000"/>
              </a:spcBef>
              <a:buSzPct val="80000"/>
              <a:buFontTx/>
              <a:buChar char="•"/>
            </a:pPr>
            <a:r>
              <a:rPr lang="en-US" altLang="zh-TW" smtClean="0">
                <a:solidFill>
                  <a:srgbClr val="000000"/>
                </a:solidFill>
                <a:ea typeface="新細明體" charset="-120"/>
                <a:cs typeface="Arial" charset="0"/>
              </a:rPr>
              <a:t>ZERO-DOWNTIME MAINTENANCE. FLEXIBILITY</a:t>
            </a:r>
          </a:p>
          <a:p>
            <a:pPr>
              <a:lnSpc>
                <a:spcPct val="87000"/>
              </a:lnSpc>
              <a:spcBef>
                <a:spcPct val="50000"/>
              </a:spcBef>
              <a:buSzPct val="80000"/>
              <a:buFontTx/>
              <a:buChar char="•"/>
            </a:pPr>
            <a:r>
              <a:rPr lang="en-US" altLang="zh-TW" smtClean="0">
                <a:solidFill>
                  <a:srgbClr val="000000"/>
                </a:solidFill>
                <a:ea typeface="新細明體" charset="-120"/>
                <a:cs typeface="Arial" charset="0"/>
              </a:rPr>
              <a:t>WORKLOAD MANAGEMENT ACROSS DATACENTER. COST</a:t>
            </a:r>
          </a:p>
          <a:p>
            <a:pPr>
              <a:lnSpc>
                <a:spcPct val="87000"/>
              </a:lnSpc>
              <a:spcBef>
                <a:spcPct val="50000"/>
              </a:spcBef>
              <a:buSzPct val="80000"/>
              <a:buFontTx/>
              <a:buChar char="•"/>
            </a:pPr>
            <a:r>
              <a:rPr lang="en-US" altLang="zh-TW" smtClean="0">
                <a:solidFill>
                  <a:srgbClr val="000000"/>
                </a:solidFill>
                <a:ea typeface="新細明體" charset="-120"/>
                <a:cs typeface="Arial" charset="0"/>
              </a:rPr>
              <a:t>SECURE AND ROBUST.  INTEGRATED WITH WHAT YOU HAVE TODAY.</a:t>
            </a:r>
          </a:p>
          <a:p>
            <a:pPr>
              <a:lnSpc>
                <a:spcPct val="87000"/>
              </a:lnSpc>
              <a:spcBef>
                <a:spcPct val="50000"/>
              </a:spcBef>
              <a:buSzPct val="80000"/>
              <a:buFontTx/>
              <a:buChar char="•"/>
            </a:pPr>
            <a:endParaRPr lang="en-US" altLang="zh-TW" smtClean="0">
              <a:solidFill>
                <a:srgbClr val="000000"/>
              </a:solidFill>
              <a:ea typeface="新細明體" charset="-12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7F3571A6-9E6D-4C16-B371-47EE1D7EA852}" type="slidenum">
              <a:rPr lang="zh-TW" altLang="en-US" smtClean="0">
                <a:ea typeface="新細明體" charset="-120"/>
              </a:rPr>
              <a:pPr/>
              <a:t>26</a:t>
            </a:fld>
            <a:endParaRPr lang="en-US" altLang="zh-TW" smtClean="0">
              <a:ea typeface="新細明體" charset="-120"/>
            </a:endParaRPr>
          </a:p>
        </p:txBody>
      </p:sp>
      <p:sp>
        <p:nvSpPr>
          <p:cNvPr id="99330" name="Rectangle 2"/>
          <p:cNvSpPr>
            <a:spLocks noGrp="1" noRot="1" noChangeAspect="1" noChangeArrowheads="1" noTextEdit="1"/>
          </p:cNvSpPr>
          <p:nvPr>
            <p:ph type="sldImg"/>
          </p:nvPr>
        </p:nvSpPr>
        <p:spPr>
          <a:xfrm>
            <a:off x="2057400" y="685800"/>
            <a:ext cx="2743200" cy="2057400"/>
          </a:xfrm>
          <a:ln/>
        </p:spPr>
      </p:sp>
      <p:sp>
        <p:nvSpPr>
          <p:cNvPr id="99331" name="Rectangle 3"/>
          <p:cNvSpPr>
            <a:spLocks noGrp="1" noChangeArrowheads="1"/>
          </p:cNvSpPr>
          <p:nvPr>
            <p:ph type="body" idx="1"/>
          </p:nvPr>
        </p:nvSpPr>
        <p:spPr>
          <a:xfrm>
            <a:off x="382588" y="2971800"/>
            <a:ext cx="6092825" cy="5715000"/>
          </a:xfrm>
          <a:noFill/>
          <a:ln/>
        </p:spPr>
        <p:txBody>
          <a:bodyPr/>
          <a:lstStyle/>
          <a:p>
            <a:endParaRPr lang="zh-TW" altLang="en-US" smtClean="0">
              <a:ea typeface="新細明體" charset="-12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p>
            <a:fld id="{FA2A07DE-10E0-4123-A0F1-DDD8BBEBF374}" type="slidenum">
              <a:rPr lang="zh-TW" altLang="en-US" smtClean="0">
                <a:ea typeface="新細明體" charset="-120"/>
              </a:rPr>
              <a:pPr/>
              <a:t>27</a:t>
            </a:fld>
            <a:endParaRPr lang="en-US" altLang="zh-TW" smtClean="0">
              <a:ea typeface="新細明體" charset="-120"/>
            </a:endParaRPr>
          </a:p>
        </p:txBody>
      </p:sp>
      <p:sp>
        <p:nvSpPr>
          <p:cNvPr id="101378" name="Rectangle 2"/>
          <p:cNvSpPr>
            <a:spLocks noGrp="1" noRot="1" noChangeAspect="1" noChangeArrowheads="1" noTextEdit="1"/>
          </p:cNvSpPr>
          <p:nvPr>
            <p:ph type="sldImg"/>
          </p:nvPr>
        </p:nvSpPr>
        <p:spPr>
          <a:xfrm>
            <a:off x="1144588" y="685800"/>
            <a:ext cx="4572000" cy="3429000"/>
          </a:xfrm>
          <a:ln/>
        </p:spPr>
      </p:sp>
      <p:sp>
        <p:nvSpPr>
          <p:cNvPr id="101379" name="Rectangle 3"/>
          <p:cNvSpPr>
            <a:spLocks noGrp="1" noChangeArrowheads="1"/>
          </p:cNvSpPr>
          <p:nvPr>
            <p:ph type="body" idx="1"/>
          </p:nvPr>
        </p:nvSpPr>
        <p:spPr>
          <a:xfrm>
            <a:off x="914400" y="4343400"/>
            <a:ext cx="5029200" cy="4114800"/>
          </a:xfrm>
          <a:noFill/>
          <a:ln/>
        </p:spPr>
        <p:txBody>
          <a:bodyPr/>
          <a:lstStyle/>
          <a:p>
            <a:pPr>
              <a:spcBef>
                <a:spcPct val="40000"/>
              </a:spcBef>
            </a:pPr>
            <a:r>
              <a:rPr lang="en-US" altLang="zh-TW" sz="1800" smtClean="0">
                <a:solidFill>
                  <a:srgbClr val="010000"/>
                </a:solidFill>
                <a:ea typeface="新細明體" charset="-120"/>
                <a:cs typeface="Arial" charset="0"/>
              </a:rPr>
              <a:t>But really the core is VMotion technology. Lets you Adjust resources to demand.  If you suddenly were flooded by demand, you can move servers to handle it.</a:t>
            </a:r>
          </a:p>
          <a:p>
            <a:pPr>
              <a:spcBef>
                <a:spcPct val="40000"/>
              </a:spcBef>
            </a:pPr>
            <a:endParaRPr lang="en-US" altLang="zh-TW" sz="1800" smtClean="0">
              <a:solidFill>
                <a:srgbClr val="010000"/>
              </a:solidFill>
              <a:ea typeface="新細明體" charset="-120"/>
              <a:cs typeface="Arial" charset="0"/>
            </a:endParaRPr>
          </a:p>
          <a:p>
            <a:pPr>
              <a:spcBef>
                <a:spcPct val="40000"/>
              </a:spcBef>
            </a:pPr>
            <a:r>
              <a:rPr lang="en-US" altLang="zh-TW" sz="1800" smtClean="0">
                <a:solidFill>
                  <a:srgbClr val="010000"/>
                </a:solidFill>
                <a:latin typeface="Trebuchet MS" pitchFamily="34" charset="0"/>
                <a:ea typeface="新細明體" charset="-120"/>
                <a:cs typeface="Times New Roman" pitchFamily="18" charset="0"/>
              </a:rPr>
              <a:t>VMotion technology lets you move live, running virtual machines from one host to another while maintaining continuous service availability. VMotion allows fast reconfiguration and optimization of resources across the virtual infrastructure because you can make changes on the fly, without impacting users.</a:t>
            </a:r>
            <a:r>
              <a:rPr lang="en-US" altLang="zh-TW" sz="1800" smtClean="0">
                <a:solidFill>
                  <a:srgbClr val="010000"/>
                </a:solidFill>
                <a:ea typeface="新細明體" charset="-120"/>
                <a:cs typeface="Arial" charset="0"/>
              </a:rPr>
              <a:t> </a:t>
            </a:r>
          </a:p>
          <a:p>
            <a:pPr>
              <a:spcBef>
                <a:spcPct val="40000"/>
              </a:spcBef>
            </a:pPr>
            <a:endParaRPr lang="en-US" altLang="zh-TW" sz="1800" smtClean="0">
              <a:solidFill>
                <a:srgbClr val="010000"/>
              </a:solidFill>
              <a:ea typeface="新細明體" charset="-120"/>
              <a:cs typeface="Arial" charset="0"/>
            </a:endParaRPr>
          </a:p>
          <a:p>
            <a:pPr>
              <a:spcBef>
                <a:spcPct val="40000"/>
              </a:spcBef>
            </a:pPr>
            <a:r>
              <a:rPr lang="en-US" altLang="zh-TW" sz="1800" smtClean="0">
                <a:solidFill>
                  <a:srgbClr val="010000"/>
                </a:solidFill>
                <a:latin typeface="Trebuchet MS" pitchFamily="34" charset="0"/>
                <a:ea typeface="新細明體" charset="-120"/>
                <a:cs typeface="Arial" charset="0"/>
              </a:rPr>
              <a:t>VMotion enables you to move the machine without user service interruption.  Applications don’t have to be taken off line.  VMotion is a huge advantage when doing hardware maintenance or when re-balancing workloads across servers. </a:t>
            </a:r>
          </a:p>
          <a:p>
            <a:pPr>
              <a:spcBef>
                <a:spcPct val="40000"/>
              </a:spcBef>
            </a:pPr>
            <a:endParaRPr lang="en-US" altLang="zh-TW" sz="1800" smtClean="0">
              <a:solidFill>
                <a:srgbClr val="010000"/>
              </a:solidFill>
              <a:ea typeface="新細明體" charset="-120"/>
              <a:cs typeface="Arial" charset="0"/>
            </a:endParaRPr>
          </a:p>
          <a:p>
            <a:pPr>
              <a:spcBef>
                <a:spcPct val="40000"/>
              </a:spcBef>
            </a:pPr>
            <a:r>
              <a:rPr lang="en-US" altLang="zh-TW" sz="1800" smtClean="0">
                <a:solidFill>
                  <a:srgbClr val="010000"/>
                </a:solidFill>
                <a:ea typeface="新細明體" charset="-120"/>
                <a:cs typeface="Arial" charset="0"/>
              </a:rPr>
              <a:t>It also gives you optimal utilization etc.</a:t>
            </a:r>
          </a:p>
          <a:p>
            <a:pPr>
              <a:spcBef>
                <a:spcPct val="40000"/>
              </a:spcBef>
            </a:pPr>
            <a:endParaRPr lang="en-US" altLang="zh-TW" sz="1800" smtClean="0">
              <a:solidFill>
                <a:srgbClr val="010000"/>
              </a:solidFill>
              <a:ea typeface="新細明體" charset="-120"/>
              <a:cs typeface="Arial" charset="0"/>
            </a:endParaRPr>
          </a:p>
          <a:p>
            <a:pPr>
              <a:spcBef>
                <a:spcPct val="40000"/>
              </a:spcBef>
            </a:pPr>
            <a:r>
              <a:rPr lang="en-US" altLang="zh-TW" sz="1800" smtClean="0">
                <a:solidFill>
                  <a:srgbClr val="010000"/>
                </a:solidFill>
                <a:ea typeface="新細明體" charset="-120"/>
                <a:cs typeface="Arial" charset="0"/>
              </a:rPr>
              <a:t>Let’s consider each of these</a:t>
            </a:r>
          </a:p>
          <a:p>
            <a:endParaRPr lang="zh-TW" altLang="en-US" smtClean="0">
              <a:ea typeface="新細明體" charset="-12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fld id="{C88A61D8-DB50-4CB4-8916-B882A5F407E6}" type="slidenum">
              <a:rPr lang="zh-TW" altLang="en-US" smtClean="0">
                <a:ea typeface="新細明體" charset="-120"/>
              </a:rPr>
              <a:pPr/>
              <a:t>28</a:t>
            </a:fld>
            <a:endParaRPr lang="en-US" altLang="zh-TW" smtClean="0">
              <a:ea typeface="新細明體" charset="-120"/>
            </a:endParaRPr>
          </a:p>
        </p:txBody>
      </p:sp>
      <p:sp>
        <p:nvSpPr>
          <p:cNvPr id="103426" name="Rectangle 2"/>
          <p:cNvSpPr>
            <a:spLocks noGrp="1" noRot="1" noChangeAspect="1" noChangeArrowheads="1" noTextEdit="1"/>
          </p:cNvSpPr>
          <p:nvPr>
            <p:ph type="sldImg"/>
          </p:nvPr>
        </p:nvSpPr>
        <p:spPr>
          <a:xfrm>
            <a:off x="1135063" y="674688"/>
            <a:ext cx="4605337" cy="3454400"/>
          </a:xfrm>
          <a:ln/>
        </p:spPr>
      </p:sp>
      <p:sp>
        <p:nvSpPr>
          <p:cNvPr id="103427" name="Rectangle 3"/>
          <p:cNvSpPr>
            <a:spLocks noGrp="1" noChangeArrowheads="1"/>
          </p:cNvSpPr>
          <p:nvPr>
            <p:ph type="body" idx="1"/>
          </p:nvPr>
        </p:nvSpPr>
        <p:spPr>
          <a:xfrm>
            <a:off x="896938" y="4354513"/>
            <a:ext cx="5078412" cy="4125912"/>
          </a:xfrm>
          <a:noFill/>
          <a:ln/>
        </p:spPr>
        <p:txBody>
          <a:bodyPr/>
          <a:lstStyle/>
          <a:p>
            <a:endParaRPr lang="zh-TW" altLang="en-US" smtClean="0">
              <a:ea typeface="新細明體" charset="-12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336AAE84-2384-432B-9DF9-101C568BE49C}" type="slidenum">
              <a:rPr lang="zh-TW" altLang="en-US" smtClean="0">
                <a:ea typeface="新細明體" charset="-120"/>
              </a:rPr>
              <a:pPr/>
              <a:t>29</a:t>
            </a:fld>
            <a:endParaRPr lang="en-US" altLang="zh-TW" smtClean="0">
              <a:ea typeface="新細明體" charset="-120"/>
            </a:endParaRPr>
          </a:p>
        </p:txBody>
      </p:sp>
      <p:sp>
        <p:nvSpPr>
          <p:cNvPr id="105474" name="Rectangle 2"/>
          <p:cNvSpPr>
            <a:spLocks noGrp="1" noRot="1" noChangeAspect="1" noChangeArrowheads="1" noTextEdit="1"/>
          </p:cNvSpPr>
          <p:nvPr>
            <p:ph type="sldImg"/>
          </p:nvPr>
        </p:nvSpPr>
        <p:spPr>
          <a:xfrm>
            <a:off x="2060575" y="685800"/>
            <a:ext cx="2738438" cy="2054225"/>
          </a:xfrm>
          <a:ln/>
        </p:spPr>
      </p:sp>
      <p:sp>
        <p:nvSpPr>
          <p:cNvPr id="105475" name="Rectangle 3"/>
          <p:cNvSpPr>
            <a:spLocks noGrp="1" noChangeArrowheads="1"/>
          </p:cNvSpPr>
          <p:nvPr>
            <p:ph type="body" idx="1"/>
          </p:nvPr>
        </p:nvSpPr>
        <p:spPr>
          <a:xfrm>
            <a:off x="293688" y="2974975"/>
            <a:ext cx="6270625" cy="5818188"/>
          </a:xfrm>
          <a:noFill/>
          <a:ln/>
        </p:spPr>
        <p:txBody>
          <a:bodyPr/>
          <a:lstStyle/>
          <a:p>
            <a:endParaRPr lang="zh-TW" altLang="en-US" smtClean="0">
              <a:ea typeface="新細明體" charset="-12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p>
            <a:fld id="{B04EBFBD-9C90-4597-A80F-621826F4C5BE}" type="slidenum">
              <a:rPr lang="zh-TW" altLang="en-US" smtClean="0">
                <a:ea typeface="新細明體" charset="-120"/>
              </a:rPr>
              <a:pPr/>
              <a:t>30</a:t>
            </a:fld>
            <a:endParaRPr lang="en-US" altLang="zh-TW" smtClean="0">
              <a:ea typeface="新細明體" charset="-12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xfrm>
            <a:off x="914400" y="4341813"/>
            <a:ext cx="5029200" cy="4116387"/>
          </a:xfrm>
          <a:noFill/>
          <a:ln/>
        </p:spPr>
        <p:txBody>
          <a:bodyPr/>
          <a:lstStyle/>
          <a:p>
            <a:endParaRPr lang="zh-TW" altLang="en-US" smtClean="0">
              <a:ea typeface="新細明體" charset="-12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p>
            <a:fld id="{8E5753EB-45F5-4291-9A22-6BC2C7E03ABA}" type="slidenum">
              <a:rPr lang="zh-TW" altLang="en-US" smtClean="0">
                <a:ea typeface="新細明體" charset="-120"/>
              </a:rPr>
              <a:pPr/>
              <a:t>31</a:t>
            </a:fld>
            <a:endParaRPr lang="en-US" altLang="zh-TW" smtClean="0">
              <a:ea typeface="新細明體" charset="-12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xfrm>
            <a:off x="914400" y="4343400"/>
            <a:ext cx="5029200" cy="4114800"/>
          </a:xfrm>
          <a:noFill/>
          <a:ln/>
        </p:spPr>
        <p:txBody>
          <a:bodyPr/>
          <a:lstStyle/>
          <a:p>
            <a:endParaRPr lang="zh-TW" altLang="en-US" smtClean="0">
              <a:ea typeface="新細明體" charset="-12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ln/>
        </p:spPr>
      </p:sp>
      <p:sp>
        <p:nvSpPr>
          <p:cNvPr id="111618" name="Rectangle 3"/>
          <p:cNvSpPr>
            <a:spLocks noGrp="1" noChangeArrowheads="1"/>
          </p:cNvSpPr>
          <p:nvPr>
            <p:ph type="body" idx="1"/>
          </p:nvPr>
        </p:nvSpPr>
        <p:spPr>
          <a:xfrm>
            <a:off x="684213" y="4341813"/>
            <a:ext cx="5489575" cy="4116387"/>
          </a:xfrm>
          <a:noFill/>
          <a:ln/>
        </p:spPr>
        <p:txBody>
          <a:bodyPr lIns="91378" tIns="45689" rIns="91378" bIns="45689"/>
          <a:lstStyle/>
          <a:p>
            <a:pPr>
              <a:buFont typeface="Wingdings 3" pitchFamily="18" charset="2"/>
              <a:buNone/>
            </a:pPr>
            <a:r>
              <a:rPr lang="en-US" altLang="zh-TW" sz="2000" smtClean="0">
                <a:ea typeface="新細明體" charset="-120"/>
                <a:cs typeface="Arial" charset="0"/>
              </a:rPr>
              <a:t>Now for the other vCompute features.</a:t>
            </a:r>
          </a:p>
          <a:p>
            <a:pPr>
              <a:buFont typeface="Wingdings 3" pitchFamily="18" charset="2"/>
              <a:buNone/>
            </a:pPr>
            <a:endParaRPr lang="en-US" altLang="zh-TW" sz="2000" smtClean="0">
              <a:ea typeface="新細明體" charset="-120"/>
              <a:cs typeface="Arial" charset="0"/>
            </a:endParaRPr>
          </a:p>
          <a:p>
            <a:pPr>
              <a:buFont typeface="Wingdings 3" pitchFamily="18" charset="2"/>
              <a:buNone/>
            </a:pPr>
            <a:r>
              <a:rPr lang="en-US" altLang="zh-TW" sz="2000" smtClean="0">
                <a:ea typeface="新細明體" charset="-120"/>
                <a:cs typeface="Arial" charset="0"/>
              </a:rPr>
              <a:t>DPM in VMware vSphere™ 4.0 will be supported in production – using a couple of new technologies IPMI and iLO. DPM with WoL will still be supported experimentally only.</a:t>
            </a:r>
          </a:p>
          <a:p>
            <a:pPr>
              <a:buFont typeface="Wingdings 3" pitchFamily="18" charset="2"/>
              <a:buNone/>
            </a:pPr>
            <a:endParaRPr lang="en-US" altLang="zh-TW" sz="2000" smtClean="0">
              <a:ea typeface="新細明體" charset="-120"/>
              <a:cs typeface="Arial" charset="0"/>
            </a:endParaRPr>
          </a:p>
          <a:p>
            <a:pPr>
              <a:buFont typeface="Wingdings 3" pitchFamily="18" charset="2"/>
              <a:buNone/>
            </a:pPr>
            <a:r>
              <a:rPr lang="en-US" altLang="zh-TW" sz="2000" smtClean="0">
                <a:ea typeface="新細明體" charset="-120"/>
                <a:cs typeface="Arial" charset="0"/>
              </a:rPr>
              <a:t>Right-size Capacity</a:t>
            </a:r>
          </a:p>
          <a:p>
            <a:pPr lvl="1"/>
            <a:r>
              <a:rPr lang="en-US" altLang="zh-TW" sz="1800" smtClean="0">
                <a:ea typeface="新細明體" charset="-120"/>
                <a:cs typeface="Arial" charset="0"/>
              </a:rPr>
              <a:t>Use fewer servers when demand from virtual machines is low</a:t>
            </a:r>
          </a:p>
          <a:p>
            <a:pPr lvl="1"/>
            <a:r>
              <a:rPr lang="en-US" altLang="zh-TW" sz="1800" smtClean="0">
                <a:ea typeface="新細明體" charset="-120"/>
                <a:cs typeface="Arial" charset="0"/>
              </a:rPr>
              <a:t>Use more servers when demand high</a:t>
            </a:r>
          </a:p>
          <a:p>
            <a:endParaRPr lang="en-US" altLang="zh-TW" sz="300" smtClean="0">
              <a:ea typeface="新細明體" charset="-120"/>
              <a:cs typeface="Arial" charset="0"/>
            </a:endParaRPr>
          </a:p>
          <a:p>
            <a:pPr>
              <a:buFont typeface="Wingdings 3" pitchFamily="18" charset="2"/>
              <a:buNone/>
            </a:pPr>
            <a:r>
              <a:rPr lang="en-US" altLang="zh-TW" sz="2000" smtClean="0">
                <a:ea typeface="新細明體" charset="-120"/>
                <a:cs typeface="Arial" charset="0"/>
              </a:rPr>
              <a:t>Minimize Power Consumption</a:t>
            </a:r>
          </a:p>
          <a:p>
            <a:pPr lvl="1"/>
            <a:r>
              <a:rPr lang="en-US" altLang="zh-TW" sz="1800" smtClean="0">
                <a:ea typeface="新細明體" charset="-120"/>
                <a:cs typeface="Arial" charset="0"/>
              </a:rPr>
              <a:t>Power off inactive hosts</a:t>
            </a:r>
          </a:p>
          <a:p>
            <a:pPr lvl="1"/>
            <a:r>
              <a:rPr lang="en-US" altLang="zh-TW" sz="1800" smtClean="0">
                <a:ea typeface="新細明體" charset="-120"/>
                <a:cs typeface="Arial" charset="0"/>
              </a:rPr>
              <a:t>Bring capacity back online as workload needs increase</a:t>
            </a:r>
          </a:p>
          <a:p>
            <a:pPr lvl="2"/>
            <a:r>
              <a:rPr lang="en-US" altLang="zh-TW" sz="1600" smtClean="0">
                <a:ea typeface="新細明體" charset="-120"/>
                <a:cs typeface="Arial" charset="0"/>
              </a:rPr>
              <a:t>Power-on via IPMI, iLO</a:t>
            </a:r>
          </a:p>
          <a:p>
            <a:pPr>
              <a:buFont typeface="Wingdings 3" pitchFamily="18" charset="2"/>
              <a:buNone/>
            </a:pPr>
            <a:r>
              <a:rPr lang="en-US" altLang="zh-TW" sz="2000" smtClean="0">
                <a:ea typeface="新細明體" charset="-120"/>
                <a:cs typeface="Arial" charset="0"/>
              </a:rPr>
              <a:t>Integrated with DRS</a:t>
            </a:r>
          </a:p>
          <a:p>
            <a:pPr lvl="1"/>
            <a:r>
              <a:rPr lang="en-US" altLang="zh-TW" sz="1800" smtClean="0">
                <a:ea typeface="新細明體" charset="-120"/>
                <a:cs typeface="Arial" charset="0"/>
              </a:rPr>
              <a:t>Works in concert with load balancing</a:t>
            </a:r>
          </a:p>
          <a:p>
            <a:pPr lvl="1"/>
            <a:r>
              <a:rPr lang="en-US" altLang="zh-TW" sz="1800" smtClean="0">
                <a:ea typeface="新細明體" charset="-120"/>
                <a:cs typeface="Arial" charset="0"/>
              </a:rPr>
              <a:t>Respects QoS policies</a:t>
            </a:r>
          </a:p>
          <a:p>
            <a:pPr lvl="1"/>
            <a:r>
              <a:rPr lang="en-US" altLang="zh-TW" sz="1800" smtClean="0">
                <a:ea typeface="新細明體" charset="-120"/>
                <a:cs typeface="Arial" charset="0"/>
              </a:rPr>
              <a:t>No disruption or downtime to VMs</a:t>
            </a:r>
          </a:p>
          <a:p>
            <a:pPr>
              <a:lnSpc>
                <a:spcPct val="80000"/>
              </a:lnSpc>
            </a:pPr>
            <a:endParaRPr lang="en-US" altLang="zh-TW" sz="800" smtClean="0">
              <a:ea typeface="新細明體" charset="-120"/>
              <a:cs typeface="Arial" charset="0"/>
            </a:endParaRPr>
          </a:p>
          <a:p>
            <a:pPr>
              <a:lnSpc>
                <a:spcPct val="80000"/>
              </a:lnSpc>
            </a:pPr>
            <a:r>
              <a:rPr lang="en-US" altLang="zh-TW" sz="800" smtClean="0">
                <a:ea typeface="新細明體" charset="-120"/>
                <a:cs typeface="Arial" charset="0"/>
              </a:rPr>
              <a:t>Most servers consume 50% of their peak power requirement even when idle. Distributed Power Management helps you really manage your power bill without compromising on resource availability to virtual machines</a:t>
            </a:r>
          </a:p>
          <a:p>
            <a:pPr>
              <a:lnSpc>
                <a:spcPct val="80000"/>
              </a:lnSpc>
            </a:pPr>
            <a:endParaRPr lang="en-US" altLang="zh-TW" sz="800" smtClean="0">
              <a:ea typeface="新細明體" charset="-120"/>
              <a:cs typeface="Arial" charset="0"/>
            </a:endParaRPr>
          </a:p>
          <a:p>
            <a:pPr>
              <a:lnSpc>
                <a:spcPct val="80000"/>
              </a:lnSpc>
            </a:pPr>
            <a:r>
              <a:rPr lang="en-US" altLang="zh-TW" sz="700" smtClean="0">
                <a:ea typeface="新細明體" charset="-120"/>
                <a:cs typeface="Arial" charset="0"/>
              </a:rPr>
              <a:t>Put host in stand-by mode if: total demand + reserve &lt;= total capacity minus host capacity</a:t>
            </a:r>
          </a:p>
          <a:p>
            <a:pPr>
              <a:lnSpc>
                <a:spcPct val="80000"/>
              </a:lnSpc>
            </a:pPr>
            <a:endParaRPr lang="en-US" altLang="zh-TW" sz="700" smtClean="0">
              <a:ea typeface="新細明體" charset="-120"/>
              <a:cs typeface="Arial" charset="0"/>
            </a:endParaRPr>
          </a:p>
          <a:p>
            <a:pPr>
              <a:lnSpc>
                <a:spcPct val="80000"/>
              </a:lnSpc>
            </a:pPr>
            <a:r>
              <a:rPr lang="en-US" altLang="zh-TW" sz="700" smtClean="0">
                <a:ea typeface="新細明體" charset="-120"/>
                <a:cs typeface="Arial" charset="0"/>
              </a:rPr>
              <a:t>MORE DETAIL FOR INTERESTED CUSTOMERS:</a:t>
            </a:r>
            <a:endParaRPr lang="en-US" altLang="zh-TW" sz="300" smtClean="0">
              <a:ea typeface="新細明體" charset="-120"/>
              <a:cs typeface="Arial" charset="0"/>
            </a:endParaRPr>
          </a:p>
          <a:p>
            <a:pPr>
              <a:lnSpc>
                <a:spcPct val="80000"/>
              </a:lnSpc>
            </a:pPr>
            <a:r>
              <a:rPr lang="en-US" altLang="zh-TW" sz="800" smtClean="0">
                <a:ea typeface="新細明體" charset="-120"/>
                <a:cs typeface="Arial" charset="0"/>
              </a:rPr>
              <a:t>Users can define:</a:t>
            </a:r>
          </a:p>
          <a:p>
            <a:pPr lvl="1">
              <a:lnSpc>
                <a:spcPct val="80000"/>
              </a:lnSpc>
            </a:pPr>
            <a:r>
              <a:rPr lang="en-US" altLang="zh-TW" sz="800" smtClean="0">
                <a:ea typeface="新細明體" charset="-120"/>
                <a:cs typeface="Arial" charset="0"/>
              </a:rPr>
              <a:t>Reserve capacity to always be available</a:t>
            </a:r>
          </a:p>
          <a:p>
            <a:pPr lvl="1">
              <a:lnSpc>
                <a:spcPct val="80000"/>
              </a:lnSpc>
            </a:pPr>
            <a:r>
              <a:rPr lang="en-US" altLang="zh-TW" sz="800" smtClean="0">
                <a:ea typeface="新細明體" charset="-120"/>
                <a:cs typeface="Arial" charset="0"/>
              </a:rPr>
              <a:t>Time for which load history can be monitored before the power off decision is made.</a:t>
            </a:r>
          </a:p>
          <a:p>
            <a:pPr lvl="1">
              <a:lnSpc>
                <a:spcPct val="80000"/>
              </a:lnSpc>
            </a:pPr>
            <a:r>
              <a:rPr lang="en-US" altLang="zh-TW" sz="800" smtClean="0">
                <a:ea typeface="新細明體" charset="-120"/>
                <a:cs typeface="Arial" charset="0"/>
              </a:rPr>
              <a:t>Time for which load history can be monitored before the power on decision is made.</a:t>
            </a:r>
          </a:p>
          <a:p>
            <a:pPr lvl="1">
              <a:lnSpc>
                <a:spcPct val="80000"/>
              </a:lnSpc>
            </a:pPr>
            <a:r>
              <a:rPr lang="en-US" altLang="zh-TW" sz="800" smtClean="0">
                <a:ea typeface="新細明體" charset="-120"/>
                <a:cs typeface="Arial" charset="0"/>
              </a:rPr>
              <a:t>Power on will also be triggered when there aren’t enough resources available to power-on a VM or when more spare capacity needed for HA.</a:t>
            </a:r>
          </a:p>
          <a:p>
            <a:pPr>
              <a:lnSpc>
                <a:spcPct val="80000"/>
              </a:lnSpc>
            </a:pPr>
            <a:r>
              <a:rPr lang="en-US" altLang="zh-TW" sz="800" smtClean="0">
                <a:ea typeface="新細明體" charset="-120"/>
                <a:cs typeface="Arial" charset="0"/>
              </a:rPr>
              <a:t>Stand-by mode means the host is powered off (S5). There are sub-modes to standby mode:</a:t>
            </a:r>
          </a:p>
          <a:p>
            <a:pPr>
              <a:lnSpc>
                <a:spcPct val="80000"/>
              </a:lnSpc>
            </a:pPr>
            <a:endParaRPr lang="en-US" altLang="zh-TW" sz="300" smtClean="0">
              <a:ea typeface="新細明體" charset="-120"/>
              <a:cs typeface="Arial" charset="0"/>
            </a:endParaRPr>
          </a:p>
          <a:p>
            <a:pPr lvl="1">
              <a:lnSpc>
                <a:spcPct val="80000"/>
              </a:lnSpc>
            </a:pPr>
            <a:r>
              <a:rPr lang="en-US" altLang="zh-TW" sz="800" smtClean="0">
                <a:ea typeface="新細明體" charset="-120"/>
                <a:cs typeface="Arial" charset="0"/>
              </a:rPr>
              <a:t>When a recommendation to go into standby is accepted, the host immediately enters </a:t>
            </a:r>
            <a:r>
              <a:rPr lang="en-US" altLang="zh-TW" sz="800" u="sng" smtClean="0">
                <a:ea typeface="新細明體" charset="-120"/>
                <a:cs typeface="Arial" charset="0"/>
              </a:rPr>
              <a:t>standby/entering</a:t>
            </a:r>
            <a:r>
              <a:rPr lang="en-US" altLang="zh-TW" sz="800" smtClean="0">
                <a:ea typeface="新細明體" charset="-120"/>
                <a:cs typeface="Arial" charset="0"/>
              </a:rPr>
              <a:t> mode. In this mode the machine is still powered on and may still have some VMs running on it. They must be migrated off, and no new VMs can be started/migrated on the host.</a:t>
            </a:r>
          </a:p>
          <a:p>
            <a:pPr lvl="1">
              <a:lnSpc>
                <a:spcPct val="80000"/>
              </a:lnSpc>
            </a:pPr>
            <a:endParaRPr lang="en-US" altLang="zh-TW" sz="300" smtClean="0">
              <a:ea typeface="新細明體" charset="-120"/>
              <a:cs typeface="Arial" charset="0"/>
            </a:endParaRPr>
          </a:p>
          <a:p>
            <a:pPr lvl="1">
              <a:lnSpc>
                <a:spcPct val="80000"/>
              </a:lnSpc>
            </a:pPr>
            <a:r>
              <a:rPr lang="en-US" altLang="zh-TW" sz="800" smtClean="0">
                <a:ea typeface="新細明體" charset="-120"/>
                <a:cs typeface="Arial" charset="0"/>
              </a:rPr>
              <a:t>When the host is evacuated, it can be powered off (</a:t>
            </a:r>
            <a:r>
              <a:rPr lang="en-US" altLang="zh-TW" sz="800" u="sng" smtClean="0">
                <a:ea typeface="新細明體" charset="-120"/>
                <a:cs typeface="Arial" charset="0"/>
              </a:rPr>
              <a:t>standby/off</a:t>
            </a:r>
            <a:r>
              <a:rPr lang="en-US" altLang="zh-TW" sz="800" smtClean="0">
                <a:ea typeface="新細明體" charset="-120"/>
                <a:cs typeface="Arial" charset="0"/>
              </a:rPr>
              <a:t>)</a:t>
            </a:r>
          </a:p>
          <a:p>
            <a:pPr lvl="1">
              <a:lnSpc>
                <a:spcPct val="80000"/>
              </a:lnSpc>
            </a:pPr>
            <a:endParaRPr lang="en-US" altLang="zh-TW" sz="300" smtClean="0">
              <a:ea typeface="新細明體" charset="-120"/>
              <a:cs typeface="Arial" charset="0"/>
            </a:endParaRPr>
          </a:p>
          <a:p>
            <a:pPr lvl="1">
              <a:lnSpc>
                <a:spcPct val="80000"/>
              </a:lnSpc>
            </a:pPr>
            <a:r>
              <a:rPr lang="en-US" altLang="zh-TW" sz="800" smtClean="0">
                <a:ea typeface="新細明體" charset="-120"/>
                <a:cs typeface="Arial" charset="0"/>
              </a:rPr>
              <a:t>At some later point, if a recommendation to leave standby mode is accepted, the machine is powered up and begins to boot (</a:t>
            </a:r>
            <a:r>
              <a:rPr lang="en-US" altLang="zh-TW" sz="800" u="sng" smtClean="0">
                <a:ea typeface="新細明體" charset="-120"/>
                <a:cs typeface="Arial" charset="0"/>
              </a:rPr>
              <a:t>standby/leaving</a:t>
            </a:r>
            <a:r>
              <a:rPr lang="en-US" altLang="zh-TW" sz="800" smtClean="0">
                <a:ea typeface="新細明體" charset="-120"/>
                <a:cs typeface="Arial" charset="0"/>
              </a:rPr>
              <a:t>).  No VMs can be migrated on it until it's fully up.</a:t>
            </a:r>
          </a:p>
          <a:p>
            <a:pPr lvl="1">
              <a:lnSpc>
                <a:spcPct val="80000"/>
              </a:lnSpc>
            </a:pPr>
            <a:r>
              <a:rPr lang="en-US" altLang="zh-TW" sz="800" smtClean="0">
                <a:ea typeface="新細明體" charset="-120"/>
                <a:cs typeface="Arial" charset="0"/>
              </a:rPr>
              <a:t>Automation options:</a:t>
            </a:r>
          </a:p>
          <a:p>
            <a:pPr lvl="1">
              <a:lnSpc>
                <a:spcPct val="80000"/>
              </a:lnSpc>
            </a:pPr>
            <a:endParaRPr lang="en-US" altLang="zh-TW" sz="800" smtClean="0">
              <a:ea typeface="新細明體" charset="-120"/>
              <a:cs typeface="Arial" charset="0"/>
            </a:endParaRPr>
          </a:p>
          <a:p>
            <a:pPr>
              <a:lnSpc>
                <a:spcPct val="80000"/>
              </a:lnSpc>
            </a:pPr>
            <a:r>
              <a:rPr lang="en-US" altLang="zh-TW" sz="900" smtClean="0">
                <a:ea typeface="新細明體" charset="-120"/>
                <a:cs typeface="Arial" charset="0"/>
              </a:rPr>
              <a:t>Automation level</a:t>
            </a:r>
          </a:p>
          <a:p>
            <a:pPr lvl="2">
              <a:lnSpc>
                <a:spcPct val="80000"/>
              </a:lnSpc>
              <a:buFont typeface="Wingdings" pitchFamily="2" charset="2"/>
              <a:buChar char="•"/>
            </a:pPr>
            <a:r>
              <a:rPr lang="en-US" altLang="zh-TW" sz="800" u="sng" smtClean="0">
                <a:ea typeface="新細明體" charset="-120"/>
                <a:cs typeface="Arial" charset="0"/>
              </a:rPr>
              <a:t>Automatic</a:t>
            </a:r>
            <a:r>
              <a:rPr lang="en-US" altLang="zh-TW" sz="800" smtClean="0">
                <a:ea typeface="新細明體" charset="-120"/>
                <a:cs typeface="Arial" charset="0"/>
              </a:rPr>
              <a:t> – DPM makes power on/off recommendations and executes them</a:t>
            </a:r>
          </a:p>
          <a:p>
            <a:pPr lvl="2">
              <a:lnSpc>
                <a:spcPct val="80000"/>
              </a:lnSpc>
              <a:buFont typeface="Wingdings" pitchFamily="2" charset="2"/>
              <a:buChar char="•"/>
            </a:pPr>
            <a:r>
              <a:rPr lang="en-US" altLang="zh-TW" sz="800" u="sng" smtClean="0">
                <a:ea typeface="新細明體" charset="-120"/>
                <a:cs typeface="Arial" charset="0"/>
              </a:rPr>
              <a:t>Manual </a:t>
            </a:r>
            <a:r>
              <a:rPr lang="en-US" altLang="zh-TW" sz="800" smtClean="0">
                <a:ea typeface="新細明體" charset="-120"/>
                <a:cs typeface="Arial" charset="0"/>
              </a:rPr>
              <a:t>– DPM makes power on/off recommendations and admin chooses whether or not to execute them</a:t>
            </a:r>
          </a:p>
          <a:p>
            <a:pPr lvl="2">
              <a:lnSpc>
                <a:spcPct val="80000"/>
              </a:lnSpc>
              <a:buFont typeface="Wingdings" pitchFamily="2" charset="2"/>
              <a:buChar char="•"/>
            </a:pPr>
            <a:r>
              <a:rPr lang="en-US" altLang="zh-TW" sz="800" u="sng" smtClean="0">
                <a:ea typeface="新細明體" charset="-120"/>
                <a:cs typeface="Arial" charset="0"/>
              </a:rPr>
              <a:t>Off</a:t>
            </a:r>
            <a:r>
              <a:rPr lang="en-US" altLang="zh-TW" sz="800" smtClean="0">
                <a:ea typeface="新細明體" charset="-120"/>
                <a:cs typeface="Arial" charset="0"/>
              </a:rPr>
              <a:t> – DPM is disabled</a:t>
            </a:r>
          </a:p>
          <a:p>
            <a:pPr>
              <a:lnSpc>
                <a:spcPct val="80000"/>
              </a:lnSpc>
            </a:pPr>
            <a:endParaRPr lang="en-US" altLang="zh-TW" sz="300" smtClean="0">
              <a:ea typeface="新細明體" charset="-120"/>
              <a:cs typeface="Arial" charset="0"/>
            </a:endParaRPr>
          </a:p>
          <a:p>
            <a:pPr>
              <a:lnSpc>
                <a:spcPct val="80000"/>
              </a:lnSpc>
            </a:pPr>
            <a:r>
              <a:rPr lang="en-US" altLang="zh-TW" sz="900" smtClean="0">
                <a:ea typeface="新細明體" charset="-120"/>
                <a:cs typeface="Arial" charset="0"/>
              </a:rPr>
              <a:t>Automation level defined on per-cluster &amp; per-host basis</a:t>
            </a:r>
          </a:p>
          <a:p>
            <a:pPr>
              <a:lnSpc>
                <a:spcPct val="80000"/>
              </a:lnSpc>
            </a:pPr>
            <a:r>
              <a:rPr lang="en-US" altLang="zh-TW" sz="900" smtClean="0">
                <a:ea typeface="新細明體" charset="-120"/>
                <a:cs typeface="Arial" charset="0"/>
              </a:rPr>
              <a:t>Advanced options for tuning load parameters</a:t>
            </a:r>
            <a:endParaRPr lang="en-US" altLang="zh-TW" sz="900" smtClean="0">
              <a:solidFill>
                <a:srgbClr val="CC0000"/>
              </a:solidFill>
              <a:ea typeface="新細明體" charset="-120"/>
              <a:cs typeface="Arial" charset="0"/>
            </a:endParaRPr>
          </a:p>
          <a:p>
            <a:pPr>
              <a:lnSpc>
                <a:spcPct val="80000"/>
              </a:lnSpc>
            </a:pPr>
            <a:r>
              <a:rPr lang="en-US" altLang="zh-TW" sz="900" smtClean="0">
                <a:ea typeface="新細明體" charset="-120"/>
                <a:cs typeface="Arial" charset="0"/>
              </a:rPr>
              <a:t>Manual power off/on of hosts</a:t>
            </a:r>
          </a:p>
          <a:p>
            <a:pPr lvl="1">
              <a:lnSpc>
                <a:spcPct val="80000"/>
              </a:lnSpc>
            </a:pPr>
            <a:endParaRPr lang="en-US" altLang="zh-TW" sz="800" smtClean="0">
              <a:ea typeface="新細明體" charset="-120"/>
              <a:cs typeface="Arial" charset="0"/>
            </a:endParaRPr>
          </a:p>
          <a:p>
            <a:pPr lvl="1">
              <a:lnSpc>
                <a:spcPct val="80000"/>
              </a:lnSpc>
            </a:pPr>
            <a:endParaRPr lang="en-US" altLang="zh-TW" sz="800" smtClean="0">
              <a:ea typeface="新細明體" charset="-120"/>
              <a:cs typeface="Arial" charset="0"/>
            </a:endParaRPr>
          </a:p>
          <a:p>
            <a:pPr>
              <a:lnSpc>
                <a:spcPct val="80000"/>
              </a:lnSpc>
            </a:pPr>
            <a:r>
              <a:rPr lang="en-US" altLang="zh-TW" sz="800" smtClean="0">
                <a:ea typeface="新細明體" charset="-120"/>
                <a:cs typeface="Arial" charset="0"/>
              </a:rPr>
              <a:t>Requirements and considerations:</a:t>
            </a:r>
          </a:p>
          <a:p>
            <a:pPr lvl="1">
              <a:lnSpc>
                <a:spcPct val="80000"/>
              </a:lnSpc>
            </a:pPr>
            <a:r>
              <a:rPr lang="en-US" altLang="zh-TW" sz="800" smtClean="0">
                <a:ea typeface="新細明體" charset="-120"/>
                <a:cs typeface="Arial" charset="0"/>
              </a:rPr>
              <a:t>Running vCenter Server with DRS</a:t>
            </a:r>
          </a:p>
          <a:p>
            <a:pPr lvl="1">
              <a:lnSpc>
                <a:spcPct val="80000"/>
              </a:lnSpc>
            </a:pPr>
            <a:r>
              <a:rPr lang="en-US" altLang="zh-TW" sz="800" smtClean="0">
                <a:ea typeface="新細明體" charset="-120"/>
                <a:cs typeface="Arial" charset="0"/>
              </a:rPr>
              <a:t>VMotion compatible cluster</a:t>
            </a:r>
          </a:p>
          <a:p>
            <a:pPr lvl="2">
              <a:lnSpc>
                <a:spcPct val="80000"/>
              </a:lnSpc>
            </a:pPr>
            <a:r>
              <a:rPr lang="en-US" altLang="zh-TW" sz="800" smtClean="0">
                <a:ea typeface="新細明體" charset="-120"/>
                <a:cs typeface="Arial" charset="0"/>
              </a:rPr>
              <a:t>Shared storage</a:t>
            </a:r>
          </a:p>
          <a:p>
            <a:pPr lvl="2">
              <a:lnSpc>
                <a:spcPct val="80000"/>
              </a:lnSpc>
            </a:pPr>
            <a:r>
              <a:rPr lang="en-US" altLang="zh-TW" sz="800" smtClean="0">
                <a:ea typeface="新細明體" charset="-120"/>
                <a:cs typeface="Arial" charset="0"/>
              </a:rPr>
              <a:t>Compatible processor architectures</a:t>
            </a:r>
          </a:p>
          <a:p>
            <a:pPr lvl="2">
              <a:lnSpc>
                <a:spcPct val="80000"/>
              </a:lnSpc>
            </a:pPr>
            <a:r>
              <a:rPr lang="en-US" altLang="zh-TW" sz="800" smtClean="0">
                <a:ea typeface="新細明體" charset="-120"/>
                <a:cs typeface="Arial" charset="0"/>
              </a:rPr>
              <a:t>VMkernel/VMotion network</a:t>
            </a:r>
            <a:endParaRPr lang="en-US" altLang="zh-TW" sz="800" smtClean="0">
              <a:solidFill>
                <a:srgbClr val="FF0000"/>
              </a:solidFill>
              <a:ea typeface="新細明體" charset="-120"/>
              <a:cs typeface="Arial" charset="0"/>
            </a:endParaRPr>
          </a:p>
          <a:p>
            <a:pPr lvl="1">
              <a:lnSpc>
                <a:spcPct val="80000"/>
              </a:lnSpc>
            </a:pPr>
            <a:r>
              <a:rPr lang="en-US" altLang="zh-TW" sz="800" smtClean="0">
                <a:ea typeface="新細明體" charset="-120"/>
                <a:cs typeface="Arial" charset="0"/>
              </a:rPr>
              <a:t>Hosts with Wake on LAN</a:t>
            </a:r>
          </a:p>
          <a:p>
            <a:pPr lvl="1">
              <a:lnSpc>
                <a:spcPct val="80000"/>
              </a:lnSpc>
            </a:pPr>
            <a:r>
              <a:rPr lang="en-US" altLang="zh-TW" sz="800" smtClean="0">
                <a:ea typeface="新細明體" charset="-120"/>
                <a:cs typeface="Arial" charset="0"/>
              </a:rPr>
              <a:t>NICs with Wake on LAN</a:t>
            </a:r>
          </a:p>
          <a:p>
            <a:pPr lvl="2">
              <a:lnSpc>
                <a:spcPct val="80000"/>
              </a:lnSpc>
            </a:pPr>
            <a:r>
              <a:rPr lang="en-US" altLang="zh-TW" sz="800" smtClean="0">
                <a:ea typeface="新細明體" charset="-120"/>
                <a:cs typeface="Arial" charset="0"/>
              </a:rPr>
              <a:t>Configure these as the VMotion NICs</a:t>
            </a:r>
          </a:p>
          <a:p>
            <a:pPr lvl="1">
              <a:lnSpc>
                <a:spcPct val="80000"/>
              </a:lnSpc>
            </a:pPr>
            <a:r>
              <a:rPr lang="en-US" altLang="zh-TW" sz="800" smtClean="0">
                <a:ea typeface="新細明體" charset="-120"/>
                <a:cs typeface="Arial" charset="0"/>
              </a:rPr>
              <a:t>Test Wake on LAN prior to using DPM in production</a:t>
            </a:r>
          </a:p>
          <a:p>
            <a:pPr lvl="2">
              <a:lnSpc>
                <a:spcPct val="80000"/>
              </a:lnSpc>
            </a:pPr>
            <a:r>
              <a:rPr lang="en-US" altLang="zh-TW" sz="800" smtClean="0">
                <a:ea typeface="新細明體" charset="-120"/>
                <a:cs typeface="Arial" charset="0"/>
              </a:rPr>
              <a:t>Manually power off and then power on each host using VC UI</a:t>
            </a:r>
          </a:p>
          <a:p>
            <a:pPr lvl="1">
              <a:lnSpc>
                <a:spcPct val="80000"/>
              </a:lnSpc>
            </a:pPr>
            <a:endParaRPr lang="en-US" altLang="zh-TW" sz="800" smtClean="0">
              <a:ea typeface="新細明體" charset="-120"/>
              <a:cs typeface="Arial" charset="0"/>
            </a:endParaRPr>
          </a:p>
          <a:p>
            <a:pPr>
              <a:lnSpc>
                <a:spcPct val="80000"/>
              </a:lnSpc>
            </a:pPr>
            <a:endParaRPr lang="en-US" altLang="zh-TW" sz="800" smtClean="0">
              <a:ea typeface="新細明體" charset="-12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21" tIns="45710" rIns="91421" bIns="45710" anchor="b"/>
          <a:lstStyle/>
          <a:p>
            <a:pPr algn="r"/>
            <a:fld id="{5D565095-E1B6-4D95-853D-80BC1943591C}" type="slidenum">
              <a:rPr kumimoji="0" lang="en-US" altLang="zh-TW" sz="1200">
                <a:ea typeface="Arial Unicode MS" pitchFamily="34" charset="-120"/>
                <a:cs typeface="Arial Unicode MS" pitchFamily="34" charset="-120"/>
              </a:rPr>
              <a:pPr algn="r"/>
              <a:t>33</a:t>
            </a:fld>
            <a:endParaRPr kumimoji="0" lang="en-US" altLang="zh-TW" sz="1200">
              <a:ea typeface="Arial Unicode MS" pitchFamily="34" charset="-120"/>
              <a:cs typeface="Arial Unicode MS" pitchFamily="34" charset="-120"/>
            </a:endParaRPr>
          </a:p>
        </p:txBody>
      </p:sp>
      <p:sp>
        <p:nvSpPr>
          <p:cNvPr id="113666" name="Shape 4"/>
          <p:cNvSpPr txBox="1">
            <a:spLocks noGrp="1" noChangeArrowheads="1"/>
          </p:cNvSpPr>
          <p:nvPr/>
        </p:nvSpPr>
        <p:spPr bwMode="auto">
          <a:xfrm>
            <a:off x="3886200" y="8685213"/>
            <a:ext cx="2970213" cy="457200"/>
          </a:xfrm>
          <a:prstGeom prst="rect">
            <a:avLst/>
          </a:prstGeom>
          <a:noFill/>
          <a:ln w="9525">
            <a:noFill/>
            <a:miter lim="800000"/>
            <a:headEnd/>
            <a:tailEnd/>
          </a:ln>
        </p:spPr>
        <p:txBody>
          <a:bodyPr lIns="91407" tIns="45703" rIns="91407" bIns="45703" anchor="b"/>
          <a:lstStyle/>
          <a:p>
            <a:pPr algn="r" eaLnBrk="0" hangingPunct="0"/>
            <a:fld id="{B7488F69-0CB8-4EE8-A0A2-AD2CC95C4C3F}" type="slidenum">
              <a:rPr kumimoji="0" lang="en-US" altLang="zh-TW" sz="1200">
                <a:latin typeface="Times New Roman" pitchFamily="18" charset="0"/>
                <a:ea typeface="Arial Unicode MS" pitchFamily="34" charset="-120"/>
                <a:cs typeface="Arial Unicode MS" pitchFamily="34" charset="-120"/>
              </a:rPr>
              <a:pPr algn="r" eaLnBrk="0" hangingPunct="0"/>
              <a:t>33</a:t>
            </a:fld>
            <a:endParaRPr kumimoji="0" lang="en-US" altLang="zh-TW" sz="1200">
              <a:latin typeface="Times New Roman" pitchFamily="18" charset="0"/>
              <a:ea typeface="Arial Unicode MS" pitchFamily="34" charset="-120"/>
              <a:cs typeface="Arial Unicode MS" pitchFamily="34" charset="-120"/>
            </a:endParaRPr>
          </a:p>
        </p:txBody>
      </p:sp>
      <p:sp>
        <p:nvSpPr>
          <p:cNvPr id="113667" name="Rectangle 301057"/>
          <p:cNvSpPr>
            <a:spLocks noGrp="1" noRot="1" noChangeAspect="1" noChangeArrowheads="1" noTextEdit="1"/>
          </p:cNvSpPr>
          <p:nvPr>
            <p:ph type="sldImg"/>
          </p:nvPr>
        </p:nvSpPr>
        <p:spPr>
          <a:xfrm>
            <a:off x="1144588" y="684213"/>
            <a:ext cx="4572000" cy="3429000"/>
          </a:xfrm>
          <a:ln cap="flat" algn="ctr">
            <a:headEnd type="none" w="med" len="med"/>
            <a:tailEnd type="none" w="med" len="med"/>
          </a:ln>
        </p:spPr>
      </p:sp>
      <p:sp>
        <p:nvSpPr>
          <p:cNvPr id="113668" name="Rectangle 301058"/>
          <p:cNvSpPr>
            <a:spLocks noGrp="1" noChangeArrowheads="1"/>
          </p:cNvSpPr>
          <p:nvPr>
            <p:ph type="body" idx="1"/>
          </p:nvPr>
        </p:nvSpPr>
        <p:spPr>
          <a:xfrm>
            <a:off x="914400" y="4343400"/>
            <a:ext cx="5029200" cy="4116388"/>
          </a:xfrm>
          <a:noFill/>
          <a:ln/>
        </p:spPr>
        <p:txBody>
          <a:bodyPr lIns="91407" tIns="45703" rIns="91407" bIns="45703"/>
          <a:lstStyle/>
          <a:p>
            <a:pPr marL="112713" indent="-112713" eaLnBrk="1" hangingPunct="1"/>
            <a:r>
              <a:rPr lang="en-US" altLang="zh-TW" smtClean="0">
                <a:ea typeface="新細明體" charset="-120"/>
                <a:cs typeface="Arial" charset="0"/>
              </a:rPr>
              <a:t>Workloads that were protected with automated restart against hardware failures were less than 10% of all workloads because of the cost and complexity of clustering. With HA, we extended automated restarts to ALL workloads in the datacenter , making first level failure protection very very easy and accessible. The workloads that are protected CONTINUOUSLY today against hardware failures are a very small fraction of all workloads, because the cost and complexity of solutions that provide the continuous levels of availability is very high.</a:t>
            </a:r>
          </a:p>
          <a:p>
            <a:pPr marL="112713" indent="-112713" eaLnBrk="1" hangingPunct="1"/>
            <a:r>
              <a:rPr lang="en-US" altLang="zh-TW" smtClean="0">
                <a:ea typeface="新細明體" charset="-120"/>
                <a:cs typeface="Arial" charset="0"/>
              </a:rPr>
              <a:t>We expect that with FT, we will have a similar effect where many critical workloads that are only protected by HA or not protected against physical failures at all are able to gain FT protection.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a:ln/>
        </p:spPr>
      </p:sp>
      <p:sp>
        <p:nvSpPr>
          <p:cNvPr id="115714" name="Notes Placeholder 2"/>
          <p:cNvSpPr>
            <a:spLocks noGrp="1"/>
          </p:cNvSpPr>
          <p:nvPr>
            <p:ph type="body" idx="1"/>
          </p:nvPr>
        </p:nvSpPr>
        <p:spPr>
          <a:noFill/>
          <a:ln/>
        </p:spPr>
        <p:txBody>
          <a:bodyPr/>
          <a:lstStyle/>
          <a:p>
            <a:r>
              <a:rPr lang="en-US" altLang="zh-TW" sz="900" smtClean="0">
                <a:ea typeface="新細明體" charset="-120"/>
                <a:cs typeface="Arial" charset="0"/>
              </a:rPr>
              <a:t>For mission critical applications that can tolerate no downtime or data loss, vSphere 4 introduces VMware Fault Tolerance, or FT. When you enable FT on a virtual machine in an HA-enabled cluster, FT creates a duplicate, secondary, copy of the virtual machine on a different host. Then, Record/Replay technology records all executions on the primary virtual machine and replays them on the secondary instance. vLockstep technology ensures the two copies stay synchronized and allows the workload to run on two different ESX/ESXi hosts simultaneously. To the external world, the virtual machines appear as one virtual machine. That is, they have one IP address, one MAC address, and you need only manage the primary virtual machine.</a:t>
            </a:r>
          </a:p>
          <a:p>
            <a:r>
              <a:rPr lang="en-US" altLang="zh-TW" sz="900" smtClean="0">
                <a:ea typeface="新細明體" charset="-120"/>
                <a:cs typeface="Arial" charset="0"/>
              </a:rPr>
              <a:t>Heartbeats and replay information allow the virtual machines to communicate continuously to monitor the status of their complementary virtual machine. If a failure is detected, FT creates a new copy of the virtual machine on another host in the cluster. If the failed virtual machine is the primary, the secondary takes over and a new secondary is established. If the secondary fails, another secondary is created to replace the one that was lost.</a:t>
            </a:r>
          </a:p>
          <a:p>
            <a:r>
              <a:rPr lang="en-US" altLang="zh-TW" sz="900" smtClean="0">
                <a:ea typeface="新細明體" charset="-120"/>
                <a:cs typeface="Arial" charset="0"/>
              </a:rPr>
              <a:t>FT provides a higher level of business continuity than HA but requires more overhead and resources than HA. In the event of a failure, the secondary immediately comes on-line, and all or almost all information about the state of the virtual machine is preserved. Applications are already running, and data stored in memory do not need to be re-entered or reloaded. VMware HA, on the other hand, restarts virtual machines after a failure. Restarting the virtual machine requires the virtual machines to complete the process of rebooting, and there is a chance that information about the state of the virtual machine, such as applications or unsaved user-entered may be lost.</a:t>
            </a:r>
          </a:p>
          <a:p>
            <a:r>
              <a:rPr lang="en-US" altLang="zh-TW" sz="900" smtClean="0">
                <a:ea typeface="新細明體" charset="-120"/>
                <a:cs typeface="Arial" charset="0"/>
              </a:rPr>
              <a:t>Several typical situations can benefit from the use of VMware FT. For example: </a:t>
            </a:r>
          </a:p>
          <a:p>
            <a:pPr marL="461963" lvl="1" indent="-220663"/>
            <a:r>
              <a:rPr lang="en-US" altLang="zh-TW" sz="900" smtClean="0">
                <a:ea typeface="新細明體" charset="-120"/>
                <a:cs typeface="Arial" charset="0"/>
              </a:rPr>
              <a:t>Applications that needs to be available at all times, especially those that have long-lasting client connections to maintain during hardware failure, can benefit from FT.</a:t>
            </a:r>
          </a:p>
          <a:p>
            <a:pPr marL="461963" lvl="1" indent="-220663"/>
            <a:r>
              <a:rPr lang="en-US" altLang="zh-TW" sz="900" smtClean="0">
                <a:ea typeface="新細明體" charset="-120"/>
                <a:cs typeface="Arial" charset="0"/>
              </a:rPr>
              <a:t>And FT is useful in cases where high availability might be provided through Microsoft Cluster Service, but Microsoft Cluster Service is too complicated to configure and maintain.</a:t>
            </a:r>
          </a:p>
          <a:p>
            <a:pPr marL="461963" lvl="1" indent="-220663"/>
            <a:r>
              <a:rPr lang="en-US" altLang="zh-TW" sz="900" smtClean="0">
                <a:ea typeface="新細明體" charset="-120"/>
                <a:cs typeface="Arial" charset="0"/>
              </a:rPr>
              <a:t>Or, you can use FT for custom applications that have no other way to configure clustering.</a:t>
            </a:r>
          </a:p>
          <a:p>
            <a:endParaRPr lang="en-US" altLang="zh-TW" sz="900" smtClean="0">
              <a:ea typeface="新細明體" charset="-12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e l'image des diapositives 1"/>
          <p:cNvSpPr>
            <a:spLocks noGrp="1" noRot="1" noChangeAspect="1" noTextEdit="1"/>
          </p:cNvSpPr>
          <p:nvPr>
            <p:ph type="sldImg"/>
          </p:nvPr>
        </p:nvSpPr>
        <p:spPr>
          <a:ln/>
        </p:spPr>
      </p:sp>
      <p:sp>
        <p:nvSpPr>
          <p:cNvPr id="58370" name="Espace réservé des commentaires 2"/>
          <p:cNvSpPr>
            <a:spLocks noGrp="1"/>
          </p:cNvSpPr>
          <p:nvPr>
            <p:ph type="body" idx="1"/>
          </p:nvPr>
        </p:nvSpPr>
        <p:spPr>
          <a:noFill/>
          <a:ln/>
        </p:spPr>
        <p:txBody>
          <a:bodyPr/>
          <a:lstStyle/>
          <a:p>
            <a:pPr eaLnBrk="1" hangingPunct="1">
              <a:spcBef>
                <a:spcPct val="0"/>
              </a:spcBef>
            </a:pPr>
            <a:endParaRPr lang="fr-FR" altLang="zh-TW" smtClean="0">
              <a:ea typeface="新細明體" charset="-120"/>
            </a:endParaRPr>
          </a:p>
        </p:txBody>
      </p:sp>
      <p:sp>
        <p:nvSpPr>
          <p:cNvPr id="58371" name="Espace réservé du numéro de diapositive 3"/>
          <p:cNvSpPr>
            <a:spLocks noGrp="1"/>
          </p:cNvSpPr>
          <p:nvPr>
            <p:ph type="sldNum" sz="quarter" idx="5"/>
          </p:nvPr>
        </p:nvSpPr>
        <p:spPr>
          <a:noFill/>
        </p:spPr>
        <p:txBody>
          <a:bodyPr/>
          <a:lstStyle/>
          <a:p>
            <a:pPr eaLnBrk="0" hangingPunct="0">
              <a:buSzPct val="100000"/>
            </a:pPr>
            <a:fld id="{0FF03575-2DF3-44EC-91A6-801759062FCE}" type="slidenum">
              <a:rPr lang="en-US" altLang="zh-TW" smtClean="0">
                <a:solidFill>
                  <a:srgbClr val="000000"/>
                </a:solidFill>
                <a:ea typeface="新細明體" charset="-120"/>
                <a:sym typeface="Arial" charset="0"/>
              </a:rPr>
              <a:pPr eaLnBrk="0" hangingPunct="0">
                <a:buSzPct val="100000"/>
              </a:pPr>
              <a:t>5</a:t>
            </a:fld>
            <a:endParaRPr lang="en-US" altLang="zh-TW" smtClean="0">
              <a:solidFill>
                <a:srgbClr val="000000"/>
              </a:solidFill>
              <a:ea typeface="新細明體" charset="-120"/>
              <a:sym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p>
            <a:fld id="{93CBE91D-37F5-4DB8-B3FC-20B015E4BB4C}" type="slidenum">
              <a:rPr lang="en-US" altLang="zh-TW" smtClean="0">
                <a:ea typeface="新細明體" charset="-120"/>
              </a:rPr>
              <a:pPr/>
              <a:t>35</a:t>
            </a:fld>
            <a:endParaRPr lang="en-US" altLang="zh-TW" smtClean="0">
              <a:ea typeface="新細明體" charset="-120"/>
            </a:endParaRPr>
          </a:p>
        </p:txBody>
      </p:sp>
      <p:sp>
        <p:nvSpPr>
          <p:cNvPr id="117762" name="Rectangle 2"/>
          <p:cNvSpPr>
            <a:spLocks noGrp="1" noRo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p>
            <a:fld id="{A860B103-3AF9-4135-BBD4-9434CEFDAF6E}" type="slidenum">
              <a:rPr lang="en-US" altLang="zh-TW" smtClean="0">
                <a:ea typeface="新細明體" charset="-120"/>
              </a:rPr>
              <a:pPr/>
              <a:t>36</a:t>
            </a:fld>
            <a:endParaRPr lang="en-US" altLang="zh-TW" smtClean="0">
              <a:ea typeface="新細明體" charset="-120"/>
            </a:endParaRPr>
          </a:p>
        </p:txBody>
      </p:sp>
      <p:sp>
        <p:nvSpPr>
          <p:cNvPr id="119810" name="Rectangle 2"/>
          <p:cNvSpPr>
            <a:spLocks noGrp="1" noRot="1" noChangeArrowheads="1" noTextEdit="1"/>
          </p:cNvSpPr>
          <p:nvPr>
            <p:ph type="sldImg"/>
          </p:nvPr>
        </p:nvSpPr>
        <p:spPr>
          <a:xfrm>
            <a:off x="1152525" y="693738"/>
            <a:ext cx="4554538" cy="3416300"/>
          </a:xfrm>
          <a:ln/>
        </p:spPr>
      </p:sp>
      <p:sp>
        <p:nvSpPr>
          <p:cNvPr id="119811" name="Rectangle 3"/>
          <p:cNvSpPr>
            <a:spLocks noGrp="1" noChangeArrowheads="1"/>
          </p:cNvSpPr>
          <p:nvPr>
            <p:ph type="body" idx="1"/>
          </p:nvPr>
        </p:nvSpPr>
        <p:spPr>
          <a:xfrm>
            <a:off x="914400" y="4343400"/>
            <a:ext cx="5027613" cy="4113213"/>
          </a:xfrm>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50EBED82-BB50-4555-ABC6-CAF3A9D81BFF}" type="slidenum">
              <a:rPr lang="en-US" altLang="zh-TW" smtClean="0">
                <a:ea typeface="新細明體" charset="-120"/>
              </a:rPr>
              <a:pPr/>
              <a:t>37</a:t>
            </a:fld>
            <a:endParaRPr lang="en-US" altLang="zh-TW" smtClean="0">
              <a:ea typeface="新細明體" charset="-120"/>
            </a:endParaRPr>
          </a:p>
        </p:txBody>
      </p:sp>
      <p:sp>
        <p:nvSpPr>
          <p:cNvPr id="122882" name="投影片圖像版面配置區 1"/>
          <p:cNvSpPr>
            <a:spLocks noGrp="1" noRot="1" noChangeAspect="1" noTextEdit="1"/>
          </p:cNvSpPr>
          <p:nvPr>
            <p:ph type="sldImg"/>
          </p:nvPr>
        </p:nvSpPr>
        <p:spPr>
          <a:xfrm>
            <a:off x="1152525" y="693738"/>
            <a:ext cx="4554538" cy="3416300"/>
          </a:xfrm>
          <a:ln/>
        </p:spPr>
      </p:sp>
      <p:sp>
        <p:nvSpPr>
          <p:cNvPr id="122883" name="備忘稿版面配置區 2"/>
          <p:cNvSpPr>
            <a:spLocks noGrp="1"/>
          </p:cNvSpPr>
          <p:nvPr>
            <p:ph type="body" idx="1"/>
          </p:nvPr>
        </p:nvSpPr>
        <p:spPr>
          <a:xfrm>
            <a:off x="914400" y="4343400"/>
            <a:ext cx="5027613" cy="4113213"/>
          </a:xfrm>
          <a:noFill/>
          <a:ln/>
        </p:spPr>
        <p:txBody>
          <a:bodyPr lIns="95806" tIns="47903" rIns="95806" bIns="47903"/>
          <a:lstStyle/>
          <a:p>
            <a:pPr eaLnBrk="1" hangingPunct="1"/>
            <a:endParaRPr lang="zh-TW" altLang="zh-TW" smtClean="0">
              <a:ea typeface="新細明體" charset="-120"/>
            </a:endParaRPr>
          </a:p>
        </p:txBody>
      </p:sp>
      <p:sp>
        <p:nvSpPr>
          <p:cNvPr id="122884" name="投影片編號版面配置區 3"/>
          <p:cNvSpPr txBox="1">
            <a:spLocks noGrp="1"/>
          </p:cNvSpPr>
          <p:nvPr/>
        </p:nvSpPr>
        <p:spPr bwMode="auto">
          <a:xfrm>
            <a:off x="4648200" y="8534400"/>
            <a:ext cx="1676400" cy="458788"/>
          </a:xfrm>
          <a:prstGeom prst="rect">
            <a:avLst/>
          </a:prstGeom>
          <a:noFill/>
          <a:ln w="9525">
            <a:noFill/>
            <a:miter lim="800000"/>
            <a:headEnd/>
            <a:tailEnd/>
          </a:ln>
        </p:spPr>
        <p:txBody>
          <a:bodyPr wrap="none" lIns="95806" tIns="47903" rIns="95806" bIns="47903" anchor="ctr"/>
          <a:lstStyle/>
          <a:p>
            <a:pPr algn="r" defTabSz="950913" eaLnBrk="0" hangingPunct="0"/>
            <a:fld id="{195D492F-7631-469B-9000-010FB4A505ED}" type="slidenum">
              <a:rPr lang="en-US" altLang="zh-TW" sz="1500"/>
              <a:pPr algn="r" defTabSz="950913" eaLnBrk="0" hangingPunct="0"/>
              <a:t>37</a:t>
            </a:fld>
            <a:endParaRPr lang="en-US" altLang="zh-TW" sz="15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p>
            <a:fld id="{61952A8C-766B-47F4-A1A7-99D686352E12}" type="slidenum">
              <a:rPr lang="en-US" altLang="zh-TW" smtClean="0">
                <a:ea typeface="新細明體" charset="-120"/>
              </a:rPr>
              <a:pPr/>
              <a:t>38</a:t>
            </a:fld>
            <a:endParaRPr lang="en-US" altLang="zh-TW" smtClean="0">
              <a:ea typeface="新細明體" charset="-120"/>
            </a:endParaRPr>
          </a:p>
        </p:txBody>
      </p:sp>
      <p:sp>
        <p:nvSpPr>
          <p:cNvPr id="124930" name="Rectangle 2"/>
          <p:cNvSpPr>
            <a:spLocks noGrp="1" noRot="1" noChangeArrowheads="1" noTextEdit="1"/>
          </p:cNvSpPr>
          <p:nvPr>
            <p:ph type="sldImg"/>
          </p:nvPr>
        </p:nvSpPr>
        <p:spPr>
          <a:xfrm>
            <a:off x="1152525" y="693738"/>
            <a:ext cx="4554538" cy="3416300"/>
          </a:xfrm>
          <a:ln/>
        </p:spPr>
      </p:sp>
      <p:sp>
        <p:nvSpPr>
          <p:cNvPr id="124931" name="Rectangle 3"/>
          <p:cNvSpPr>
            <a:spLocks noGrp="1" noChangeArrowheads="1"/>
          </p:cNvSpPr>
          <p:nvPr>
            <p:ph type="body" idx="1"/>
          </p:nvPr>
        </p:nvSpPr>
        <p:spPr>
          <a:xfrm>
            <a:off x="914400" y="4343400"/>
            <a:ext cx="5027613" cy="4113213"/>
          </a:xfrm>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p>
            <a:fld id="{F4BD8EE7-F711-406E-BC72-4790899B1001}" type="slidenum">
              <a:rPr lang="en-US" altLang="zh-TW" smtClean="0">
                <a:ea typeface="新細明體" charset="-120"/>
              </a:rPr>
              <a:pPr/>
              <a:t>39</a:t>
            </a:fld>
            <a:endParaRPr lang="en-US" altLang="zh-TW" smtClean="0">
              <a:ea typeface="新細明體" charset="-120"/>
            </a:endParaRPr>
          </a:p>
        </p:txBody>
      </p:sp>
      <p:sp>
        <p:nvSpPr>
          <p:cNvPr id="126978" name="Rectangle 2"/>
          <p:cNvSpPr>
            <a:spLocks noGrp="1" noRot="1" noChangeArrowheads="1" noTextEdit="1"/>
          </p:cNvSpPr>
          <p:nvPr>
            <p:ph type="sldImg"/>
          </p:nvPr>
        </p:nvSpPr>
        <p:spPr>
          <a:xfrm>
            <a:off x="1152525" y="693738"/>
            <a:ext cx="4554538" cy="3416300"/>
          </a:xfrm>
          <a:ln/>
        </p:spPr>
      </p:sp>
      <p:sp>
        <p:nvSpPr>
          <p:cNvPr id="126979" name="Rectangle 3"/>
          <p:cNvSpPr>
            <a:spLocks noGrp="1" noChangeArrowheads="1"/>
          </p:cNvSpPr>
          <p:nvPr>
            <p:ph type="body" idx="1"/>
          </p:nvPr>
        </p:nvSpPr>
        <p:spPr>
          <a:xfrm>
            <a:off x="914400" y="4343400"/>
            <a:ext cx="5027613" cy="4113213"/>
          </a:xfrm>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p>
            <a:fld id="{18973786-DA8B-4F9D-96BA-93A3BED7D9AA}" type="slidenum">
              <a:rPr lang="en-US" altLang="zh-TW" smtClean="0">
                <a:ea typeface="新細明體" charset="-120"/>
              </a:rPr>
              <a:pPr/>
              <a:t>40</a:t>
            </a:fld>
            <a:endParaRPr lang="en-US" altLang="zh-TW" smtClean="0">
              <a:ea typeface="新細明體" charset="-120"/>
            </a:endParaRPr>
          </a:p>
        </p:txBody>
      </p:sp>
      <p:sp>
        <p:nvSpPr>
          <p:cNvPr id="129026" name="Rectangle 2"/>
          <p:cNvSpPr>
            <a:spLocks noGrp="1" noRot="1" noChangeArrowheads="1" noTextEdit="1"/>
          </p:cNvSpPr>
          <p:nvPr>
            <p:ph type="sldImg"/>
          </p:nvPr>
        </p:nvSpPr>
        <p:spPr>
          <a:xfrm>
            <a:off x="1152525" y="693738"/>
            <a:ext cx="4554538" cy="3416300"/>
          </a:xfrm>
          <a:ln/>
        </p:spPr>
      </p:sp>
      <p:sp>
        <p:nvSpPr>
          <p:cNvPr id="129027" name="Rectangle 3"/>
          <p:cNvSpPr>
            <a:spLocks noGrp="1" noChangeArrowheads="1"/>
          </p:cNvSpPr>
          <p:nvPr>
            <p:ph type="body" idx="1"/>
          </p:nvPr>
        </p:nvSpPr>
        <p:spPr>
          <a:xfrm>
            <a:off x="914400" y="4343400"/>
            <a:ext cx="5027613" cy="4113213"/>
          </a:xfrm>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fld id="{EB74E82B-5754-46AC-92D4-A2983BE4BFA3}" type="slidenum">
              <a:rPr lang="en-US" altLang="zh-TW" smtClean="0">
                <a:ea typeface="新細明體" charset="-120"/>
              </a:rPr>
              <a:pPr/>
              <a:t>41</a:t>
            </a:fld>
            <a:endParaRPr lang="en-US" altLang="zh-TW" smtClean="0">
              <a:ea typeface="新細明體" charset="-120"/>
            </a:endParaRPr>
          </a:p>
        </p:txBody>
      </p:sp>
      <p:sp>
        <p:nvSpPr>
          <p:cNvPr id="131074" name="Rectangle 2"/>
          <p:cNvSpPr>
            <a:spLocks noGrp="1" noRot="1" noChangeArrowheads="1" noTextEdit="1"/>
          </p:cNvSpPr>
          <p:nvPr>
            <p:ph type="sldImg"/>
          </p:nvPr>
        </p:nvSpPr>
        <p:spPr>
          <a:xfrm>
            <a:off x="1150938" y="693738"/>
            <a:ext cx="4552950" cy="3416300"/>
          </a:xfrm>
          <a:ln/>
        </p:spPr>
      </p:sp>
      <p:sp>
        <p:nvSpPr>
          <p:cNvPr id="131075" name="Rectangle 3"/>
          <p:cNvSpPr>
            <a:spLocks noGrp="1" noChangeArrowheads="1"/>
          </p:cNvSpPr>
          <p:nvPr>
            <p:ph type="body" idx="1"/>
          </p:nvPr>
        </p:nvSpPr>
        <p:spPr>
          <a:xfrm>
            <a:off x="914400" y="4343400"/>
            <a:ext cx="5027613" cy="4113213"/>
          </a:xfrm>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p>
            <a:fld id="{BF35DD8C-641F-46C3-87D0-635725DAB21D}" type="slidenum">
              <a:rPr lang="en-US" altLang="zh-TW" smtClean="0">
                <a:ea typeface="新細明體" charset="-120"/>
              </a:rPr>
              <a:pPr/>
              <a:t>42</a:t>
            </a:fld>
            <a:endParaRPr lang="en-US" altLang="zh-TW" smtClean="0">
              <a:ea typeface="新細明體" charset="-120"/>
            </a:endParaRPr>
          </a:p>
        </p:txBody>
      </p:sp>
      <p:sp>
        <p:nvSpPr>
          <p:cNvPr id="133122" name="Rectangle 2"/>
          <p:cNvSpPr>
            <a:spLocks noGrp="1" noRot="1" noChangeAspect="1" noChangeArrowheads="1" noTextEdit="1"/>
          </p:cNvSpPr>
          <p:nvPr>
            <p:ph type="sldImg"/>
          </p:nvPr>
        </p:nvSpPr>
        <p:spPr>
          <a:xfrm>
            <a:off x="1152525" y="693738"/>
            <a:ext cx="4554538" cy="3416300"/>
          </a:xfrm>
          <a:ln/>
        </p:spPr>
      </p:sp>
      <p:sp>
        <p:nvSpPr>
          <p:cNvPr id="133123" name="Rectangle 3"/>
          <p:cNvSpPr>
            <a:spLocks noGrp="1" noChangeArrowheads="1"/>
          </p:cNvSpPr>
          <p:nvPr>
            <p:ph type="body" idx="1"/>
          </p:nvPr>
        </p:nvSpPr>
        <p:spPr>
          <a:xfrm>
            <a:off x="914400" y="4343400"/>
            <a:ext cx="5027613" cy="4113213"/>
          </a:xfrm>
          <a:noFill/>
          <a:ln/>
        </p:spPr>
        <p:txBody>
          <a:bodyPr lIns="95806" tIns="47903" rIns="95806" bIns="47903"/>
          <a:lstStyle/>
          <a:p>
            <a:pPr eaLnBrk="1" hangingPunct="1"/>
            <a:endParaRPr lang="zh-TW" altLang="zh-TW" smtClean="0">
              <a:ea typeface="新細明體"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p:spPr>
        <p:txBody>
          <a:bodyPr/>
          <a:lstStyle/>
          <a:p>
            <a:fld id="{A56B8460-EFC9-4955-AC00-944FF6809079}" type="slidenum">
              <a:rPr lang="en-US" altLang="zh-TW" smtClean="0">
                <a:ea typeface="新細明體" charset="-120"/>
              </a:rPr>
              <a:pPr/>
              <a:t>43</a:t>
            </a:fld>
            <a:endParaRPr lang="en-US" altLang="zh-TW" smtClean="0">
              <a:ea typeface="新細明體" charset="-120"/>
            </a:endParaRPr>
          </a:p>
        </p:txBody>
      </p:sp>
      <p:sp>
        <p:nvSpPr>
          <p:cNvPr id="135170" name="Rectangle 2"/>
          <p:cNvSpPr>
            <a:spLocks noGrp="1" noRot="1" noChangeArrowheads="1" noTextEdit="1"/>
          </p:cNvSpPr>
          <p:nvPr>
            <p:ph type="sldImg"/>
          </p:nvPr>
        </p:nvSpPr>
        <p:spPr>
          <a:xfrm>
            <a:off x="1144588" y="517525"/>
            <a:ext cx="4572000" cy="3429000"/>
          </a:xfrm>
          <a:ln/>
        </p:spPr>
      </p:sp>
      <p:sp>
        <p:nvSpPr>
          <p:cNvPr id="135171" name="Rectangle 3"/>
          <p:cNvSpPr>
            <a:spLocks noGrp="1" noChangeArrowheads="1"/>
          </p:cNvSpPr>
          <p:nvPr>
            <p:ph type="body" idx="1"/>
          </p:nvPr>
        </p:nvSpPr>
        <p:spPr>
          <a:xfrm>
            <a:off x="523875" y="4054475"/>
            <a:ext cx="6334125" cy="4762500"/>
          </a:xfrm>
          <a:noFill/>
          <a:ln/>
        </p:spPr>
        <p:txBody>
          <a:bodyPr lIns="95806" tIns="47903" rIns="95806" bIns="47903"/>
          <a:lstStyle/>
          <a:p>
            <a:pPr eaLnBrk="1" hangingPunct="1"/>
            <a:endParaRPr lang="zh-TW" altLang="zh-TW" smtClean="0">
              <a:ea typeface="新細明體"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1DCF8F3D-9772-4D4E-B9DB-C5FBC331EAEB}" type="slidenum">
              <a:rPr lang="en-US" altLang="zh-TW" smtClean="0">
                <a:ea typeface="新細明體" charset="-120"/>
              </a:rPr>
              <a:pPr/>
              <a:t>44</a:t>
            </a:fld>
            <a:endParaRPr lang="en-US" altLang="zh-TW" smtClean="0">
              <a:ea typeface="新細明體" charset="-120"/>
            </a:endParaRPr>
          </a:p>
        </p:txBody>
      </p:sp>
      <p:sp>
        <p:nvSpPr>
          <p:cNvPr id="138242" name="Rectangle 2"/>
          <p:cNvSpPr>
            <a:spLocks noGrp="1" noRot="1" noChangeAspect="1" noChangeArrowheads="1" noTextEdit="1"/>
          </p:cNvSpPr>
          <p:nvPr>
            <p:ph type="sldImg"/>
          </p:nvPr>
        </p:nvSpPr>
        <p:spPr>
          <a:xfrm>
            <a:off x="1152525" y="693738"/>
            <a:ext cx="4554538" cy="3416300"/>
          </a:xfrm>
          <a:ln/>
        </p:spPr>
      </p:sp>
      <p:sp>
        <p:nvSpPr>
          <p:cNvPr id="138243" name="Rectangle 3"/>
          <p:cNvSpPr>
            <a:spLocks noGrp="1" noChangeArrowheads="1"/>
          </p:cNvSpPr>
          <p:nvPr>
            <p:ph type="body" idx="1"/>
          </p:nvPr>
        </p:nvSpPr>
        <p:spPr>
          <a:xfrm>
            <a:off x="914400" y="4343400"/>
            <a:ext cx="5027613" cy="4113213"/>
          </a:xfrm>
          <a:noFill/>
          <a:ln/>
        </p:spPr>
        <p:txBody>
          <a:bodyPr lIns="95806" tIns="47903" rIns="95806" bIns="47903"/>
          <a:lstStyle/>
          <a:p>
            <a:pPr eaLnBrk="1" hangingPunct="1"/>
            <a:endParaRPr lang="zh-TW" altLang="zh-TW" smtClean="0">
              <a:ea typeface="新細明體"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p:spPr>
        <p:txBody>
          <a:bodyPr/>
          <a:lstStyle/>
          <a:p>
            <a:endParaRPr lang="de-DE" altLang="zh-TW" smtClean="0">
              <a:ea typeface="新細明體" charset="-120"/>
            </a:endParaRPr>
          </a:p>
        </p:txBody>
      </p:sp>
      <p:sp>
        <p:nvSpPr>
          <p:cNvPr id="60419" name="Slide Number Placeholder 3"/>
          <p:cNvSpPr>
            <a:spLocks noGrp="1"/>
          </p:cNvSpPr>
          <p:nvPr>
            <p:ph type="sldNum" sz="quarter" idx="5"/>
          </p:nvPr>
        </p:nvSpPr>
        <p:spPr>
          <a:noFill/>
        </p:spPr>
        <p:txBody>
          <a:bodyPr/>
          <a:lstStyle/>
          <a:p>
            <a:pPr eaLnBrk="0" hangingPunct="0">
              <a:buSzPct val="100000"/>
            </a:pPr>
            <a:fld id="{3C817363-8406-465E-88A7-18863EB99ADD}" type="slidenum">
              <a:rPr lang="en-US" altLang="zh-TW" smtClean="0">
                <a:solidFill>
                  <a:srgbClr val="000000"/>
                </a:solidFill>
                <a:ea typeface="新細明體" charset="-120"/>
                <a:sym typeface="Arial" charset="0"/>
              </a:rPr>
              <a:pPr eaLnBrk="0" hangingPunct="0">
                <a:buSzPct val="100000"/>
              </a:pPr>
              <a:t>6</a:t>
            </a:fld>
            <a:endParaRPr lang="en-US" altLang="zh-TW" smtClean="0">
              <a:solidFill>
                <a:srgbClr val="000000"/>
              </a:solidFill>
              <a:ea typeface="新細明體" charset="-120"/>
              <a:sym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p>
            <a:fld id="{7A224579-E643-406C-B9B0-F25445778FEE}" type="slidenum">
              <a:rPr lang="en-US" altLang="zh-TW" smtClean="0">
                <a:ea typeface="新細明體" charset="-120"/>
              </a:rPr>
              <a:pPr/>
              <a:t>45</a:t>
            </a:fld>
            <a:endParaRPr lang="en-US" altLang="zh-TW" smtClean="0">
              <a:ea typeface="新細明體" charset="-120"/>
            </a:endParaRPr>
          </a:p>
        </p:txBody>
      </p:sp>
      <p:sp>
        <p:nvSpPr>
          <p:cNvPr id="140290" name="Rectangle 2"/>
          <p:cNvSpPr>
            <a:spLocks noGrp="1" noRot="1" noChangeAspect="1" noChangeArrowheads="1" noTextEdit="1"/>
          </p:cNvSpPr>
          <p:nvPr>
            <p:ph type="sldImg"/>
          </p:nvPr>
        </p:nvSpPr>
        <p:spPr>
          <a:xfrm>
            <a:off x="1146175" y="687388"/>
            <a:ext cx="4567238" cy="3425825"/>
          </a:xfrm>
          <a:ln/>
        </p:spPr>
      </p:sp>
      <p:sp>
        <p:nvSpPr>
          <p:cNvPr id="140291" name="Rectangle 3"/>
          <p:cNvSpPr>
            <a:spLocks noGrp="1" noChangeArrowheads="1"/>
          </p:cNvSpPr>
          <p:nvPr>
            <p:ph type="body" idx="1"/>
          </p:nvPr>
        </p:nvSpPr>
        <p:spPr>
          <a:xfrm>
            <a:off x="914400" y="4343400"/>
            <a:ext cx="5029200" cy="4113213"/>
          </a:xfrm>
          <a:noFill/>
          <a:ln/>
        </p:spPr>
        <p:txBody>
          <a:bodyPr lIns="95806" tIns="47903" rIns="95806" bIns="47903"/>
          <a:lstStyle/>
          <a:p>
            <a:pPr eaLnBrk="1" hangingPunct="1"/>
            <a:endParaRPr lang="zh-CN" altLang="en-US" smtClean="0">
              <a:ea typeface="SimSun"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p>
            <a:fld id="{09360B5B-D910-481A-A13F-13E4A9F3E92C}" type="slidenum">
              <a:rPr lang="en-US" altLang="zh-TW" smtClean="0">
                <a:ea typeface="新細明體" charset="-120"/>
              </a:rPr>
              <a:pPr/>
              <a:t>46</a:t>
            </a:fld>
            <a:endParaRPr lang="en-US" altLang="zh-TW" smtClean="0">
              <a:ea typeface="新細明體" charset="-120"/>
            </a:endParaRPr>
          </a:p>
        </p:txBody>
      </p:sp>
      <p:sp>
        <p:nvSpPr>
          <p:cNvPr id="142338" name="Rectangle 2"/>
          <p:cNvSpPr>
            <a:spLocks noGrp="1" noRot="1" noChangeAspect="1" noChangeArrowheads="1" noTextEdit="1"/>
          </p:cNvSpPr>
          <p:nvPr>
            <p:ph type="sldImg"/>
          </p:nvPr>
        </p:nvSpPr>
        <p:spPr>
          <a:xfrm>
            <a:off x="1152525" y="693738"/>
            <a:ext cx="4554538" cy="3416300"/>
          </a:xfrm>
          <a:ln/>
        </p:spPr>
      </p:sp>
      <p:sp>
        <p:nvSpPr>
          <p:cNvPr id="142339" name="Rectangle 3"/>
          <p:cNvSpPr>
            <a:spLocks noGrp="1" noChangeArrowheads="1"/>
          </p:cNvSpPr>
          <p:nvPr>
            <p:ph type="body" idx="1"/>
          </p:nvPr>
        </p:nvSpPr>
        <p:spPr>
          <a:xfrm>
            <a:off x="914400" y="4343400"/>
            <a:ext cx="5027613" cy="4113213"/>
          </a:xfrm>
          <a:noFill/>
          <a:ln/>
        </p:spPr>
        <p:txBody>
          <a:bodyPr lIns="95806" tIns="47903" rIns="95806" bIns="47903"/>
          <a:lstStyle/>
          <a:p>
            <a:pPr eaLnBrk="1" hangingPunct="1"/>
            <a:endParaRPr lang="zh-TW" altLang="zh-TW" smtClean="0">
              <a:ea typeface="新細明體" charset="-12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p:spPr>
        <p:txBody>
          <a:bodyPr/>
          <a:lstStyle/>
          <a:p>
            <a:fld id="{ACD629E3-A7B2-45E7-9145-158FF3C3168D}" type="slidenum">
              <a:rPr lang="en-US" altLang="zh-TW" smtClean="0">
                <a:ea typeface="新細明體" charset="-120"/>
              </a:rPr>
              <a:pPr/>
              <a:t>47</a:t>
            </a:fld>
            <a:endParaRPr lang="en-US" altLang="zh-TW" smtClean="0">
              <a:ea typeface="新細明體" charset="-120"/>
            </a:endParaRPr>
          </a:p>
        </p:txBody>
      </p:sp>
      <p:sp>
        <p:nvSpPr>
          <p:cNvPr id="144386" name="Rectangle 2"/>
          <p:cNvSpPr>
            <a:spLocks noGrp="1" noRot="1" noChangeAspect="1" noChangeArrowheads="1" noTextEdit="1"/>
          </p:cNvSpPr>
          <p:nvPr>
            <p:ph type="sldImg"/>
          </p:nvPr>
        </p:nvSpPr>
        <p:spPr>
          <a:xfrm>
            <a:off x="1150938" y="693738"/>
            <a:ext cx="4552950" cy="3416300"/>
          </a:xfrm>
          <a:ln/>
        </p:spPr>
      </p:sp>
      <p:sp>
        <p:nvSpPr>
          <p:cNvPr id="144387" name="Rectangle 3"/>
          <p:cNvSpPr>
            <a:spLocks noGrp="1" noChangeArrowheads="1"/>
          </p:cNvSpPr>
          <p:nvPr>
            <p:ph type="body" idx="1"/>
          </p:nvPr>
        </p:nvSpPr>
        <p:spPr>
          <a:xfrm>
            <a:off x="914400" y="4343400"/>
            <a:ext cx="5027613" cy="4113213"/>
          </a:xfrm>
          <a:noFill/>
          <a:ln/>
        </p:spPr>
        <p:txBody>
          <a:bodyPr lIns="95806" tIns="47903" rIns="95806" bIns="47903"/>
          <a:lstStyle/>
          <a:p>
            <a:pPr eaLnBrk="1" hangingPunct="1"/>
            <a:r>
              <a:rPr lang="en-US" altLang="zh-CN" smtClean="0">
                <a:ea typeface="SimSun" pitchFamily="2" charset="-122"/>
              </a:rPr>
              <a:t>Clearly, data centers need to be highly available. However, this often comes at a cost. </a:t>
            </a:r>
          </a:p>
          <a:p>
            <a:pPr eaLnBrk="1" hangingPunct="1">
              <a:buFontTx/>
              <a:buChar char="•"/>
            </a:pPr>
            <a:r>
              <a:rPr lang="en-US" altLang="zh-CN" smtClean="0">
                <a:ea typeface="SimSun" pitchFamily="2" charset="-122"/>
              </a:rPr>
              <a:t>Storage industry model: every snapshot results in a 20-60% performance degradation. Because of this performance penalty, users take fewer snapshots which results in increased recover time and hence lower SLA’s.</a:t>
            </a:r>
          </a:p>
          <a:p>
            <a:pPr eaLnBrk="1" hangingPunct="1">
              <a:buFontTx/>
              <a:buChar char="•"/>
            </a:pPr>
            <a:r>
              <a:rPr lang="en-US" altLang="zh-CN" smtClean="0">
                <a:ea typeface="SimSun" pitchFamily="2" charset="-122"/>
              </a:rPr>
              <a:t>NetApp model: Snapshot copies do not impact performance. Hence users take snapshot copies more often, resulting in higher SLA’s</a:t>
            </a:r>
          </a:p>
          <a:p>
            <a:pPr eaLnBrk="1" hangingPunct="1"/>
            <a:endParaRPr lang="en-US" altLang="zh-TW" smtClean="0">
              <a:ea typeface="新細明體" charset="-12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p>
            <a:fld id="{A4FCD898-827D-44CA-82D3-5686ACC48C1C}" type="slidenum">
              <a:rPr lang="en-US" altLang="zh-TW" smtClean="0">
                <a:ea typeface="新細明體" charset="-120"/>
              </a:rPr>
              <a:pPr/>
              <a:t>48</a:t>
            </a:fld>
            <a:endParaRPr lang="en-US" altLang="zh-TW" smtClean="0">
              <a:ea typeface="新細明體" charset="-120"/>
            </a:endParaRPr>
          </a:p>
        </p:txBody>
      </p:sp>
      <p:sp>
        <p:nvSpPr>
          <p:cNvPr id="146434" name="Rectangle 2"/>
          <p:cNvSpPr>
            <a:spLocks noGrp="1" noRot="1" noChangeAspect="1" noChangeArrowheads="1" noTextEdit="1"/>
          </p:cNvSpPr>
          <p:nvPr>
            <p:ph type="sldImg"/>
          </p:nvPr>
        </p:nvSpPr>
        <p:spPr>
          <a:xfrm>
            <a:off x="1152525" y="693738"/>
            <a:ext cx="4554538" cy="3416300"/>
          </a:xfrm>
          <a:ln/>
        </p:spPr>
      </p:sp>
      <p:sp>
        <p:nvSpPr>
          <p:cNvPr id="146435" name="Rectangle 3"/>
          <p:cNvSpPr>
            <a:spLocks noGrp="1" noChangeArrowheads="1"/>
          </p:cNvSpPr>
          <p:nvPr>
            <p:ph type="body" idx="1"/>
          </p:nvPr>
        </p:nvSpPr>
        <p:spPr>
          <a:xfrm>
            <a:off x="914400" y="4343400"/>
            <a:ext cx="5027613" cy="4113213"/>
          </a:xfrm>
          <a:noFill/>
          <a:ln/>
        </p:spPr>
        <p:txBody>
          <a:bodyPr lIns="95806" tIns="47903" rIns="95806" bIns="47903"/>
          <a:lstStyle/>
          <a:p>
            <a:pPr eaLnBrk="1" hangingPunct="1"/>
            <a:endParaRPr lang="zh-TW" altLang="zh-TW" smtClean="0">
              <a:ea typeface="新細明體" charset="-12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6DF417E1-145C-458B-B35A-6862628DBA10}" type="slidenum">
              <a:rPr lang="en-US" altLang="zh-TW" smtClean="0">
                <a:ea typeface="新細明體" charset="-120"/>
              </a:rPr>
              <a:pPr/>
              <a:t>49</a:t>
            </a:fld>
            <a:endParaRPr lang="en-US" altLang="zh-TW" smtClean="0">
              <a:ea typeface="新細明體" charset="-120"/>
            </a:endParaRPr>
          </a:p>
        </p:txBody>
      </p:sp>
      <p:sp>
        <p:nvSpPr>
          <p:cNvPr id="148482" name="Rectangle 2"/>
          <p:cNvSpPr>
            <a:spLocks noGrp="1" noRot="1" noChangeAspect="1" noChangeArrowheads="1" noTextEdit="1"/>
          </p:cNvSpPr>
          <p:nvPr>
            <p:ph type="sldImg"/>
          </p:nvPr>
        </p:nvSpPr>
        <p:spPr>
          <a:xfrm>
            <a:off x="1152525" y="693738"/>
            <a:ext cx="4554538" cy="3416300"/>
          </a:xfrm>
          <a:ln/>
        </p:spPr>
      </p:sp>
      <p:sp>
        <p:nvSpPr>
          <p:cNvPr id="148483" name="Rectangle 3"/>
          <p:cNvSpPr>
            <a:spLocks noGrp="1" noChangeArrowheads="1"/>
          </p:cNvSpPr>
          <p:nvPr>
            <p:ph type="body" idx="1"/>
          </p:nvPr>
        </p:nvSpPr>
        <p:spPr>
          <a:xfrm>
            <a:off x="914400" y="4343400"/>
            <a:ext cx="5027613" cy="4113213"/>
          </a:xfrm>
          <a:noFill/>
          <a:ln/>
        </p:spPr>
        <p:txBody>
          <a:bodyPr lIns="95806" tIns="47903" rIns="95806" bIns="47903"/>
          <a:lstStyle/>
          <a:p>
            <a:pPr eaLnBrk="1" hangingPunct="1"/>
            <a:endParaRPr lang="zh-TW" altLang="zh-TW" smtClean="0">
              <a:ea typeface="新細明體" charset="-12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p>
            <a:fld id="{8771727C-8A41-4E90-A679-587A5407096E}" type="slidenum">
              <a:rPr lang="en-US" altLang="zh-TW" smtClean="0">
                <a:ea typeface="新細明體" charset="-120"/>
              </a:rPr>
              <a:pPr/>
              <a:t>50</a:t>
            </a:fld>
            <a:endParaRPr lang="en-US" altLang="zh-TW" smtClean="0">
              <a:ea typeface="新細明體" charset="-120"/>
            </a:endParaRPr>
          </a:p>
        </p:txBody>
      </p:sp>
      <p:sp>
        <p:nvSpPr>
          <p:cNvPr id="150530" name="Rectangle 2"/>
          <p:cNvSpPr>
            <a:spLocks noGrp="1" noRot="1" noChangeAspect="1" noChangeArrowheads="1" noTextEdit="1"/>
          </p:cNvSpPr>
          <p:nvPr>
            <p:ph type="sldImg"/>
          </p:nvPr>
        </p:nvSpPr>
        <p:spPr>
          <a:xfrm>
            <a:off x="1152525" y="693738"/>
            <a:ext cx="4554538" cy="3416300"/>
          </a:xfrm>
          <a:ln/>
        </p:spPr>
      </p:sp>
      <p:sp>
        <p:nvSpPr>
          <p:cNvPr id="150531" name="Rectangle 3"/>
          <p:cNvSpPr>
            <a:spLocks noGrp="1" noChangeArrowheads="1"/>
          </p:cNvSpPr>
          <p:nvPr>
            <p:ph type="body" idx="1"/>
          </p:nvPr>
        </p:nvSpPr>
        <p:spPr>
          <a:xfrm>
            <a:off x="914400" y="4343400"/>
            <a:ext cx="5027613" cy="4113213"/>
          </a:xfrm>
          <a:noFill/>
          <a:ln/>
        </p:spPr>
        <p:txBody>
          <a:bodyPr lIns="95806" tIns="47903" rIns="95806" bIns="47903"/>
          <a:lstStyle/>
          <a:p>
            <a:pPr eaLnBrk="1" hangingPunct="1"/>
            <a:endParaRPr lang="zh-TW" altLang="zh-TW" smtClean="0">
              <a:ea typeface="新細明體" charset="-12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p>
            <a:fld id="{FBB6D458-66EF-41D6-9D4A-083AAB5CB70F}" type="slidenum">
              <a:rPr lang="en-US" altLang="zh-TW" smtClean="0">
                <a:ea typeface="新細明體" charset="-120"/>
              </a:rPr>
              <a:pPr/>
              <a:t>51</a:t>
            </a:fld>
            <a:endParaRPr lang="en-US" altLang="zh-TW" smtClean="0">
              <a:ea typeface="新細明體" charset="-120"/>
            </a:endParaRPr>
          </a:p>
        </p:txBody>
      </p:sp>
      <p:sp>
        <p:nvSpPr>
          <p:cNvPr id="152578" name="Rectangle 2"/>
          <p:cNvSpPr>
            <a:spLocks noGrp="1" noRot="1" noChangeArrowheads="1" noTextEdit="1"/>
          </p:cNvSpPr>
          <p:nvPr>
            <p:ph type="sldImg"/>
          </p:nvPr>
        </p:nvSpPr>
        <p:spPr>
          <a:xfrm>
            <a:off x="1150938" y="693738"/>
            <a:ext cx="4554537" cy="3416300"/>
          </a:xfrm>
          <a:ln/>
        </p:spPr>
      </p:sp>
      <p:sp>
        <p:nvSpPr>
          <p:cNvPr id="152579" name="Rectangle 3"/>
          <p:cNvSpPr>
            <a:spLocks noGrp="1" noChangeArrowheads="1"/>
          </p:cNvSpPr>
          <p:nvPr>
            <p:ph type="body" idx="1"/>
          </p:nvPr>
        </p:nvSpPr>
        <p:spPr>
          <a:xfrm>
            <a:off x="914400" y="4343400"/>
            <a:ext cx="5027613" cy="4116388"/>
          </a:xfrm>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p>
            <a:fld id="{18643AA3-01AB-4A4D-B7E7-8669E4A211B6}" type="slidenum">
              <a:rPr lang="en-US" altLang="zh-TW" smtClean="0">
                <a:ea typeface="新細明體" charset="-120"/>
              </a:rPr>
              <a:pPr/>
              <a:t>52</a:t>
            </a:fld>
            <a:endParaRPr lang="en-US" altLang="zh-TW" smtClean="0">
              <a:ea typeface="新細明體" charset="-120"/>
            </a:endParaRPr>
          </a:p>
        </p:txBody>
      </p:sp>
      <p:sp>
        <p:nvSpPr>
          <p:cNvPr id="154626" name="Rectangle 2"/>
          <p:cNvSpPr>
            <a:spLocks noGrp="1" noRot="1" noChangeAspect="1" noChangeArrowheads="1" noTextEdit="1"/>
          </p:cNvSpPr>
          <p:nvPr>
            <p:ph type="sldImg"/>
          </p:nvPr>
        </p:nvSpPr>
        <p:spPr>
          <a:xfrm>
            <a:off x="1146175" y="687388"/>
            <a:ext cx="4565650" cy="3425825"/>
          </a:xfrm>
          <a:ln/>
        </p:spPr>
      </p:sp>
      <p:sp>
        <p:nvSpPr>
          <p:cNvPr id="154627" name="Rectangle 3"/>
          <p:cNvSpPr>
            <a:spLocks noGrp="1" noChangeArrowheads="1"/>
          </p:cNvSpPr>
          <p:nvPr>
            <p:ph type="body" idx="1"/>
          </p:nvPr>
        </p:nvSpPr>
        <p:spPr>
          <a:xfrm>
            <a:off x="914400" y="4344988"/>
            <a:ext cx="5029200" cy="4111625"/>
          </a:xfrm>
          <a:noFill/>
          <a:ln/>
        </p:spPr>
        <p:txBody>
          <a:bodyPr lIns="95806" tIns="47903" rIns="95806" bIns="47903"/>
          <a:lstStyle/>
          <a:p>
            <a:pPr eaLnBrk="1" hangingPunct="1"/>
            <a:endParaRPr lang="zh-TW" altLang="zh-TW" smtClean="0">
              <a:ea typeface="新細明體" charset="-12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p>
            <a:fld id="{FF62C033-E13F-48A5-9AA3-6BDFE38AA469}" type="slidenum">
              <a:rPr lang="en-US" altLang="zh-TW" smtClean="0">
                <a:ea typeface="新細明體" charset="-120"/>
              </a:rPr>
              <a:pPr/>
              <a:t>53</a:t>
            </a:fld>
            <a:endParaRPr lang="en-US" altLang="zh-TW" smtClean="0">
              <a:ea typeface="新細明體" charset="-120"/>
            </a:endParaRPr>
          </a:p>
        </p:txBody>
      </p:sp>
      <p:sp>
        <p:nvSpPr>
          <p:cNvPr id="157698" name="Rectangle 2"/>
          <p:cNvSpPr>
            <a:spLocks noGrp="1" noRot="1" noChangeArrowheads="1" noTextEdit="1"/>
          </p:cNvSpPr>
          <p:nvPr>
            <p:ph type="sldImg"/>
          </p:nvPr>
        </p:nvSpPr>
        <p:spPr>
          <a:xfrm>
            <a:off x="1150938" y="693738"/>
            <a:ext cx="4554537" cy="3416300"/>
          </a:xfrm>
          <a:ln/>
        </p:spPr>
      </p:sp>
      <p:sp>
        <p:nvSpPr>
          <p:cNvPr id="157699" name="Rectangle 3"/>
          <p:cNvSpPr>
            <a:spLocks noGrp="1" noChangeArrowheads="1"/>
          </p:cNvSpPr>
          <p:nvPr>
            <p:ph type="body" idx="1"/>
          </p:nvPr>
        </p:nvSpPr>
        <p:spPr>
          <a:xfrm>
            <a:off x="914400" y="4343400"/>
            <a:ext cx="5027613" cy="4116388"/>
          </a:xfrm>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p>
            <a:fld id="{5F02E1FF-8977-41C2-A2A6-1984C81C0581}" type="slidenum">
              <a:rPr lang="en-US" altLang="zh-TW" smtClean="0">
                <a:ea typeface="新細明體" charset="-120"/>
              </a:rPr>
              <a:pPr/>
              <a:t>54</a:t>
            </a:fld>
            <a:endParaRPr lang="en-US" altLang="zh-TW" smtClean="0">
              <a:ea typeface="新細明體" charset="-120"/>
            </a:endParaRPr>
          </a:p>
        </p:txBody>
      </p:sp>
      <p:sp>
        <p:nvSpPr>
          <p:cNvPr id="160770" name="Rectangle 2"/>
          <p:cNvSpPr>
            <a:spLocks noGrp="1" noRot="1" noChangeArrowheads="1" noTextEdit="1"/>
          </p:cNvSpPr>
          <p:nvPr>
            <p:ph type="sldImg"/>
          </p:nvPr>
        </p:nvSpPr>
        <p:spPr>
          <a:xfrm>
            <a:off x="1150938" y="693738"/>
            <a:ext cx="4554537" cy="3416300"/>
          </a:xfrm>
          <a:ln/>
        </p:spPr>
      </p:sp>
      <p:sp>
        <p:nvSpPr>
          <p:cNvPr id="160771" name="Rectangle 3"/>
          <p:cNvSpPr>
            <a:spLocks noGrp="1" noChangeArrowheads="1"/>
          </p:cNvSpPr>
          <p:nvPr>
            <p:ph type="body" idx="1"/>
          </p:nvPr>
        </p:nvSpPr>
        <p:spPr>
          <a:xfrm>
            <a:off x="914400" y="4343400"/>
            <a:ext cx="5027613" cy="4116388"/>
          </a:xfrm>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p:spPr>
        <p:txBody>
          <a:bodyPr/>
          <a:lstStyle/>
          <a:p>
            <a:pPr eaLnBrk="1" hangingPunct="1"/>
            <a:endParaRPr lang="fr-FR" altLang="zh-TW" smtClean="0">
              <a:ea typeface="新細明體" charset="-120"/>
            </a:endParaRPr>
          </a:p>
        </p:txBody>
      </p:sp>
      <p:sp>
        <p:nvSpPr>
          <p:cNvPr id="62467" name="Slide Number Placeholder 3"/>
          <p:cNvSpPr>
            <a:spLocks noGrp="1"/>
          </p:cNvSpPr>
          <p:nvPr>
            <p:ph type="sldNum" sz="quarter" idx="5"/>
          </p:nvPr>
        </p:nvSpPr>
        <p:spPr>
          <a:noFill/>
        </p:spPr>
        <p:txBody>
          <a:bodyPr/>
          <a:lstStyle/>
          <a:p>
            <a:pPr eaLnBrk="0" hangingPunct="0">
              <a:buSzPct val="100000"/>
            </a:pPr>
            <a:fld id="{5BCAECC2-7E1B-4534-B69A-CDCDBAFC190D}" type="slidenum">
              <a:rPr lang="en-US" altLang="zh-TW" smtClean="0">
                <a:solidFill>
                  <a:srgbClr val="000000"/>
                </a:solidFill>
                <a:ea typeface="新細明體" charset="-120"/>
                <a:sym typeface="Arial" charset="0"/>
              </a:rPr>
              <a:pPr eaLnBrk="0" hangingPunct="0">
                <a:buSzPct val="100000"/>
              </a:pPr>
              <a:t>7</a:t>
            </a:fld>
            <a:endParaRPr lang="en-US" altLang="zh-TW" smtClean="0">
              <a:solidFill>
                <a:srgbClr val="000000"/>
              </a:solidFill>
              <a:ea typeface="新細明體" charset="-120"/>
              <a:sym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p:spPr>
        <p:txBody>
          <a:bodyPr/>
          <a:lstStyle/>
          <a:p>
            <a:fld id="{A422261B-DDFB-4503-9B1B-2BA83333ECBE}" type="slidenum">
              <a:rPr lang="en-US" altLang="zh-TW" smtClean="0">
                <a:ea typeface="新細明體" charset="-120"/>
              </a:rPr>
              <a:pPr/>
              <a:t>55</a:t>
            </a:fld>
            <a:endParaRPr lang="en-US" altLang="zh-TW" smtClean="0">
              <a:ea typeface="新細明體" charset="-120"/>
            </a:endParaRPr>
          </a:p>
        </p:txBody>
      </p:sp>
      <p:sp>
        <p:nvSpPr>
          <p:cNvPr id="163842" name="Rectangle 2"/>
          <p:cNvSpPr>
            <a:spLocks noGrp="1" noRot="1" noChangeArrowheads="1" noTextEdit="1"/>
          </p:cNvSpPr>
          <p:nvPr>
            <p:ph type="sldImg"/>
          </p:nvPr>
        </p:nvSpPr>
        <p:spPr>
          <a:xfrm>
            <a:off x="1154113" y="693738"/>
            <a:ext cx="4552950" cy="3416300"/>
          </a:xfrm>
          <a:ln/>
        </p:spPr>
      </p:sp>
      <p:sp>
        <p:nvSpPr>
          <p:cNvPr id="163843" name="Rectangle 3"/>
          <p:cNvSpPr>
            <a:spLocks noGrp="1" noChangeArrowheads="1"/>
          </p:cNvSpPr>
          <p:nvPr>
            <p:ph type="body" idx="1"/>
          </p:nvPr>
        </p:nvSpPr>
        <p:spPr>
          <a:xfrm>
            <a:off x="685800" y="4344988"/>
            <a:ext cx="5486400" cy="4114800"/>
          </a:xfrm>
          <a:noFill/>
          <a:ln/>
        </p:spPr>
        <p:txBody>
          <a:bodyPr lIns="92492" tIns="46246" rIns="92492" bIns="46246"/>
          <a:lstStyle/>
          <a:p>
            <a:pPr eaLnBrk="1" hangingPunct="1"/>
            <a:endParaRPr lang="zh-TW" altLang="zh-TW" smtClean="0">
              <a:ea typeface="新細明體" charset="-12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fld id="{18C511F6-B857-42F9-94CA-A23DF3B3CAA0}" type="slidenum">
              <a:rPr lang="en-US" altLang="zh-TW" smtClean="0">
                <a:ea typeface="新細明體" charset="-120"/>
              </a:rPr>
              <a:pPr/>
              <a:t>56</a:t>
            </a:fld>
            <a:endParaRPr lang="en-US" altLang="zh-TW" smtClean="0">
              <a:ea typeface="新細明體" charset="-120"/>
            </a:endParaRPr>
          </a:p>
        </p:txBody>
      </p:sp>
      <p:sp>
        <p:nvSpPr>
          <p:cNvPr id="166914" name="Rectangle 2"/>
          <p:cNvSpPr>
            <a:spLocks noGrp="1" noRot="1" noChangeArrowheads="1" noTextEdit="1"/>
          </p:cNvSpPr>
          <p:nvPr>
            <p:ph type="sldImg"/>
          </p:nvPr>
        </p:nvSpPr>
        <p:spPr>
          <a:xfrm>
            <a:off x="1154113" y="693738"/>
            <a:ext cx="4552950" cy="3416300"/>
          </a:xfrm>
          <a:ln/>
        </p:spPr>
      </p:sp>
      <p:sp>
        <p:nvSpPr>
          <p:cNvPr id="166915" name="Rectangle 3"/>
          <p:cNvSpPr>
            <a:spLocks noGrp="1" noChangeArrowheads="1"/>
          </p:cNvSpPr>
          <p:nvPr>
            <p:ph type="body" idx="1"/>
          </p:nvPr>
        </p:nvSpPr>
        <p:spPr>
          <a:xfrm>
            <a:off x="685800" y="4344988"/>
            <a:ext cx="5486400" cy="4114800"/>
          </a:xfrm>
          <a:noFill/>
          <a:ln/>
        </p:spPr>
        <p:txBody>
          <a:bodyPr lIns="92492" tIns="46246" rIns="92492" bIns="46246"/>
          <a:lstStyle/>
          <a:p>
            <a:pPr eaLnBrk="1" hangingPunct="1"/>
            <a:endParaRPr lang="zh-TW" altLang="zh-TW" smtClean="0">
              <a:ea typeface="新細明體" charset="-12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p>
            <a:fld id="{0984E9B9-A170-4B16-83C9-B7E2DF2CA082}" type="slidenum">
              <a:rPr lang="en-US" altLang="zh-TW" smtClean="0">
                <a:ea typeface="新細明體" charset="-120"/>
              </a:rPr>
              <a:pPr/>
              <a:t>57</a:t>
            </a:fld>
            <a:endParaRPr lang="en-US" altLang="zh-TW" smtClean="0">
              <a:ea typeface="新細明體" charset="-120"/>
            </a:endParaRPr>
          </a:p>
        </p:txBody>
      </p:sp>
      <p:sp>
        <p:nvSpPr>
          <p:cNvPr id="168962" name="Rectangle 2"/>
          <p:cNvSpPr>
            <a:spLocks noGrp="1" noRot="1" noChangeArrowheads="1" noTextEdit="1"/>
          </p:cNvSpPr>
          <p:nvPr>
            <p:ph type="sldImg"/>
          </p:nvPr>
        </p:nvSpPr>
        <p:spPr>
          <a:xfrm>
            <a:off x="1154113" y="693738"/>
            <a:ext cx="4552950" cy="3416300"/>
          </a:xfrm>
          <a:ln/>
        </p:spPr>
      </p:sp>
      <p:sp>
        <p:nvSpPr>
          <p:cNvPr id="168963" name="Rectangle 3"/>
          <p:cNvSpPr>
            <a:spLocks noGrp="1" noChangeArrowheads="1"/>
          </p:cNvSpPr>
          <p:nvPr>
            <p:ph type="body" idx="1"/>
          </p:nvPr>
        </p:nvSpPr>
        <p:spPr>
          <a:xfrm>
            <a:off x="685800" y="4344988"/>
            <a:ext cx="5486400" cy="4114800"/>
          </a:xfrm>
          <a:noFill/>
          <a:ln/>
        </p:spPr>
        <p:txBody>
          <a:bodyPr lIns="92492" tIns="46246" rIns="92492" bIns="46246"/>
          <a:lstStyle/>
          <a:p>
            <a:pPr eaLnBrk="1" hangingPunct="1"/>
            <a:endParaRPr lang="zh-TW" altLang="zh-TW" smtClean="0">
              <a:ea typeface="新細明體"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p:spPr>
        <p:txBody>
          <a:bodyPr/>
          <a:lstStyle/>
          <a:p>
            <a:r>
              <a:rPr lang="zh-TW" altLang="en-US" smtClean="0">
                <a:solidFill>
                  <a:srgbClr val="000000"/>
                </a:solidFill>
                <a:ea typeface="新細明體" charset="-120"/>
                <a:cs typeface="Arial" charset="0"/>
                <a:sym typeface="Arial" charset="0"/>
              </a:rPr>
              <a:t>這一版產品整合 </a:t>
            </a:r>
            <a:r>
              <a:rPr lang="en-US" altLang="zh-TW" smtClean="0">
                <a:solidFill>
                  <a:srgbClr val="000000"/>
                </a:solidFill>
                <a:ea typeface="新細明體" charset="-120"/>
                <a:cs typeface="Arial" charset="0"/>
                <a:sym typeface="Arial" charset="0"/>
              </a:rPr>
              <a:t>VMware </a:t>
            </a:r>
            <a:r>
              <a:rPr lang="zh-TW" altLang="en-US" smtClean="0">
                <a:solidFill>
                  <a:srgbClr val="000000"/>
                </a:solidFill>
                <a:ea typeface="新細明體" charset="-120"/>
                <a:cs typeface="Arial" charset="0"/>
                <a:sym typeface="Arial" charset="0"/>
              </a:rPr>
              <a:t>與 </a:t>
            </a:r>
            <a:r>
              <a:rPr lang="en-US" altLang="zh-TW" smtClean="0">
                <a:solidFill>
                  <a:srgbClr val="000000"/>
                </a:solidFill>
                <a:ea typeface="新細明體" charset="-120"/>
                <a:cs typeface="Arial" charset="0"/>
                <a:sym typeface="Arial" charset="0"/>
              </a:rPr>
              <a:t>MS Hyper-V API</a:t>
            </a:r>
            <a:r>
              <a:rPr lang="zh-TW" altLang="en-US" smtClean="0">
                <a:solidFill>
                  <a:srgbClr val="000000"/>
                </a:solidFill>
                <a:ea typeface="新細明體" charset="-120"/>
                <a:cs typeface="Arial" charset="0"/>
                <a:sym typeface="Arial" charset="0"/>
              </a:rPr>
              <a:t>，不必在每一部 </a:t>
            </a:r>
            <a:r>
              <a:rPr lang="en-US" altLang="zh-TW" smtClean="0">
                <a:solidFill>
                  <a:srgbClr val="000000"/>
                </a:solidFill>
                <a:ea typeface="新細明體" charset="-120"/>
                <a:cs typeface="Arial" charset="0"/>
                <a:sym typeface="Arial" charset="0"/>
              </a:rPr>
              <a:t>VM </a:t>
            </a:r>
            <a:r>
              <a:rPr lang="zh-TW" altLang="en-US" smtClean="0">
                <a:solidFill>
                  <a:srgbClr val="000000"/>
                </a:solidFill>
                <a:ea typeface="新細明體" charset="-120"/>
                <a:cs typeface="Arial" charset="0"/>
                <a:sym typeface="Arial" charset="0"/>
              </a:rPr>
              <a:t>中安裝用戶端即可備份 </a:t>
            </a:r>
            <a:r>
              <a:rPr lang="en-US" altLang="zh-TW" smtClean="0">
                <a:solidFill>
                  <a:srgbClr val="000000"/>
                </a:solidFill>
                <a:ea typeface="新細明體" charset="-120"/>
                <a:cs typeface="Arial" charset="0"/>
                <a:sym typeface="Arial" charset="0"/>
              </a:rPr>
              <a:t>VM</a:t>
            </a:r>
            <a:r>
              <a:rPr lang="zh-TW" altLang="en-US" smtClean="0">
                <a:solidFill>
                  <a:srgbClr val="000000"/>
                </a:solidFill>
                <a:ea typeface="新細明體" charset="-120"/>
                <a:cs typeface="Arial" charset="0"/>
                <a:sym typeface="Arial" charset="0"/>
              </a:rPr>
              <a:t>。如此可節省資源，簡化 </a:t>
            </a:r>
            <a:r>
              <a:rPr lang="en-US" altLang="zh-TW" smtClean="0">
                <a:solidFill>
                  <a:srgbClr val="000000"/>
                </a:solidFill>
                <a:ea typeface="新細明體" charset="-120"/>
                <a:cs typeface="Arial" charset="0"/>
                <a:sym typeface="Arial" charset="0"/>
              </a:rPr>
              <a:t>VM </a:t>
            </a:r>
            <a:r>
              <a:rPr lang="zh-TW" altLang="en-US" smtClean="0">
                <a:solidFill>
                  <a:srgbClr val="000000"/>
                </a:solidFill>
                <a:ea typeface="新細明體" charset="-120"/>
                <a:cs typeface="Arial" charset="0"/>
                <a:sym typeface="Arial" charset="0"/>
              </a:rPr>
              <a:t>備份作業。 </a:t>
            </a:r>
          </a:p>
          <a:p>
            <a:r>
              <a:rPr lang="zh-TW" altLang="en-US" smtClean="0">
                <a:solidFill>
                  <a:srgbClr val="000000"/>
                </a:solidFill>
                <a:ea typeface="新細明體" charset="-120"/>
                <a:cs typeface="Arial" charset="0"/>
                <a:sym typeface="Arial" charset="0"/>
              </a:rPr>
              <a:t>僅 </a:t>
            </a:r>
            <a:r>
              <a:rPr lang="en-US" altLang="zh-TW" smtClean="0">
                <a:solidFill>
                  <a:srgbClr val="000000"/>
                </a:solidFill>
                <a:ea typeface="新細明體" charset="-120"/>
                <a:cs typeface="Arial" charset="0"/>
                <a:sym typeface="Arial" charset="0"/>
              </a:rPr>
              <a:t>Virtual Edition </a:t>
            </a:r>
            <a:r>
              <a:rPr lang="zh-TW" altLang="en-US" smtClean="0">
                <a:solidFill>
                  <a:srgbClr val="000000"/>
                </a:solidFill>
                <a:ea typeface="新細明體" charset="-120"/>
                <a:cs typeface="Arial" charset="0"/>
                <a:sym typeface="Arial" charset="0"/>
              </a:rPr>
              <a:t>提供此功能。</a:t>
            </a:r>
          </a:p>
        </p:txBody>
      </p:sp>
      <p:sp>
        <p:nvSpPr>
          <p:cNvPr id="64515" name="Slide Number Placeholder 3"/>
          <p:cNvSpPr>
            <a:spLocks noGrp="1"/>
          </p:cNvSpPr>
          <p:nvPr>
            <p:ph type="sldNum" sz="quarter" idx="5"/>
          </p:nvPr>
        </p:nvSpPr>
        <p:spPr>
          <a:noFill/>
        </p:spPr>
        <p:txBody>
          <a:bodyPr/>
          <a:lstStyle/>
          <a:p>
            <a:pPr eaLnBrk="0" hangingPunct="0">
              <a:buSzPct val="100000"/>
            </a:pPr>
            <a:fld id="{C3347318-E25D-4835-9C87-578B0898E918}" type="slidenum">
              <a:rPr lang="en-US" altLang="zh-TW" smtClean="0">
                <a:solidFill>
                  <a:srgbClr val="000000"/>
                </a:solidFill>
                <a:ea typeface="新細明體" charset="-120"/>
                <a:sym typeface="Arial" charset="0"/>
              </a:rPr>
              <a:pPr eaLnBrk="0" hangingPunct="0">
                <a:buSzPct val="100000"/>
              </a:pPr>
              <a:t>8</a:t>
            </a:fld>
            <a:endParaRPr lang="en-US" altLang="zh-TW" smtClean="0">
              <a:solidFill>
                <a:srgbClr val="000000"/>
              </a:solidFill>
              <a:ea typeface="新細明體" charset="-120"/>
              <a:sym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p:spPr>
        <p:txBody>
          <a:bodyPr/>
          <a:lstStyle/>
          <a:p>
            <a:endParaRPr lang="fr-FR" altLang="zh-TW" smtClean="0">
              <a:ea typeface="新細明體" charset="-120"/>
            </a:endParaRPr>
          </a:p>
        </p:txBody>
      </p:sp>
      <p:sp>
        <p:nvSpPr>
          <p:cNvPr id="66563" name="Slide Number Placeholder 3"/>
          <p:cNvSpPr>
            <a:spLocks noGrp="1"/>
          </p:cNvSpPr>
          <p:nvPr>
            <p:ph type="sldNum" sz="quarter" idx="5"/>
          </p:nvPr>
        </p:nvSpPr>
        <p:spPr>
          <a:noFill/>
        </p:spPr>
        <p:txBody>
          <a:bodyPr/>
          <a:lstStyle/>
          <a:p>
            <a:pPr eaLnBrk="0" hangingPunct="0">
              <a:buSzPct val="100000"/>
            </a:pPr>
            <a:fld id="{8FAEC91D-8C40-47F3-B039-F3C8DD1AEF5F}" type="slidenum">
              <a:rPr lang="en-US" altLang="zh-TW" smtClean="0">
                <a:solidFill>
                  <a:srgbClr val="000000"/>
                </a:solidFill>
                <a:ea typeface="新細明體" charset="-120"/>
                <a:sym typeface="Arial" charset="0"/>
              </a:rPr>
              <a:pPr eaLnBrk="0" hangingPunct="0">
                <a:buSzPct val="100000"/>
              </a:pPr>
              <a:t>9</a:t>
            </a:fld>
            <a:endParaRPr lang="en-US" altLang="zh-TW" smtClean="0">
              <a:solidFill>
                <a:srgbClr val="000000"/>
              </a:solidFill>
              <a:ea typeface="新細明體" charset="-120"/>
              <a:sym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p:spPr>
        <p:txBody>
          <a:bodyPr/>
          <a:lstStyle/>
          <a:p>
            <a:pPr eaLnBrk="1" hangingPunct="1"/>
            <a:endParaRPr lang="fr-FR" altLang="zh-TW" smtClean="0">
              <a:ea typeface="新細明體" charset="-120"/>
            </a:endParaRPr>
          </a:p>
        </p:txBody>
      </p:sp>
      <p:sp>
        <p:nvSpPr>
          <p:cNvPr id="68611" name="Slide Number Placeholder 3"/>
          <p:cNvSpPr>
            <a:spLocks noGrp="1"/>
          </p:cNvSpPr>
          <p:nvPr>
            <p:ph type="sldNum" sz="quarter" idx="5"/>
          </p:nvPr>
        </p:nvSpPr>
        <p:spPr>
          <a:noFill/>
        </p:spPr>
        <p:txBody>
          <a:bodyPr/>
          <a:lstStyle/>
          <a:p>
            <a:pPr eaLnBrk="0" hangingPunct="0">
              <a:buSzPct val="100000"/>
            </a:pPr>
            <a:fld id="{2015CBAD-32FD-429D-B9A0-B19B0D59C14D}" type="slidenum">
              <a:rPr lang="en-US" altLang="zh-TW" smtClean="0">
                <a:solidFill>
                  <a:srgbClr val="000000"/>
                </a:solidFill>
                <a:ea typeface="新細明體" charset="-120"/>
                <a:sym typeface="Arial" charset="0"/>
              </a:rPr>
              <a:pPr eaLnBrk="0" hangingPunct="0">
                <a:buSzPct val="100000"/>
              </a:pPr>
              <a:t>10</a:t>
            </a:fld>
            <a:endParaRPr lang="en-US" altLang="zh-TW" smtClean="0">
              <a:solidFill>
                <a:srgbClr val="000000"/>
              </a:solidFill>
              <a:ea typeface="新細明體" charset="-120"/>
              <a:sym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p:spPr>
        <p:txBody>
          <a:bodyPr/>
          <a:lstStyle/>
          <a:p>
            <a:r>
              <a:rPr lang="zh-TW" altLang="en-US" smtClean="0">
                <a:solidFill>
                  <a:srgbClr val="000000"/>
                </a:solidFill>
                <a:ea typeface="新細明體" charset="-120"/>
                <a:cs typeface="Arial" charset="0"/>
                <a:sym typeface="Arial" charset="0"/>
              </a:rPr>
              <a:t>不必用到硬碟櫃！</a:t>
            </a:r>
          </a:p>
        </p:txBody>
      </p:sp>
      <p:sp>
        <p:nvSpPr>
          <p:cNvPr id="70659" name="Slide Number Placeholder 3"/>
          <p:cNvSpPr>
            <a:spLocks noGrp="1"/>
          </p:cNvSpPr>
          <p:nvPr>
            <p:ph type="sldNum" sz="quarter" idx="5"/>
          </p:nvPr>
        </p:nvSpPr>
        <p:spPr>
          <a:noFill/>
        </p:spPr>
        <p:txBody>
          <a:bodyPr/>
          <a:lstStyle/>
          <a:p>
            <a:pPr eaLnBrk="0" hangingPunct="0">
              <a:buSzPct val="100000"/>
            </a:pPr>
            <a:fld id="{2D968EDB-4301-4B92-A6EA-0942F6E44C86}" type="slidenum">
              <a:rPr lang="en-US" altLang="zh-TW" smtClean="0">
                <a:solidFill>
                  <a:srgbClr val="000000"/>
                </a:solidFill>
                <a:ea typeface="新細明體" charset="-120"/>
                <a:sym typeface="Arial" charset="0"/>
              </a:rPr>
              <a:pPr eaLnBrk="0" hangingPunct="0">
                <a:buSzPct val="100000"/>
              </a:pPr>
              <a:t>11</a:t>
            </a:fld>
            <a:endParaRPr lang="en-US" altLang="zh-TW" smtClean="0">
              <a:solidFill>
                <a:srgbClr val="000000"/>
              </a:solidFill>
              <a:ea typeface="新細明體" charset="-120"/>
              <a:sym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7" descr="母片"/>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22" name="Rectangle 2"/>
          <p:cNvSpPr>
            <a:spLocks noGrp="1" noChangeArrowheads="1"/>
          </p:cNvSpPr>
          <p:nvPr>
            <p:ph type="ctrTitle"/>
          </p:nvPr>
        </p:nvSpPr>
        <p:spPr>
          <a:xfrm>
            <a:off x="685800" y="2130425"/>
            <a:ext cx="7772400" cy="1470025"/>
          </a:xfrm>
        </p:spPr>
        <p:txBody>
          <a:bodyPr/>
          <a:lstStyle>
            <a:lvl1pPr>
              <a:defRPr/>
            </a:lvl1pPr>
          </a:lstStyle>
          <a:p>
            <a:r>
              <a:rPr lang="zh-TW" altLang="en-US"/>
              <a:t>按一下以編輯母片標題樣式</a:t>
            </a:r>
          </a:p>
        </p:txBody>
      </p:sp>
      <p:sp>
        <p:nvSpPr>
          <p:cNvPr id="307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zh-TW" altLang="en-US"/>
              <a:t>按一下以編輯母片副標題樣式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CF61FE7D-B070-4738-906C-AD49E1ED6136}"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22A0E07-1857-4D8B-A383-CE77D7D4CF0E}"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FAB10C3-87DF-4367-8106-350158930993}"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81075" y="595313"/>
            <a:ext cx="4291013" cy="4032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938213" y="1295400"/>
            <a:ext cx="37973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887913" y="1295400"/>
            <a:ext cx="3798887"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頁尾版面配置區 4"/>
          <p:cNvSpPr>
            <a:spLocks noGrp="1"/>
          </p:cNvSpPr>
          <p:nvPr>
            <p:ph type="ftr" sz="quarter" idx="10"/>
          </p:nvPr>
        </p:nvSpPr>
        <p:spPr>
          <a:xfrm>
            <a:off x="2960688" y="6103938"/>
            <a:ext cx="4826000" cy="381000"/>
          </a:xfrm>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TextBox 3"/>
          <p:cNvSpPr txBox="1"/>
          <p:nvPr userDrawn="1"/>
        </p:nvSpPr>
        <p:spPr>
          <a:xfrm>
            <a:off x="3962400" y="6096000"/>
            <a:ext cx="609600" cy="366713"/>
          </a:xfrm>
          <a:prstGeom prst="rect">
            <a:avLst/>
          </a:prstGeom>
          <a:noFill/>
        </p:spPr>
        <p:txBody>
          <a:bodyPr>
            <a:spAutoFit/>
          </a:bodyPr>
          <a:lstStyle/>
          <a:p>
            <a:pPr algn="ctr">
              <a:defRPr/>
            </a:pPr>
            <a:fld id="{411D31E7-6CCA-44CC-9C1E-960A1A6FB7E1}" type="slidenum">
              <a:rPr kumimoji="0" lang="en-US" altLang="zh-TW">
                <a:solidFill>
                  <a:schemeClr val="bg1"/>
                </a:solidFill>
                <a:ea typeface="新細明體" pitchFamily="18" charset="-120"/>
              </a:rPr>
              <a:pPr algn="ctr">
                <a:defRPr/>
              </a:pPr>
              <a:t>‹#›</a:t>
            </a:fld>
            <a:endParaRPr kumimoji="0" lang="en-US" altLang="zh-TW">
              <a:solidFill>
                <a:schemeClr val="bg1"/>
              </a:solidFill>
              <a:ea typeface="新細明體" pitchFamily="18" charset="-120"/>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TextBox 3"/>
          <p:cNvSpPr txBox="1"/>
          <p:nvPr userDrawn="1"/>
        </p:nvSpPr>
        <p:spPr>
          <a:xfrm>
            <a:off x="3962400" y="6096000"/>
            <a:ext cx="609600" cy="366713"/>
          </a:xfrm>
          <a:prstGeom prst="rect">
            <a:avLst/>
          </a:prstGeom>
          <a:noFill/>
        </p:spPr>
        <p:txBody>
          <a:bodyPr>
            <a:spAutoFit/>
          </a:bodyPr>
          <a:lstStyle/>
          <a:p>
            <a:pPr algn="ctr">
              <a:defRPr/>
            </a:pPr>
            <a:fld id="{176557FA-B75D-41F8-94EA-9CE921B40499}" type="slidenum">
              <a:rPr kumimoji="0" lang="en-US" altLang="zh-TW">
                <a:solidFill>
                  <a:schemeClr val="bg1"/>
                </a:solidFill>
                <a:ea typeface="新細明體" pitchFamily="18" charset="-120"/>
              </a:rPr>
              <a:pPr algn="ctr">
                <a:defRPr/>
              </a:pPr>
              <a:t>‹#›</a:t>
            </a:fld>
            <a:endParaRPr kumimoji="0" lang="en-US" altLang="zh-TW">
              <a:solidFill>
                <a:schemeClr val="bg1"/>
              </a:solidFill>
              <a:ea typeface="新細明體" pitchFamily="18" charset="-12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buNone/>
              <a:defRPr/>
            </a:lvl1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trips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981075" y="595313"/>
            <a:ext cx="4291013" cy="4032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938213" y="1295400"/>
            <a:ext cx="37973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美工圖案版面配置區 3"/>
          <p:cNvSpPr>
            <a:spLocks noGrp="1"/>
          </p:cNvSpPr>
          <p:nvPr>
            <p:ph type="clipArt" sz="half" idx="2"/>
          </p:nvPr>
        </p:nvSpPr>
        <p:spPr>
          <a:xfrm>
            <a:off x="4887913" y="1295400"/>
            <a:ext cx="3798887" cy="4572000"/>
          </a:xfrm>
        </p:spPr>
        <p:txBody>
          <a:bodyPr/>
          <a:lstStyle/>
          <a:p>
            <a:pPr lvl="0"/>
            <a:endParaRPr lang="zh-TW" altLang="en-US" noProof="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E85D3C5-6797-4E60-B5B9-ADCB33169CB6}" type="slidenum">
              <a:rPr lang="en-US" altLang="zh-TW"/>
              <a:pPr>
                <a:defRPr/>
              </a:pPr>
              <a:t>‹#›</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E73B6B3-3E34-445A-B4FC-08AFF9687234}" type="slidenum">
              <a:rPr lang="en-US" altLang="zh-TW"/>
              <a:pPr>
                <a:defRPr/>
              </a:pPr>
              <a:t>‹#›</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68D0959-088D-47BB-B012-7B7ED629D28D}" type="slidenum">
              <a:rPr lang="en-US" altLang="zh-TW"/>
              <a:pPr>
                <a:defRPr/>
              </a:pPr>
              <a:t>‹#›</a:t>
            </a:fld>
            <a:endParaRPr lang="en-US" altLang="zh-TW"/>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8E5F241-D6B4-4EB8-869B-02DCE7995C3A}"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標楷體" pitchFamily="65" charset="-120"/>
                <a:ea typeface="標楷體" pitchFamily="65" charset="-120"/>
              </a:defRPr>
            </a:lvl1pPr>
            <a:lvl2pPr>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2"/>
          <p:cNvSpPr>
            <a:spLocks noGrp="1" noChangeArrowheads="1"/>
          </p:cNvSpPr>
          <p:nvPr>
            <p:ph type="title"/>
          </p:nvPr>
        </p:nvSpPr>
        <p:spPr bwMode="auto">
          <a:xfrm>
            <a:off x="457200" y="609600"/>
            <a:ext cx="8229600" cy="533400"/>
          </a:xfrm>
          <a:prstGeom prst="rect">
            <a:avLst/>
          </a:prstGeom>
          <a:noFill/>
          <a:ln w="9525">
            <a:noFill/>
            <a:miter lim="800000"/>
            <a:headEnd/>
            <a:tailEnd/>
          </a:ln>
          <a:effectLst/>
        </p:spPr>
        <p:txBody>
          <a:bodyPr/>
          <a:lstStyle>
            <a:lvl1pPr>
              <a:defRPr sz="3600"/>
            </a:lvl1pPr>
          </a:lstStyle>
          <a:p>
            <a:pPr lvl="0"/>
            <a:r>
              <a:rPr lang="zh-TW" altLang="en-US" dirty="0" smtClean="0"/>
              <a:t>按一下以編輯母片標題樣式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E66D4B7-273F-4205-BC8E-34F492C6D802}" type="slidenum">
              <a:rPr lang="en-US" altLang="zh-TW"/>
              <a:pPr>
                <a:defRPr/>
              </a:pPr>
              <a:t>‹#›</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00E2BBEC-B068-49CE-BE1B-D63ABE6FA22E}" type="slidenum">
              <a:rPr lang="en-US" altLang="zh-TW"/>
              <a:pPr>
                <a:defRPr/>
              </a:pPr>
              <a:t>‹#›</a:t>
            </a:fld>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9B43AC1-0809-4B63-A3EF-B49DB9416BE4}" type="slidenum">
              <a:rPr lang="en-US" altLang="zh-TW"/>
              <a:pPr>
                <a:defRPr/>
              </a:pPr>
              <a:t>‹#›</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8863D2A2-F97B-4CA3-BAFD-C1945A4C07DF}" type="slidenum">
              <a:rPr lang="en-US" altLang="zh-TW"/>
              <a:pPr>
                <a:defRPr/>
              </a:pPr>
              <a:t>‹#›</a:t>
            </a:fld>
            <a:endParaRPr lang="en-US" altLang="zh-TW"/>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FB7AB92-5229-4A75-8E13-97D9448F5824}" type="slidenum">
              <a:rPr lang="en-US" altLang="zh-TW"/>
              <a:pPr>
                <a:defRPr/>
              </a:pPr>
              <a:t>‹#›</a:t>
            </a:fld>
            <a:endParaRPr lang="en-US" altLang="zh-TW"/>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A5EAD2D-71CF-4073-B780-E6F84C9C448B}" type="slidenum">
              <a:rPr lang="en-US" altLang="zh-TW"/>
              <a:pPr>
                <a:defRPr/>
              </a:pPr>
              <a:t>‹#›</a:t>
            </a:fld>
            <a:endParaRPr lang="en-US" altLang="zh-TW"/>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8AED4A4-6B58-48E0-A31D-D4A3B507DEA0}" type="slidenum">
              <a:rPr lang="en-US" altLang="zh-TW"/>
              <a:pPr>
                <a:defRPr/>
              </a:pPr>
              <a:t>‹#›</a:t>
            </a:fld>
            <a:endParaRPr lang="en-US" altLang="zh-TW"/>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B8EBF0F-BE04-45F7-A19B-287F3FB2FD23}" type="slidenum">
              <a:rPr lang="en-US" altLang="zh-TW"/>
              <a:pPr>
                <a:defRPr/>
              </a:pPr>
              <a:t>‹#›</a:t>
            </a:fld>
            <a:endParaRPr lang="en-US" altLang="zh-TW"/>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74875" y="2362200"/>
            <a:ext cx="6497638" cy="1470025"/>
          </a:xfrm>
          <a:noFill/>
        </p:spPr>
        <p:txBody>
          <a:bodyPr wrap="square" lIns="91440" rIns="91440"/>
          <a:lstStyle>
            <a:lvl1pPr>
              <a:defRPr sz="3200">
                <a:solidFill>
                  <a:schemeClr val="tx2"/>
                </a:solidFill>
              </a:defRPr>
            </a:lvl1pPr>
          </a:lstStyle>
          <a:p>
            <a:r>
              <a:rPr lang="en-US" altLang="zh-TW"/>
              <a:t>Click to edit Master title style</a:t>
            </a:r>
          </a:p>
        </p:txBody>
      </p:sp>
      <p:sp>
        <p:nvSpPr>
          <p:cNvPr id="3075" name="Rectangle 3"/>
          <p:cNvSpPr>
            <a:spLocks noGrp="1" noChangeArrowheads="1"/>
          </p:cNvSpPr>
          <p:nvPr>
            <p:ph type="subTitle" idx="1"/>
          </p:nvPr>
        </p:nvSpPr>
        <p:spPr>
          <a:xfrm>
            <a:off x="3886200" y="4213225"/>
            <a:ext cx="4786313" cy="1752600"/>
          </a:xfrm>
        </p:spPr>
        <p:txBody>
          <a:bodyPr/>
          <a:lstStyle>
            <a:lvl1pPr>
              <a:defRPr b="0">
                <a:solidFill>
                  <a:schemeClr val="tx1"/>
                </a:solidFill>
              </a:defRPr>
            </a:lvl1pPr>
          </a:lstStyle>
          <a:p>
            <a:r>
              <a:rPr lang="en-US" altLang="zh-TW"/>
              <a:t>Click to edit Master subtitle style</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pic>
        <p:nvPicPr>
          <p:cNvPr id="4" name="Picture 5" descr="麟瑞Power Point首頁完成版1"/>
          <p:cNvPicPr>
            <a:picLocks noChangeAspect="1" noChangeArrowheads="1"/>
          </p:cNvPicPr>
          <p:nvPr userDrawn="1"/>
        </p:nvPicPr>
        <p:blipFill>
          <a:blip r:embed="rId2"/>
          <a:srcRect/>
          <a:stretch>
            <a:fillRect/>
          </a:stretch>
        </p:blipFill>
        <p:spPr bwMode="auto">
          <a:xfrm>
            <a:off x="0" y="-9525"/>
            <a:ext cx="9144000" cy="6867525"/>
          </a:xfrm>
          <a:prstGeom prst="rect">
            <a:avLst/>
          </a:prstGeom>
          <a:noFill/>
          <a:ln w="9525">
            <a:noFill/>
            <a:miter lim="800000"/>
            <a:headEnd/>
            <a:tailEnd/>
          </a:ln>
        </p:spPr>
      </p:pic>
      <p:sp>
        <p:nvSpPr>
          <p:cNvPr id="2" name="標題 1"/>
          <p:cNvSpPr>
            <a:spLocks noGrp="1"/>
          </p:cNvSpPr>
          <p:nvPr>
            <p:ph type="title"/>
          </p:nvPr>
        </p:nvSpPr>
        <p:spPr>
          <a:xfrm>
            <a:off x="722313" y="4406900"/>
            <a:ext cx="7772400" cy="1362075"/>
          </a:xfrm>
        </p:spPr>
        <p:txBody>
          <a:bodyPr anchor="t"/>
          <a:lstStyle>
            <a:lvl1pPr algn="l">
              <a:defRPr sz="4000" b="1" cap="all">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atin typeface="標楷體" pitchFamily="65" charset="-120"/>
                <a:ea typeface="標楷體" pitchFamily="65" charset="-12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dirty="0"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en-US" altLang="zh-TW"/>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CF36D6B9-9D6C-4FB1-AF53-E4DA4F7D3C93}" type="slidenum">
              <a:rPr lang="en-US" altLang="zh-TW"/>
              <a:pPr>
                <a:defRPr/>
              </a:pPr>
              <a:t>‹#›</a:t>
            </a:fld>
            <a:endParaRPr lang="en-US" altLang="zh-TW"/>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938213" y="1295400"/>
            <a:ext cx="3797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887913" y="1295400"/>
            <a:ext cx="3798887"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50050" y="595313"/>
            <a:ext cx="1936750" cy="5272087"/>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938213" y="595313"/>
            <a:ext cx="5659437" cy="527208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81075" y="595313"/>
            <a:ext cx="4291013" cy="4032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938213" y="1295400"/>
            <a:ext cx="37973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887913" y="1295400"/>
            <a:ext cx="3798887"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981075" y="595313"/>
            <a:ext cx="4291013" cy="403225"/>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938213" y="1295400"/>
            <a:ext cx="7748587" cy="4572000"/>
          </a:xfrm>
        </p:spPr>
        <p:txBody>
          <a:bodyPr/>
          <a:lstStyle/>
          <a:p>
            <a:pPr lvl="0"/>
            <a:endParaRPr lang="zh-TW" altLang="en-US" noProof="0" smtClean="0"/>
          </a:p>
        </p:txBody>
      </p:sp>
      <p:sp>
        <p:nvSpPr>
          <p:cNvPr id="4" name="Rectangle 22"/>
          <p:cNvSpPr>
            <a:spLocks noGrp="1" noChangeArrowheads="1"/>
          </p:cNvSpPr>
          <p:nvPr>
            <p:ph type="ftr" sz="quarter" idx="10"/>
          </p:nvPr>
        </p:nvSpPr>
        <p:spPr>
          <a:ln/>
        </p:spPr>
        <p:txBody>
          <a:bodyPr/>
          <a:lstStyle>
            <a:lvl1pPr>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600200"/>
            <a:ext cx="4038600" cy="4525963"/>
          </a:xfrm>
        </p:spPr>
        <p:txBody>
          <a:bodyPr/>
          <a:lstStyle>
            <a:lvl1pPr>
              <a:defRPr sz="2800">
                <a:latin typeface="標楷體" pitchFamily="65" charset="-120"/>
                <a:ea typeface="標楷體" pitchFamily="65" charset="-120"/>
              </a:defRPr>
            </a:lvl1pPr>
            <a:lvl2pPr>
              <a:defRPr sz="2400">
                <a:latin typeface="標楷體" pitchFamily="65" charset="-120"/>
                <a:ea typeface="標楷體" pitchFamily="65" charset="-120"/>
              </a:defRPr>
            </a:lvl2pPr>
            <a:lvl3pPr>
              <a:defRPr sz="2000">
                <a:latin typeface="標楷體" pitchFamily="65" charset="-120"/>
                <a:ea typeface="標楷體" pitchFamily="65" charset="-120"/>
              </a:defRPr>
            </a:lvl3pPr>
            <a:lvl4pPr>
              <a:defRPr sz="1800">
                <a:latin typeface="標楷體" pitchFamily="65" charset="-120"/>
                <a:ea typeface="標楷體" pitchFamily="65" charset="-120"/>
              </a:defRPr>
            </a:lvl4pPr>
            <a:lvl5pPr>
              <a:defRPr sz="1800">
                <a:latin typeface="標楷體" pitchFamily="65" charset="-120"/>
                <a:ea typeface="標楷體" pitchFamily="65" charset="-120"/>
              </a:defRPr>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內容版面配置區 3"/>
          <p:cNvSpPr>
            <a:spLocks noGrp="1"/>
          </p:cNvSpPr>
          <p:nvPr>
            <p:ph sz="half" idx="2"/>
          </p:nvPr>
        </p:nvSpPr>
        <p:spPr>
          <a:xfrm>
            <a:off x="4648200" y="1600200"/>
            <a:ext cx="4038600" cy="4525963"/>
          </a:xfrm>
        </p:spPr>
        <p:txBody>
          <a:bodyPr/>
          <a:lstStyle>
            <a:lvl1pPr>
              <a:defRPr sz="2800">
                <a:latin typeface="標楷體" pitchFamily="65" charset="-120"/>
                <a:ea typeface="標楷體" pitchFamily="65" charset="-120"/>
              </a:defRPr>
            </a:lvl1pPr>
            <a:lvl2pPr>
              <a:defRPr sz="2400">
                <a:latin typeface="標楷體" pitchFamily="65" charset="-120"/>
                <a:ea typeface="標楷體" pitchFamily="65" charset="-120"/>
              </a:defRPr>
            </a:lvl2pPr>
            <a:lvl3pPr>
              <a:defRPr sz="2000">
                <a:latin typeface="標楷體" pitchFamily="65" charset="-120"/>
                <a:ea typeface="標楷體" pitchFamily="65" charset="-120"/>
              </a:defRPr>
            </a:lvl3pPr>
            <a:lvl4pPr>
              <a:defRPr sz="1800">
                <a:latin typeface="標楷體" pitchFamily="65" charset="-120"/>
                <a:ea typeface="標楷體" pitchFamily="65" charset="-120"/>
              </a:defRPr>
            </a:lvl4pPr>
            <a:lvl5pPr>
              <a:defRPr sz="1800">
                <a:latin typeface="標楷體" pitchFamily="65" charset="-120"/>
                <a:ea typeface="標楷體" pitchFamily="65" charset="-120"/>
              </a:defRPr>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Rectangle 2"/>
          <p:cNvSpPr>
            <a:spLocks noGrp="1" noChangeArrowheads="1"/>
          </p:cNvSpPr>
          <p:nvPr>
            <p:ph type="title"/>
          </p:nvPr>
        </p:nvSpPr>
        <p:spPr bwMode="auto">
          <a:xfrm>
            <a:off x="457200" y="609600"/>
            <a:ext cx="8229600" cy="533400"/>
          </a:xfrm>
          <a:prstGeom prst="rect">
            <a:avLst/>
          </a:prstGeom>
          <a:noFill/>
          <a:ln w="9525">
            <a:noFill/>
            <a:miter lim="800000"/>
            <a:headEnd/>
            <a:tailEnd/>
          </a:ln>
          <a:effectLst/>
        </p:spPr>
        <p:txBody>
          <a:bodyPr/>
          <a:lstStyle>
            <a:lvl1pPr>
              <a:defRPr sz="3600"/>
            </a:lvl1pPr>
          </a:lstStyle>
          <a:p>
            <a:pPr lvl="0"/>
            <a:r>
              <a:rPr lang="zh-TW" altLang="en-US" dirty="0" smtClean="0"/>
              <a:t>按一下以編輯母片標題樣式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3AFFE6C-853F-484E-88C5-A54874E32316}"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535113"/>
            <a:ext cx="4040188" cy="639762"/>
          </a:xfrm>
        </p:spPr>
        <p:txBody>
          <a:bodyPr anchor="b"/>
          <a:lstStyle>
            <a:lvl1pPr marL="0" indent="0">
              <a:buNone/>
              <a:defRPr sz="2400" b="1">
                <a:latin typeface="標楷體" pitchFamily="65" charset="-120"/>
                <a:ea typeface="標楷體" pitchFamily="65"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atin typeface="標楷體" pitchFamily="65" charset="-120"/>
                <a:ea typeface="標楷體" pitchFamily="65" charset="-120"/>
              </a:defRPr>
            </a:lvl1pPr>
            <a:lvl2pPr>
              <a:defRPr sz="2000">
                <a:latin typeface="標楷體" pitchFamily="65" charset="-120"/>
                <a:ea typeface="標楷體" pitchFamily="65" charset="-120"/>
              </a:defRPr>
            </a:lvl2pPr>
            <a:lvl3pPr>
              <a:defRPr sz="1800">
                <a:latin typeface="標楷體" pitchFamily="65" charset="-120"/>
                <a:ea typeface="標楷體" pitchFamily="65" charset="-120"/>
              </a:defRPr>
            </a:lvl3pPr>
            <a:lvl4pPr>
              <a:defRPr sz="1600">
                <a:latin typeface="標楷體" pitchFamily="65" charset="-120"/>
                <a:ea typeface="標楷體" pitchFamily="65" charset="-120"/>
              </a:defRPr>
            </a:lvl4pPr>
            <a:lvl5pPr>
              <a:defRPr sz="1600">
                <a:latin typeface="標楷體" pitchFamily="65" charset="-120"/>
                <a:ea typeface="標楷體" pitchFamily="65" charset="-120"/>
              </a:defRPr>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atin typeface="標楷體" pitchFamily="65" charset="-120"/>
                <a:ea typeface="標楷體" pitchFamily="65"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atin typeface="標楷體" pitchFamily="65" charset="-120"/>
                <a:ea typeface="標楷體" pitchFamily="65" charset="-120"/>
              </a:defRPr>
            </a:lvl1pPr>
            <a:lvl2pPr>
              <a:defRPr sz="2000">
                <a:latin typeface="標楷體" pitchFamily="65" charset="-120"/>
                <a:ea typeface="標楷體" pitchFamily="65" charset="-120"/>
              </a:defRPr>
            </a:lvl2pPr>
            <a:lvl3pPr>
              <a:defRPr sz="1800">
                <a:latin typeface="標楷體" pitchFamily="65" charset="-120"/>
                <a:ea typeface="標楷體" pitchFamily="65" charset="-120"/>
              </a:defRPr>
            </a:lvl3pPr>
            <a:lvl4pPr>
              <a:defRPr sz="1600">
                <a:latin typeface="標楷體" pitchFamily="65" charset="-120"/>
                <a:ea typeface="標楷體" pitchFamily="65" charset="-120"/>
              </a:defRPr>
            </a:lvl4pPr>
            <a:lvl5pPr>
              <a:defRPr sz="1600">
                <a:latin typeface="標楷體" pitchFamily="65" charset="-120"/>
                <a:ea typeface="標楷體" pitchFamily="65" charset="-120"/>
              </a:defRPr>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1" name="Rectangle 2"/>
          <p:cNvSpPr>
            <a:spLocks noGrp="1" noChangeArrowheads="1"/>
          </p:cNvSpPr>
          <p:nvPr>
            <p:ph type="title"/>
          </p:nvPr>
        </p:nvSpPr>
        <p:spPr bwMode="auto">
          <a:xfrm>
            <a:off x="457200" y="609600"/>
            <a:ext cx="8229600" cy="533400"/>
          </a:xfrm>
          <a:prstGeom prst="rect">
            <a:avLst/>
          </a:prstGeom>
          <a:noFill/>
          <a:ln w="9525">
            <a:noFill/>
            <a:miter lim="800000"/>
            <a:headEnd/>
            <a:tailEnd/>
          </a:ln>
          <a:effectLst/>
        </p:spPr>
        <p:txBody>
          <a:bodyPr/>
          <a:lstStyle>
            <a:lvl1pPr>
              <a:defRPr sz="3600"/>
            </a:lvl1pPr>
          </a:lstStyle>
          <a:p>
            <a:pPr lvl="0"/>
            <a:r>
              <a:rPr lang="zh-TW" altLang="en-US" dirty="0" smtClean="0"/>
              <a:t>按一下以編輯母片標題樣式</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ABAB34A5-6AF2-46B6-9EE5-9272AF75D30C}"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57200" y="609600"/>
            <a:ext cx="8229600" cy="533400"/>
          </a:xfrm>
          <a:prstGeom prst="rect">
            <a:avLst/>
          </a:prstGeom>
          <a:noFill/>
          <a:ln w="9525">
            <a:noFill/>
            <a:miter lim="800000"/>
            <a:headEnd/>
            <a:tailEnd/>
          </a:ln>
          <a:effectLst/>
        </p:spPr>
        <p:txBody>
          <a:bodyPr/>
          <a:lstStyle>
            <a:lvl1pPr>
              <a:defRPr sz="3600"/>
            </a:lvl1pPr>
          </a:lstStyle>
          <a:p>
            <a:pPr lvl="0"/>
            <a:r>
              <a:rPr lang="zh-TW" altLang="en-US" dirty="0" smtClean="0"/>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AFF17D2-1657-47B3-8927-2C80E19C7813}"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012ECEE8-8797-45E3-80B3-13F0041A668D}"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EAB7A2D3-0C9D-46D4-8B6C-DB7D551087CF}"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B6F2F73-02E7-450C-AFC9-D0524C4E72AD}"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6.png"/><Relationship Id="rId2" Type="http://schemas.openxmlformats.org/officeDocument/2006/relationships/slideLayout" Target="../slideLayouts/slideLayout28.xml"/><Relationship Id="rId16" Type="http://schemas.openxmlformats.org/officeDocument/2006/relationships/image" Target="../media/image5.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4.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麟瑞Power Point 完成使用版1"/>
          <p:cNvPicPr>
            <a:picLocks noChangeAspect="1" noChangeArrowheads="1"/>
          </p:cNvPicPr>
          <p:nvPr userDrawn="1"/>
        </p:nvPicPr>
        <p:blipFill>
          <a:blip r:embed="rId17"/>
          <a:srcRect/>
          <a:stretch>
            <a:fillRect/>
          </a:stretch>
        </p:blipFill>
        <p:spPr bwMode="auto">
          <a:xfrm>
            <a:off x="0" y="0"/>
            <a:ext cx="9144000" cy="6858000"/>
          </a:xfrm>
          <a:prstGeom prst="rect">
            <a:avLst/>
          </a:prstGeom>
          <a:noFill/>
          <a:ln w="9525">
            <a:noFill/>
            <a:miter lim="800000"/>
            <a:headEnd/>
            <a:tailEnd/>
          </a:ln>
        </p:spPr>
      </p:pic>
      <p:sp>
        <p:nvSpPr>
          <p:cNvPr id="12" name="Rectangle 8"/>
          <p:cNvSpPr>
            <a:spLocks noChangeArrowheads="1"/>
          </p:cNvSpPr>
          <p:nvPr userDrawn="1"/>
        </p:nvSpPr>
        <p:spPr bwMode="auto">
          <a:xfrm>
            <a:off x="179388" y="1125538"/>
            <a:ext cx="8893175" cy="71437"/>
          </a:xfrm>
          <a:prstGeom prst="rect">
            <a:avLst/>
          </a:prstGeom>
          <a:gradFill rotWithShape="1">
            <a:gsLst>
              <a:gs pos="0">
                <a:schemeClr val="accent2"/>
              </a:gs>
              <a:gs pos="100000">
                <a:schemeClr val="bg1"/>
              </a:gs>
            </a:gsLst>
            <a:lin ang="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1028" name="Rectangle 2"/>
          <p:cNvSpPr>
            <a:spLocks noGrp="1" noChangeArrowheads="1"/>
          </p:cNvSpPr>
          <p:nvPr>
            <p:ph type="title"/>
          </p:nvPr>
        </p:nvSpPr>
        <p:spPr bwMode="auto">
          <a:xfrm>
            <a:off x="457200" y="6096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ea typeface="新細明體" pitchFamily="18" charset="-120"/>
              </a:defRPr>
            </a:lvl1pPr>
          </a:lstStyle>
          <a:p>
            <a:pPr>
              <a:defRPr/>
            </a:pPr>
            <a:endParaRPr lang="en-US" altLang="zh-TW"/>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ea typeface="新細明體"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ea typeface="新細明體" pitchFamily="18" charset="-120"/>
              </a:defRPr>
            </a:lvl1pPr>
          </a:lstStyle>
          <a:p>
            <a:pPr>
              <a:defRPr/>
            </a:pPr>
            <a:fld id="{126EABAD-F938-4C49-93D1-36D285DDF2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843" r:id="rId1"/>
    <p:sldLayoutId id="2147483819" r:id="rId2"/>
    <p:sldLayoutId id="2147483844" r:id="rId3"/>
    <p:sldLayoutId id="2147483818" r:id="rId4"/>
    <p:sldLayoutId id="2147483817" r:id="rId5"/>
    <p:sldLayoutId id="2147483816" r:id="rId6"/>
    <p:sldLayoutId id="2147483815" r:id="rId7"/>
    <p:sldLayoutId id="2147483814" r:id="rId8"/>
    <p:sldLayoutId id="2147483813" r:id="rId9"/>
    <p:sldLayoutId id="2147483812" r:id="rId10"/>
    <p:sldLayoutId id="2147483811" r:id="rId11"/>
    <p:sldLayoutId id="2147483845" r:id="rId12"/>
    <p:sldLayoutId id="2147483846" r:id="rId13"/>
    <p:sldLayoutId id="2147483847" r:id="rId14"/>
    <p:sldLayoutId id="2147483848" r:id="rId15"/>
  </p:sldLayoutIdLst>
  <p:hf hdr="0" ftr="0" dt="0"/>
  <p:txStyles>
    <p:titleStyle>
      <a:lvl1pPr algn="ctr" rtl="0" eaLnBrk="0" fontAlgn="base" hangingPunct="0">
        <a:spcBef>
          <a:spcPct val="0"/>
        </a:spcBef>
        <a:spcAft>
          <a:spcPct val="0"/>
        </a:spcAft>
        <a:defRPr kumimoji="1" sz="2800">
          <a:solidFill>
            <a:schemeClr val="tx2"/>
          </a:solidFill>
          <a:latin typeface="標楷體" pitchFamily="65" charset="-120"/>
          <a:ea typeface="標楷體" pitchFamily="65" charset="-120"/>
          <a:cs typeface="+mj-cs"/>
        </a:defRPr>
      </a:lvl1pPr>
      <a:lvl2pPr algn="ctr" rtl="0" eaLnBrk="0" fontAlgn="base" hangingPunct="0">
        <a:spcBef>
          <a:spcPct val="0"/>
        </a:spcBef>
        <a:spcAft>
          <a:spcPct val="0"/>
        </a:spcAft>
        <a:defRPr kumimoji="1" sz="2800">
          <a:solidFill>
            <a:schemeClr val="tx2"/>
          </a:solidFill>
          <a:latin typeface="標楷體" pitchFamily="65" charset="-120"/>
          <a:ea typeface="標楷體" pitchFamily="65" charset="-120"/>
        </a:defRPr>
      </a:lvl2pPr>
      <a:lvl3pPr algn="ctr" rtl="0" eaLnBrk="0" fontAlgn="base" hangingPunct="0">
        <a:spcBef>
          <a:spcPct val="0"/>
        </a:spcBef>
        <a:spcAft>
          <a:spcPct val="0"/>
        </a:spcAft>
        <a:defRPr kumimoji="1" sz="2800">
          <a:solidFill>
            <a:schemeClr val="tx2"/>
          </a:solidFill>
          <a:latin typeface="標楷體" pitchFamily="65" charset="-120"/>
          <a:ea typeface="標楷體" pitchFamily="65" charset="-120"/>
        </a:defRPr>
      </a:lvl3pPr>
      <a:lvl4pPr algn="ctr" rtl="0" eaLnBrk="0" fontAlgn="base" hangingPunct="0">
        <a:spcBef>
          <a:spcPct val="0"/>
        </a:spcBef>
        <a:spcAft>
          <a:spcPct val="0"/>
        </a:spcAft>
        <a:defRPr kumimoji="1" sz="2800">
          <a:solidFill>
            <a:schemeClr val="tx2"/>
          </a:solidFill>
          <a:latin typeface="標楷體" pitchFamily="65" charset="-120"/>
          <a:ea typeface="標楷體" pitchFamily="65" charset="-120"/>
        </a:defRPr>
      </a:lvl4pPr>
      <a:lvl5pPr algn="ctr" rtl="0" eaLnBrk="0" fontAlgn="base" hangingPunct="0">
        <a:spcBef>
          <a:spcPct val="0"/>
        </a:spcBef>
        <a:spcAft>
          <a:spcPct val="0"/>
        </a:spcAft>
        <a:defRPr kumimoji="1" sz="2800">
          <a:solidFill>
            <a:schemeClr val="tx2"/>
          </a:solidFill>
          <a:latin typeface="標楷體" pitchFamily="65" charset="-120"/>
          <a:ea typeface="標楷體" pitchFamily="65"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58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pPr>
              <a:defRPr/>
            </a:pPr>
            <a:endParaRPr lang="en-US" altLang="zh-TW"/>
          </a:p>
        </p:txBody>
      </p:sp>
      <p:sp>
        <p:nvSpPr>
          <p:cNvPr id="358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新細明體" pitchFamily="18" charset="-120"/>
              </a:defRPr>
            </a:lvl1pPr>
          </a:lstStyle>
          <a:p>
            <a:pPr>
              <a:defRPr/>
            </a:pPr>
            <a:endParaRPr lang="en-US" altLang="zh-TW"/>
          </a:p>
        </p:txBody>
      </p:sp>
      <p:sp>
        <p:nvSpPr>
          <p:cNvPr id="358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pPr>
              <a:defRPr/>
            </a:pPr>
            <a:fld id="{992A0296-2A67-41D5-90F2-D34916E4A6FF}"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830" r:id="rId1"/>
    <p:sldLayoutId id="2147483829" r:id="rId2"/>
    <p:sldLayoutId id="2147483828" r:id="rId3"/>
    <p:sldLayoutId id="2147483827" r:id="rId4"/>
    <p:sldLayoutId id="2147483826" r:id="rId5"/>
    <p:sldLayoutId id="2147483825" r:id="rId6"/>
    <p:sldLayoutId id="2147483824" r:id="rId7"/>
    <p:sldLayoutId id="2147483823" r:id="rId8"/>
    <p:sldLayoutId id="2147483822" r:id="rId9"/>
    <p:sldLayoutId id="2147483821" r:id="rId10"/>
    <p:sldLayoutId id="2147483820"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981075" y="595313"/>
            <a:ext cx="4291013" cy="403225"/>
          </a:xfrm>
          <a:prstGeom prst="rect">
            <a:avLst/>
          </a:prstGeom>
          <a:solidFill>
            <a:schemeClr val="bg1"/>
          </a:solidFill>
          <a:ln w="9525">
            <a:noFill/>
            <a:miter lim="800000"/>
            <a:headEnd/>
            <a:tailEnd/>
          </a:ln>
        </p:spPr>
        <p:txBody>
          <a:bodyPr vert="horz" wrap="none" lIns="45720" tIns="45720" rIns="45720" bIns="45720" numCol="1" anchor="ctr" anchorCtr="0" compatLnSpc="1">
            <a:prstTxWarp prst="textNoShape">
              <a:avLst/>
            </a:prstTxWarp>
            <a:spAutoFit/>
          </a:bodyPr>
          <a:lstStyle/>
          <a:p>
            <a:pPr lvl="0"/>
            <a:r>
              <a:rPr lang="en-US" altLang="zh-TW" smtClean="0"/>
              <a:t>Click to edit Master title style</a:t>
            </a:r>
          </a:p>
        </p:txBody>
      </p:sp>
      <p:sp>
        <p:nvSpPr>
          <p:cNvPr id="30723" name="Rectangle 3"/>
          <p:cNvSpPr>
            <a:spLocks noGrp="1" noChangeArrowheads="1"/>
          </p:cNvSpPr>
          <p:nvPr>
            <p:ph type="body" idx="1"/>
          </p:nvPr>
        </p:nvSpPr>
        <p:spPr bwMode="auto">
          <a:xfrm>
            <a:off x="938213" y="1295400"/>
            <a:ext cx="7748587"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45" name="Text Box 21"/>
          <p:cNvSpPr txBox="1">
            <a:spLocks noChangeArrowheads="1"/>
          </p:cNvSpPr>
          <p:nvPr userDrawn="1"/>
        </p:nvSpPr>
        <p:spPr bwMode="auto">
          <a:xfrm>
            <a:off x="209550" y="6134100"/>
            <a:ext cx="522288" cy="274638"/>
          </a:xfrm>
          <a:prstGeom prst="rect">
            <a:avLst/>
          </a:prstGeom>
          <a:noFill/>
          <a:ln w="9525" algn="ctr">
            <a:noFill/>
            <a:miter lim="800000"/>
            <a:headEnd/>
            <a:tailEnd/>
          </a:ln>
          <a:effectLst/>
        </p:spPr>
        <p:txBody>
          <a:bodyPr wrap="none">
            <a:spAutoFit/>
          </a:bodyPr>
          <a:lstStyle/>
          <a:p>
            <a:pPr>
              <a:defRPr/>
            </a:pPr>
            <a:r>
              <a:rPr lang="en-US" altLang="zh-TW" sz="1200" b="1">
                <a:solidFill>
                  <a:schemeClr val="bg1"/>
                </a:solidFill>
                <a:ea typeface="新細明體" pitchFamily="18" charset="-120"/>
              </a:rPr>
              <a:t>S-</a:t>
            </a:r>
            <a:fld id="{D66E9F60-8B24-47AA-A5C3-DDA472328261}" type="slidenum">
              <a:rPr lang="en-US" altLang="zh-TW" sz="1200" b="1">
                <a:solidFill>
                  <a:schemeClr val="bg1"/>
                </a:solidFill>
                <a:ea typeface="新細明體" pitchFamily="18" charset="-120"/>
              </a:rPr>
              <a:pPr>
                <a:defRPr/>
              </a:pPr>
              <a:t>‹#›</a:t>
            </a:fld>
            <a:endParaRPr lang="en-US" altLang="zh-TW" sz="1200" b="1">
              <a:solidFill>
                <a:schemeClr val="bg1"/>
              </a:solidFill>
              <a:ea typeface="新細明體" pitchFamily="18" charset="-120"/>
            </a:endParaRPr>
          </a:p>
        </p:txBody>
      </p:sp>
      <p:sp>
        <p:nvSpPr>
          <p:cNvPr id="1046" name="Rectangle 22"/>
          <p:cNvSpPr>
            <a:spLocks noGrp="1" noChangeArrowheads="1"/>
          </p:cNvSpPr>
          <p:nvPr>
            <p:ph type="ftr" sz="quarter" idx="3"/>
          </p:nvPr>
        </p:nvSpPr>
        <p:spPr bwMode="auto">
          <a:xfrm>
            <a:off x="2960688" y="6103938"/>
            <a:ext cx="4826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800" b="1">
                <a:solidFill>
                  <a:schemeClr val="bg1"/>
                </a:solidFill>
                <a:ea typeface="新細明體" pitchFamily="18" charset="-120"/>
              </a:defRPr>
            </a:lvl1pPr>
          </a:lstStyle>
          <a:p>
            <a:pPr>
              <a:defRPr/>
            </a:pPr>
            <a:endParaRPr lang="en-US" altLang="en-US"/>
          </a:p>
          <a:p>
            <a:pPr>
              <a:defRPr/>
            </a:pPr>
            <a:r>
              <a:rPr lang="en-US" altLang="en-US"/>
              <a:t>Copyright © 2009 VMware, Inc. All rights reserved.</a:t>
            </a:r>
          </a:p>
          <a:p>
            <a:pPr>
              <a:defRPr/>
            </a:pPr>
            <a:endParaRPr lang="en-US" altLang="en-US"/>
          </a:p>
        </p:txBody>
      </p:sp>
    </p:spTree>
  </p:cSld>
  <p:clrMap bg1="lt1" tx1="dk1" bg2="lt2" tx2="dk2" accent1="accent1" accent2="accent2" accent3="accent3" accent4="accent4" accent5="accent5" accent6="accent6" hlink="hlink" folHlink="folHlink"/>
  <p:sldLayoutIdLst>
    <p:sldLayoutId id="2147483849" r:id="rId1"/>
    <p:sldLayoutId id="2147483842" r:id="rId2"/>
    <p:sldLayoutId id="2147483841" r:id="rId3"/>
    <p:sldLayoutId id="2147483840" r:id="rId4"/>
    <p:sldLayoutId id="2147483839" r:id="rId5"/>
    <p:sldLayoutId id="2147483838" r:id="rId6"/>
    <p:sldLayoutId id="2147483837" r:id="rId7"/>
    <p:sldLayoutId id="2147483836" r:id="rId8"/>
    <p:sldLayoutId id="2147483835" r:id="rId9"/>
    <p:sldLayoutId id="2147483834" r:id="rId10"/>
    <p:sldLayoutId id="2147483833" r:id="rId11"/>
    <p:sldLayoutId id="2147483832" r:id="rId12"/>
    <p:sldLayoutId id="2147483831" r:id="rId13"/>
  </p:sldLayoutIdLst>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2400" b="1">
          <a:solidFill>
            <a:schemeClr val="accent1"/>
          </a:solidFill>
          <a:latin typeface="+mj-lt"/>
          <a:ea typeface="+mj-ea"/>
          <a:cs typeface="+mj-cs"/>
        </a:defRPr>
      </a:lvl1pPr>
      <a:lvl2pPr algn="l" rtl="0" eaLnBrk="0" fontAlgn="base" hangingPunct="0">
        <a:lnSpc>
          <a:spcPct val="85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85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85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85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85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85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85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85000"/>
        </a:lnSpc>
        <a:spcBef>
          <a:spcPct val="0"/>
        </a:spcBef>
        <a:spcAft>
          <a:spcPct val="0"/>
        </a:spcAft>
        <a:defRPr sz="2400" b="1">
          <a:solidFill>
            <a:schemeClr val="accent1"/>
          </a:solidFill>
          <a:latin typeface="Arial" pitchFamily="34" charset="0"/>
          <a:cs typeface="Arial" pitchFamily="34" charset="0"/>
        </a:defRPr>
      </a:lvl9pPr>
    </p:titleStyle>
    <p:bodyStyle>
      <a:lvl1pPr marL="342900" indent="-342900" algn="l" rtl="0" eaLnBrk="0" fontAlgn="base" hangingPunct="0">
        <a:spcBef>
          <a:spcPct val="0"/>
        </a:spcBef>
        <a:spcAft>
          <a:spcPct val="40000"/>
        </a:spcAft>
        <a:buClr>
          <a:schemeClr val="tx2"/>
        </a:buClr>
        <a:buFont typeface="Wingdings 3" pitchFamily="18" charset="2"/>
        <a:buChar char="•"/>
        <a:defRPr sz="2200" b="1">
          <a:solidFill>
            <a:schemeClr val="tx2"/>
          </a:solidFill>
          <a:latin typeface="+mn-lt"/>
          <a:ea typeface="+mn-ea"/>
          <a:cs typeface="+mn-cs"/>
        </a:defRPr>
      </a:lvl1pPr>
      <a:lvl2pPr marL="300038" indent="-298450" algn="l" rtl="0" eaLnBrk="0" fontAlgn="base" hangingPunct="0">
        <a:spcBef>
          <a:spcPct val="0"/>
        </a:spcBef>
        <a:spcAft>
          <a:spcPct val="40000"/>
        </a:spcAft>
        <a:buClr>
          <a:schemeClr val="folHlink"/>
        </a:buClr>
        <a:buSzPct val="75000"/>
        <a:buFont typeface="Wingdings 3" pitchFamily="18" charset="2"/>
        <a:buBlip>
          <a:blip r:embed="rId16"/>
        </a:buBlip>
        <a:defRPr sz="2000">
          <a:solidFill>
            <a:schemeClr val="tx1"/>
          </a:solidFill>
          <a:latin typeface="+mn-lt"/>
          <a:cs typeface="+mn-cs"/>
        </a:defRPr>
      </a:lvl2pPr>
      <a:lvl3pPr marL="569913" indent="-268288" algn="l" rtl="0" eaLnBrk="0" fontAlgn="base" hangingPunct="0">
        <a:spcBef>
          <a:spcPct val="0"/>
        </a:spcBef>
        <a:spcAft>
          <a:spcPct val="40000"/>
        </a:spcAft>
        <a:buClr>
          <a:schemeClr val="accent1"/>
        </a:buClr>
        <a:buSzPct val="80000"/>
        <a:buFont typeface="Wingdings" pitchFamily="2" charset="2"/>
        <a:buBlip>
          <a:blip r:embed="rId17"/>
        </a:buBlip>
        <a:defRPr sz="2400">
          <a:solidFill>
            <a:schemeClr val="tx1"/>
          </a:solidFill>
          <a:latin typeface="+mn-lt"/>
          <a:cs typeface="+mn-cs"/>
        </a:defRPr>
      </a:lvl3pPr>
      <a:lvl4pPr marL="855663" indent="-284163" algn="l" rtl="0" eaLnBrk="0" fontAlgn="base" hangingPunct="0">
        <a:spcBef>
          <a:spcPct val="0"/>
        </a:spcBef>
        <a:spcAft>
          <a:spcPct val="40000"/>
        </a:spcAft>
        <a:buClr>
          <a:schemeClr val="accent1"/>
        </a:buClr>
        <a:buSzPct val="65000"/>
        <a:buFont typeface="Wingdings" pitchFamily="2" charset="2"/>
        <a:buChar char="p"/>
        <a:defRPr sz="2000">
          <a:solidFill>
            <a:schemeClr val="tx1"/>
          </a:solidFill>
          <a:latin typeface="+mn-lt"/>
          <a:cs typeface="+mn-cs"/>
        </a:defRPr>
      </a:lvl4pPr>
      <a:lvl5pPr marL="1141413" indent="-284163" algn="l" rtl="0" eaLnBrk="0" fontAlgn="base" hangingPunct="0">
        <a:spcBef>
          <a:spcPct val="0"/>
        </a:spcBef>
        <a:spcAft>
          <a:spcPct val="40000"/>
        </a:spcAft>
        <a:buClr>
          <a:schemeClr val="accent1"/>
        </a:buClr>
        <a:buSzPct val="65000"/>
        <a:buFont typeface="Wingdings" pitchFamily="2" charset="2"/>
        <a:buChar char="p"/>
        <a:defRPr sz="2000">
          <a:solidFill>
            <a:schemeClr val="tx1"/>
          </a:solidFill>
          <a:latin typeface="+mn-lt"/>
          <a:cs typeface="+mn-cs"/>
        </a:defRPr>
      </a:lvl5pPr>
      <a:lvl6pPr marL="1598613" indent="-284163" algn="l" rtl="0" fontAlgn="base">
        <a:spcBef>
          <a:spcPct val="0"/>
        </a:spcBef>
        <a:spcAft>
          <a:spcPct val="40000"/>
        </a:spcAft>
        <a:buClr>
          <a:schemeClr val="accent1"/>
        </a:buClr>
        <a:buSzPct val="65000"/>
        <a:buFont typeface="Wingdings" pitchFamily="2" charset="2"/>
        <a:buChar char="p"/>
        <a:defRPr>
          <a:solidFill>
            <a:schemeClr val="tx1"/>
          </a:solidFill>
          <a:latin typeface="+mn-lt"/>
          <a:cs typeface="+mn-cs"/>
        </a:defRPr>
      </a:lvl6pPr>
      <a:lvl7pPr marL="2055813" indent="-284163" algn="l" rtl="0" fontAlgn="base">
        <a:spcBef>
          <a:spcPct val="0"/>
        </a:spcBef>
        <a:spcAft>
          <a:spcPct val="40000"/>
        </a:spcAft>
        <a:buClr>
          <a:schemeClr val="accent1"/>
        </a:buClr>
        <a:buSzPct val="65000"/>
        <a:buFont typeface="Wingdings" pitchFamily="2" charset="2"/>
        <a:buChar char="p"/>
        <a:defRPr>
          <a:solidFill>
            <a:schemeClr val="tx1"/>
          </a:solidFill>
          <a:latin typeface="+mn-lt"/>
          <a:cs typeface="+mn-cs"/>
        </a:defRPr>
      </a:lvl7pPr>
      <a:lvl8pPr marL="2513013" indent="-284163" algn="l" rtl="0" fontAlgn="base">
        <a:spcBef>
          <a:spcPct val="0"/>
        </a:spcBef>
        <a:spcAft>
          <a:spcPct val="40000"/>
        </a:spcAft>
        <a:buClr>
          <a:schemeClr val="accent1"/>
        </a:buClr>
        <a:buSzPct val="65000"/>
        <a:buFont typeface="Wingdings" pitchFamily="2" charset="2"/>
        <a:buChar char="p"/>
        <a:defRPr>
          <a:solidFill>
            <a:schemeClr val="tx1"/>
          </a:solidFill>
          <a:latin typeface="+mn-lt"/>
          <a:cs typeface="+mn-cs"/>
        </a:defRPr>
      </a:lvl8pPr>
      <a:lvl9pPr marL="2970213" indent="-284163" algn="l" rtl="0" fontAlgn="base">
        <a:spcBef>
          <a:spcPct val="0"/>
        </a:spcBef>
        <a:spcAft>
          <a:spcPct val="40000"/>
        </a:spcAft>
        <a:buClr>
          <a:schemeClr val="accent1"/>
        </a:buClr>
        <a:buSzPct val="65000"/>
        <a:buFont typeface="Wingdings" pitchFamily="2" charset="2"/>
        <a:buChar char="p"/>
        <a:defRPr>
          <a:solidFill>
            <a:schemeClr val="tx1"/>
          </a:solidFill>
          <a:latin typeface="+mn-lt"/>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Data" Target="../diagrams/data4.xml"/><Relationship Id="rId7" Type="http://schemas.openxmlformats.org/officeDocument/2006/relationships/diagramData" Target="../diagrams/data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8.png"/><Relationship Id="rId5" Type="http://schemas.openxmlformats.org/officeDocument/2006/relationships/diagramQuickStyle" Target="../diagrams/quickStyle4.xml"/><Relationship Id="rId10" Type="http://schemas.openxmlformats.org/officeDocument/2006/relationships/diagramColors" Target="../diagrams/colors5.xml"/><Relationship Id="rId4" Type="http://schemas.openxmlformats.org/officeDocument/2006/relationships/diagramLayout" Target="../diagrams/layout4.xml"/><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8.xml"/><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18" Type="http://schemas.openxmlformats.org/officeDocument/2006/relationships/image" Target="../media/image61.png"/><Relationship Id="rId3" Type="http://schemas.openxmlformats.org/officeDocument/2006/relationships/image" Target="../media/image47.png"/><Relationship Id="rId21" Type="http://schemas.openxmlformats.org/officeDocument/2006/relationships/image" Target="../media/image64.pn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hyperlink" Target="http://www.vmware.com/" TargetMode="External"/><Relationship Id="rId2" Type="http://schemas.openxmlformats.org/officeDocument/2006/relationships/notesSlide" Target="../notesSlides/notesSlide18.xml"/><Relationship Id="rId16" Type="http://schemas.openxmlformats.org/officeDocument/2006/relationships/image" Target="../media/image60.jpeg"/><Relationship Id="rId20" Type="http://schemas.openxmlformats.org/officeDocument/2006/relationships/image" Target="../media/image63.png"/><Relationship Id="rId1" Type="http://schemas.openxmlformats.org/officeDocument/2006/relationships/slideLayout" Target="../slideLayouts/slideLayout14.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9.jpeg"/><Relationship Id="rId10" Type="http://schemas.openxmlformats.org/officeDocument/2006/relationships/image" Target="../media/image54.jpeg"/><Relationship Id="rId19" Type="http://schemas.openxmlformats.org/officeDocument/2006/relationships/image" Target="../media/image62.pn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 Id="rId22"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77.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hyperlink" Target="http://www.youtube.com/watch?v=7CbRS0GGuNc" TargetMode="Externa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8.wmf"/></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0.w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jpeg"/><Relationship Id="rId12" Type="http://schemas.openxmlformats.org/officeDocument/2006/relationships/image" Target="../media/image100.png"/><Relationship Id="rId2" Type="http://schemas.openxmlformats.org/officeDocument/2006/relationships/notesSlide" Target="../notesSlides/notesSlide37.xml"/><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2.png"/></Relationships>
</file>

<file path=ppt/slides/_rels/slide4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notesSlide" Target="../notesSlides/notesSlide39.xml"/><Relationship Id="rId7" Type="http://schemas.openxmlformats.org/officeDocument/2006/relationships/image" Target="../media/image105.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oleObject" Target="../embeddings/oleObject3.bin"/></Relationships>
</file>

<file path=ppt/slides/_rels/slide45.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05.png"/><Relationship Id="rId7" Type="http://schemas.openxmlformats.org/officeDocument/2006/relationships/image" Target="../media/image118.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jpeg"/><Relationship Id="rId9" Type="http://schemas.openxmlformats.org/officeDocument/2006/relationships/image" Target="../media/image120.jpeg"/></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patft.uspto.gov/netacgi/nph-Parser?Sect1=PTO2&amp;Sect2=HITOFF&amp;p=1&amp;u=/netahtml/PTO/search-bool.html&amp;r=1&amp;f=G&amp;l=50&amp;co1=AND&amp;d=PTXT&amp;s1=5819292.PN.&amp;OS=PN/5819292&amp;RS=PN/5819292"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slide" Target="slide57.xml"/></Relationships>
</file>

<file path=ppt/slides/_rels/slide49.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notesSlide" Target="../notesSlides/notesSlide44.xml"/><Relationship Id="rId16"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5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47.xml"/><Relationship Id="rId7" Type="http://schemas.openxmlformats.org/officeDocument/2006/relationships/image" Target="../media/image149.png"/><Relationship Id="rId2" Type="http://schemas.openxmlformats.org/officeDocument/2006/relationships/slideLayout" Target="../slideLayouts/slideLayout7.xml"/><Relationship Id="rId1" Type="http://schemas.openxmlformats.org/officeDocument/2006/relationships/video" Target="file:///C:\Documents%20and%20Settings\Ivan\&#26700;&#38754;\&#23458;&#25142;&#31777;&#22577;_0820_Ivan\Testimony-Oracle%20ADC_short.wmv" TargetMode="External"/><Relationship Id="rId6" Type="http://schemas.openxmlformats.org/officeDocument/2006/relationships/image" Target="../media/image148.png"/><Relationship Id="rId5" Type="http://schemas.openxmlformats.org/officeDocument/2006/relationships/image" Target="../media/image147.jpeg"/><Relationship Id="rId10" Type="http://schemas.openxmlformats.org/officeDocument/2006/relationships/image" Target="../media/image150.png"/><Relationship Id="rId4" Type="http://schemas.openxmlformats.org/officeDocument/2006/relationships/image" Target="../media/image146.png"/><Relationship Id="rId9"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53.wmf"/><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1.png"/><Relationship Id="rId3" Type="http://schemas.openxmlformats.org/officeDocument/2006/relationships/notesSlide" Target="../notesSlides/notesSlide49.xml"/><Relationship Id="rId7" Type="http://schemas.openxmlformats.org/officeDocument/2006/relationships/image" Target="../media/image157.png"/><Relationship Id="rId12" Type="http://schemas.openxmlformats.org/officeDocument/2006/relationships/hyperlink" Target="http://shopping.pchome.com.tw/"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160.png"/><Relationship Id="rId5" Type="http://schemas.openxmlformats.org/officeDocument/2006/relationships/image" Target="../media/image156.png"/><Relationship Id="rId10" Type="http://schemas.openxmlformats.org/officeDocument/2006/relationships/image" Target="../media/image159.png"/><Relationship Id="rId4" Type="http://schemas.openxmlformats.org/officeDocument/2006/relationships/oleObject" Target="../embeddings/oleObject6.bin"/><Relationship Id="rId9" Type="http://schemas.openxmlformats.org/officeDocument/2006/relationships/oleObject" Target="../embeddings/oleObject8.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3.bin"/><Relationship Id="rId18" Type="http://schemas.openxmlformats.org/officeDocument/2006/relationships/oleObject" Target="../embeddings/oleObject18.bin"/><Relationship Id="rId26" Type="http://schemas.openxmlformats.org/officeDocument/2006/relationships/oleObject" Target="../embeddings/oleObject26.bin"/><Relationship Id="rId3" Type="http://schemas.openxmlformats.org/officeDocument/2006/relationships/notesSlide" Target="../notesSlides/notesSlide50.xml"/><Relationship Id="rId21" Type="http://schemas.openxmlformats.org/officeDocument/2006/relationships/oleObject" Target="../embeddings/oleObject21.bin"/><Relationship Id="rId7" Type="http://schemas.openxmlformats.org/officeDocument/2006/relationships/oleObject" Target="../embeddings/oleObject11.bin"/><Relationship Id="rId12" Type="http://schemas.openxmlformats.org/officeDocument/2006/relationships/image" Target="../media/image119.jpeg"/><Relationship Id="rId17" Type="http://schemas.openxmlformats.org/officeDocument/2006/relationships/oleObject" Target="../embeddings/oleObject17.bin"/><Relationship Id="rId25" Type="http://schemas.openxmlformats.org/officeDocument/2006/relationships/oleObject" Target="../embeddings/oleObject25.bin"/><Relationship Id="rId2" Type="http://schemas.openxmlformats.org/officeDocument/2006/relationships/slideLayout" Target="../slideLayouts/slideLayout7.xml"/><Relationship Id="rId16" Type="http://schemas.openxmlformats.org/officeDocument/2006/relationships/oleObject" Target="../embeddings/oleObject16.bin"/><Relationship Id="rId20" Type="http://schemas.openxmlformats.org/officeDocument/2006/relationships/oleObject" Target="../embeddings/oleObject20.bin"/><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168.jpeg"/><Relationship Id="rId24" Type="http://schemas.openxmlformats.org/officeDocument/2006/relationships/oleObject" Target="../embeddings/oleObject24.bin"/><Relationship Id="rId5" Type="http://schemas.openxmlformats.org/officeDocument/2006/relationships/oleObject" Target="../embeddings/oleObject9.bin"/><Relationship Id="rId15" Type="http://schemas.openxmlformats.org/officeDocument/2006/relationships/oleObject" Target="../embeddings/oleObject15.bin"/><Relationship Id="rId23" Type="http://schemas.openxmlformats.org/officeDocument/2006/relationships/oleObject" Target="../embeddings/oleObject23.bin"/><Relationship Id="rId10" Type="http://schemas.openxmlformats.org/officeDocument/2006/relationships/image" Target="../media/image167.png"/><Relationship Id="rId19" Type="http://schemas.openxmlformats.org/officeDocument/2006/relationships/oleObject" Target="../embeddings/oleObject19.bin"/><Relationship Id="rId4" Type="http://schemas.openxmlformats.org/officeDocument/2006/relationships/image" Target="../media/image165.png"/><Relationship Id="rId9" Type="http://schemas.openxmlformats.org/officeDocument/2006/relationships/image" Target="../media/image166.png"/><Relationship Id="rId14" Type="http://schemas.openxmlformats.org/officeDocument/2006/relationships/oleObject" Target="../embeddings/oleObject14.bin"/><Relationship Id="rId22" Type="http://schemas.openxmlformats.org/officeDocument/2006/relationships/oleObject" Target="../embeddings/oleObject22.bin"/><Relationship Id="rId27" Type="http://schemas.openxmlformats.org/officeDocument/2006/relationships/image" Target="../media/image160.png"/></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oleObject" Target="../embeddings/oleObject31.bin"/><Relationship Id="rId18" Type="http://schemas.openxmlformats.org/officeDocument/2006/relationships/oleObject" Target="../embeddings/oleObject36.bin"/><Relationship Id="rId26" Type="http://schemas.openxmlformats.org/officeDocument/2006/relationships/oleObject" Target="../embeddings/oleObject44.bin"/><Relationship Id="rId3" Type="http://schemas.openxmlformats.org/officeDocument/2006/relationships/notesSlide" Target="../notesSlides/notesSlide51.xml"/><Relationship Id="rId21" Type="http://schemas.openxmlformats.org/officeDocument/2006/relationships/oleObject" Target="../embeddings/oleObject39.bin"/><Relationship Id="rId7" Type="http://schemas.openxmlformats.org/officeDocument/2006/relationships/oleObject" Target="../embeddings/oleObject29.bin"/><Relationship Id="rId12" Type="http://schemas.openxmlformats.org/officeDocument/2006/relationships/image" Target="../media/image119.jpeg"/><Relationship Id="rId17" Type="http://schemas.openxmlformats.org/officeDocument/2006/relationships/oleObject" Target="../embeddings/oleObject35.bin"/><Relationship Id="rId25" Type="http://schemas.openxmlformats.org/officeDocument/2006/relationships/oleObject" Target="../embeddings/oleObject43.bin"/><Relationship Id="rId2" Type="http://schemas.openxmlformats.org/officeDocument/2006/relationships/slideLayout" Target="../slideLayouts/slideLayout7.xml"/><Relationship Id="rId16" Type="http://schemas.openxmlformats.org/officeDocument/2006/relationships/oleObject" Target="../embeddings/oleObject34.bin"/><Relationship Id="rId20" Type="http://schemas.openxmlformats.org/officeDocument/2006/relationships/oleObject" Target="../embeddings/oleObject38.bin"/><Relationship Id="rId1" Type="http://schemas.openxmlformats.org/officeDocument/2006/relationships/vmlDrawing" Target="../drawings/vmlDrawing7.vml"/><Relationship Id="rId6" Type="http://schemas.openxmlformats.org/officeDocument/2006/relationships/oleObject" Target="../embeddings/oleObject28.bin"/><Relationship Id="rId11" Type="http://schemas.openxmlformats.org/officeDocument/2006/relationships/image" Target="../media/image168.jpeg"/><Relationship Id="rId24" Type="http://schemas.openxmlformats.org/officeDocument/2006/relationships/oleObject" Target="../embeddings/oleObject42.bin"/><Relationship Id="rId5" Type="http://schemas.openxmlformats.org/officeDocument/2006/relationships/oleObject" Target="../embeddings/oleObject27.bin"/><Relationship Id="rId15" Type="http://schemas.openxmlformats.org/officeDocument/2006/relationships/oleObject" Target="../embeddings/oleObject33.bin"/><Relationship Id="rId23" Type="http://schemas.openxmlformats.org/officeDocument/2006/relationships/oleObject" Target="../embeddings/oleObject41.bin"/><Relationship Id="rId10" Type="http://schemas.openxmlformats.org/officeDocument/2006/relationships/image" Target="../media/image167.png"/><Relationship Id="rId19" Type="http://schemas.openxmlformats.org/officeDocument/2006/relationships/oleObject" Target="../embeddings/oleObject37.bin"/><Relationship Id="rId4" Type="http://schemas.openxmlformats.org/officeDocument/2006/relationships/image" Target="../media/image165.png"/><Relationship Id="rId9" Type="http://schemas.openxmlformats.org/officeDocument/2006/relationships/image" Target="../media/image166.png"/><Relationship Id="rId14" Type="http://schemas.openxmlformats.org/officeDocument/2006/relationships/oleObject" Target="../embeddings/oleObject32.bin"/><Relationship Id="rId22" Type="http://schemas.openxmlformats.org/officeDocument/2006/relationships/oleObject" Target="../embeddings/oleObject40.bin"/><Relationship Id="rId27" Type="http://schemas.openxmlformats.org/officeDocument/2006/relationships/image" Target="../media/image160.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oleObject" Target="../embeddings/oleObject49.bin"/><Relationship Id="rId18" Type="http://schemas.openxmlformats.org/officeDocument/2006/relationships/oleObject" Target="../embeddings/oleObject54.bin"/><Relationship Id="rId26" Type="http://schemas.openxmlformats.org/officeDocument/2006/relationships/oleObject" Target="../embeddings/oleObject61.bin"/><Relationship Id="rId3" Type="http://schemas.openxmlformats.org/officeDocument/2006/relationships/notesSlide" Target="../notesSlides/notesSlide52.xml"/><Relationship Id="rId21" Type="http://schemas.openxmlformats.org/officeDocument/2006/relationships/oleObject" Target="../embeddings/oleObject57.bin"/><Relationship Id="rId7" Type="http://schemas.openxmlformats.org/officeDocument/2006/relationships/oleObject" Target="../embeddings/oleObject47.bin"/><Relationship Id="rId12" Type="http://schemas.openxmlformats.org/officeDocument/2006/relationships/image" Target="../media/image119.jpeg"/><Relationship Id="rId17" Type="http://schemas.openxmlformats.org/officeDocument/2006/relationships/oleObject" Target="../embeddings/oleObject53.bin"/><Relationship Id="rId25" Type="http://schemas.openxmlformats.org/officeDocument/2006/relationships/oleObject" Target="../embeddings/oleObject60.bin"/><Relationship Id="rId2" Type="http://schemas.openxmlformats.org/officeDocument/2006/relationships/slideLayout" Target="../slideLayouts/slideLayout7.xml"/><Relationship Id="rId16" Type="http://schemas.openxmlformats.org/officeDocument/2006/relationships/oleObject" Target="../embeddings/oleObject52.bin"/><Relationship Id="rId20" Type="http://schemas.openxmlformats.org/officeDocument/2006/relationships/oleObject" Target="../embeddings/oleObject56.bin"/><Relationship Id="rId29" Type="http://schemas.openxmlformats.org/officeDocument/2006/relationships/image" Target="../media/image170.png"/><Relationship Id="rId1" Type="http://schemas.openxmlformats.org/officeDocument/2006/relationships/vmlDrawing" Target="../drawings/vmlDrawing8.vml"/><Relationship Id="rId6" Type="http://schemas.openxmlformats.org/officeDocument/2006/relationships/oleObject" Target="../embeddings/oleObject46.bin"/><Relationship Id="rId11" Type="http://schemas.openxmlformats.org/officeDocument/2006/relationships/image" Target="../media/image168.jpeg"/><Relationship Id="rId24" Type="http://schemas.openxmlformats.org/officeDocument/2006/relationships/oleObject" Target="../embeddings/oleObject59.bin"/><Relationship Id="rId5" Type="http://schemas.openxmlformats.org/officeDocument/2006/relationships/oleObject" Target="../embeddings/oleObject45.bin"/><Relationship Id="rId15" Type="http://schemas.openxmlformats.org/officeDocument/2006/relationships/oleObject" Target="../embeddings/oleObject51.bin"/><Relationship Id="rId23" Type="http://schemas.openxmlformats.org/officeDocument/2006/relationships/image" Target="../media/image169.png"/><Relationship Id="rId28" Type="http://schemas.openxmlformats.org/officeDocument/2006/relationships/oleObject" Target="../embeddings/oleObject63.bin"/><Relationship Id="rId10" Type="http://schemas.openxmlformats.org/officeDocument/2006/relationships/image" Target="../media/image167.png"/><Relationship Id="rId19" Type="http://schemas.openxmlformats.org/officeDocument/2006/relationships/oleObject" Target="../embeddings/oleObject55.bin"/><Relationship Id="rId4" Type="http://schemas.openxmlformats.org/officeDocument/2006/relationships/image" Target="../media/image165.png"/><Relationship Id="rId9" Type="http://schemas.openxmlformats.org/officeDocument/2006/relationships/image" Target="../media/image166.png"/><Relationship Id="rId14" Type="http://schemas.openxmlformats.org/officeDocument/2006/relationships/oleObject" Target="../embeddings/oleObject50.bin"/><Relationship Id="rId22" Type="http://schemas.openxmlformats.org/officeDocument/2006/relationships/oleObject" Target="../embeddings/oleObject58.bin"/><Relationship Id="rId27" Type="http://schemas.openxmlformats.org/officeDocument/2006/relationships/oleObject" Target="../embeddings/oleObject62.bin"/><Relationship Id="rId30" Type="http://schemas.openxmlformats.org/officeDocument/2006/relationships/image" Target="../media/image16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descr="麟瑞Power Point首頁完成版1"/>
          <p:cNvPicPr>
            <a:picLocks noChangeAspect="1" noChangeArrowheads="1"/>
          </p:cNvPicPr>
          <p:nvPr/>
        </p:nvPicPr>
        <p:blipFill>
          <a:blip r:embed="rId3"/>
          <a:srcRect/>
          <a:stretch>
            <a:fillRect/>
          </a:stretch>
        </p:blipFill>
        <p:spPr bwMode="auto">
          <a:xfrm>
            <a:off x="0" y="-9525"/>
            <a:ext cx="9144000" cy="6867525"/>
          </a:xfrm>
          <a:prstGeom prst="rect">
            <a:avLst/>
          </a:prstGeom>
          <a:noFill/>
          <a:ln w="9525">
            <a:noFill/>
            <a:miter lim="800000"/>
            <a:headEnd/>
            <a:tailEnd/>
          </a:ln>
        </p:spPr>
      </p:pic>
      <p:sp>
        <p:nvSpPr>
          <p:cNvPr id="47107" name="投影片編號版面配置區 9"/>
          <p:cNvSpPr>
            <a:spLocks noGrp="1"/>
          </p:cNvSpPr>
          <p:nvPr>
            <p:ph type="sldNum" sz="quarter" idx="12"/>
          </p:nvPr>
        </p:nvSpPr>
        <p:spPr>
          <a:noFill/>
        </p:spPr>
        <p:txBody>
          <a:bodyPr/>
          <a:lstStyle/>
          <a:p>
            <a:fld id="{A0F840A8-1C67-47D8-A45F-3FAD9E0B7237}" type="slidenum">
              <a:rPr lang="en-US" altLang="zh-TW" smtClean="0">
                <a:ea typeface="新細明體" charset="-120"/>
              </a:rPr>
              <a:pPr/>
              <a:t>1</a:t>
            </a:fld>
            <a:endParaRPr lang="en-US" altLang="zh-TW" smtClean="0">
              <a:ea typeface="新細明體" charset="-120"/>
            </a:endParaRPr>
          </a:p>
        </p:txBody>
      </p:sp>
      <p:sp>
        <p:nvSpPr>
          <p:cNvPr id="47110" name="Text Box 6"/>
          <p:cNvSpPr txBox="1">
            <a:spLocks noChangeArrowheads="1"/>
          </p:cNvSpPr>
          <p:nvPr/>
        </p:nvSpPr>
        <p:spPr bwMode="auto">
          <a:xfrm>
            <a:off x="1828800" y="1960563"/>
            <a:ext cx="6280150" cy="701675"/>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r>
              <a:rPr lang="zh-TW" altLang="en-US" sz="4000" b="1">
                <a:effectLst>
                  <a:outerShdw blurRad="38100" dist="38100" dir="2700000" algn="tl">
                    <a:srgbClr val="C0C0C0"/>
                  </a:outerShdw>
                </a:effectLst>
              </a:rPr>
              <a:t>虛擬化主機概念與備援介紹</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zh-TW" altLang="en-US" smtClean="0">
                <a:solidFill>
                  <a:srgbClr val="4F81BD"/>
                </a:solidFill>
                <a:sym typeface="Arial" charset="0"/>
              </a:rPr>
              <a:t>原則式管理</a:t>
            </a:r>
          </a:p>
        </p:txBody>
      </p:sp>
      <p:graphicFrame>
        <p:nvGraphicFramePr>
          <p:cNvPr id="4" name="Content Placeholder 3"/>
          <p:cNvGraphicFramePr>
            <a:graphicFrameLocks noGrp="1"/>
          </p:cNvGraphicFramePr>
          <p:nvPr>
            <p:ph idx="1"/>
          </p:nvPr>
        </p:nvGraphicFramePr>
        <p:xfrm>
          <a:off x="285720" y="1500174"/>
          <a:ext cx="7786742" cy="2286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285720" y="4071942"/>
          <a:ext cx="5643602" cy="24288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194" name="Picture 2" descr="C:\Users\skand\Desktop\test1-2009-03-27-19-38-06.png"/>
          <p:cNvPicPr>
            <a:picLocks noChangeAspect="1" noChangeArrowheads="1"/>
          </p:cNvPicPr>
          <p:nvPr/>
        </p:nvPicPr>
        <p:blipFill>
          <a:blip r:embed="rId11" cstate="print"/>
          <a:srcRect l="24418" t="15568" r="41528" b="34395"/>
          <a:stretch>
            <a:fillRect/>
          </a:stretch>
        </p:blipFill>
        <p:spPr bwMode="auto">
          <a:xfrm>
            <a:off x="6000760" y="3929066"/>
            <a:ext cx="2928926" cy="26213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762000"/>
            <a:ext cx="8229600" cy="533400"/>
          </a:xfrm>
        </p:spPr>
        <p:txBody>
          <a:bodyPr/>
          <a:lstStyle/>
          <a:p>
            <a:r>
              <a:rPr lang="zh-TW" altLang="en-US" smtClean="0">
                <a:solidFill>
                  <a:srgbClr val="4F81BD"/>
                </a:solidFill>
                <a:sym typeface="Arial" charset="0"/>
              </a:rPr>
              <a:t>儲藏庫</a:t>
            </a:r>
            <a:br>
              <a:rPr lang="zh-TW" altLang="en-US" smtClean="0">
                <a:solidFill>
                  <a:srgbClr val="4F81BD"/>
                </a:solidFill>
                <a:sym typeface="Arial" charset="0"/>
              </a:rPr>
            </a:br>
            <a:r>
              <a:rPr lang="zh-TW" altLang="en-US" sz="2000" smtClean="0">
                <a:solidFill>
                  <a:srgbClr val="4F81BD"/>
                </a:solidFill>
                <a:sym typeface="Arial" charset="0"/>
              </a:rPr>
              <a:t>利用備份群組存放對應的存檔</a:t>
            </a:r>
          </a:p>
        </p:txBody>
      </p:sp>
      <p:graphicFrame>
        <p:nvGraphicFramePr>
          <p:cNvPr id="6" name="Content Placeholder 5"/>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9635" name="Picture 2" descr="C:\Users\skand\Desktop\test1-2009-03-26-17-49-27.png"/>
          <p:cNvPicPr>
            <a:picLocks noChangeAspect="1" noChangeArrowheads="1"/>
          </p:cNvPicPr>
          <p:nvPr/>
        </p:nvPicPr>
        <p:blipFill>
          <a:blip r:embed="rId7"/>
          <a:srcRect l="24966" r="26485" b="25142"/>
          <a:stretch>
            <a:fillRect/>
          </a:stretch>
        </p:blipFill>
        <p:spPr bwMode="auto">
          <a:xfrm rot="162049">
            <a:off x="4625975" y="1601788"/>
            <a:ext cx="4422775" cy="4154487"/>
          </a:xfrm>
          <a:prstGeom prst="rect">
            <a:avLst/>
          </a:prstGeom>
          <a:noFill/>
          <a:ln w="9525">
            <a:noFill/>
            <a:miter lim="800000"/>
            <a:headEnd/>
            <a:tailEnd/>
          </a:ln>
        </p:spPr>
      </p:pic>
      <p:sp>
        <p:nvSpPr>
          <p:cNvPr id="8" name="Oval 7"/>
          <p:cNvSpPr/>
          <p:nvPr/>
        </p:nvSpPr>
        <p:spPr>
          <a:xfrm>
            <a:off x="5072063" y="3000375"/>
            <a:ext cx="1000125" cy="428625"/>
          </a:xfrm>
          <a:prstGeom prst="ellipse">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kumimoji="0" lang="zh-TW" altLang="zh-TW">
              <a:solidFill>
                <a:srgbClr val="000000"/>
              </a:solidFill>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zh-TW" altLang="en-US" smtClean="0">
                <a:solidFill>
                  <a:srgbClr val="4F81BD"/>
                </a:solidFill>
                <a:sym typeface="Arial" charset="0"/>
              </a:rPr>
              <a:t>精密的工作管理</a:t>
            </a:r>
          </a:p>
        </p:txBody>
      </p:sp>
      <p:graphicFrame>
        <p:nvGraphicFramePr>
          <p:cNvPr id="6" name="Content Placeholder 5"/>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683" name="Picture 2" descr="C:\Users\skand\Desktop\test1-2009-03-27-18-13-46.png"/>
          <p:cNvPicPr>
            <a:picLocks noChangeAspect="1" noChangeArrowheads="1"/>
          </p:cNvPicPr>
          <p:nvPr/>
        </p:nvPicPr>
        <p:blipFill>
          <a:blip r:embed="rId7"/>
          <a:srcRect l="39313" t="15778" r="27121" b="49892"/>
          <a:stretch>
            <a:fillRect/>
          </a:stretch>
        </p:blipFill>
        <p:spPr bwMode="auto">
          <a:xfrm rot="266437">
            <a:off x="4705350" y="2454275"/>
            <a:ext cx="4232275" cy="263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zh-TW" altLang="en-US" smtClean="0">
                <a:solidFill>
                  <a:srgbClr val="4F81BD"/>
                </a:solidFill>
                <a:sym typeface="Arial" charset="0"/>
              </a:rPr>
              <a:t>集中監看進度</a:t>
            </a:r>
          </a:p>
        </p:txBody>
      </p:sp>
      <p:graphicFrame>
        <p:nvGraphicFramePr>
          <p:cNvPr id="6" name="Content Placeholder 5"/>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19" name="Picture 3" descr="C:\Users\skand\Desktop\test1-2009-03-27-19-44-09.png"/>
          <p:cNvPicPr>
            <a:picLocks noChangeAspect="1" noChangeArrowheads="1"/>
          </p:cNvPicPr>
          <p:nvPr/>
        </p:nvPicPr>
        <p:blipFill>
          <a:blip r:embed="rId7" cstate="print"/>
          <a:srcRect r="42135" b="4603"/>
          <a:stretch>
            <a:fillRect/>
          </a:stretch>
        </p:blipFill>
        <p:spPr bwMode="auto">
          <a:xfrm rot="199725">
            <a:off x="4786020" y="1070253"/>
            <a:ext cx="3938647" cy="3955117"/>
          </a:xfrm>
          <a:prstGeom prst="rect">
            <a:avLst/>
          </a:prstGeom>
          <a:ln>
            <a:noFill/>
          </a:ln>
          <a:effectLst>
            <a:softEdge rad="112500"/>
          </a:effectLst>
        </p:spPr>
      </p:pic>
      <p:pic>
        <p:nvPicPr>
          <p:cNvPr id="9220" name="Picture 4" descr="C:\Users\skand\Desktop\test1-2009-03-27-19-45-11.png"/>
          <p:cNvPicPr>
            <a:picLocks noChangeAspect="1" noChangeArrowheads="1"/>
          </p:cNvPicPr>
          <p:nvPr/>
        </p:nvPicPr>
        <p:blipFill>
          <a:blip r:embed="rId8" cstate="print"/>
          <a:srcRect t="14754" r="51072" b="26230"/>
          <a:stretch>
            <a:fillRect/>
          </a:stretch>
        </p:blipFill>
        <p:spPr bwMode="auto">
          <a:xfrm rot="21414008">
            <a:off x="4857752" y="4357694"/>
            <a:ext cx="3142855" cy="230903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zh-TW" altLang="en-US" smtClean="0">
                <a:solidFill>
                  <a:srgbClr val="4F81BD"/>
                </a:solidFill>
                <a:sym typeface="Arial" charset="0"/>
              </a:rPr>
              <a:t>儀表板</a:t>
            </a:r>
          </a:p>
        </p:txBody>
      </p:sp>
      <p:graphicFrame>
        <p:nvGraphicFramePr>
          <p:cNvPr id="6" name="Content Placeholder 5"/>
          <p:cNvGraphicFramePr>
            <a:graphicFrameLocks noGrp="1"/>
          </p:cNvGraphicFramePr>
          <p:nvPr>
            <p:ph sz="half" idx="1"/>
          </p:nvPr>
        </p:nvGraphicFramePr>
        <p:xfrm>
          <a:off x="428596" y="1928802"/>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5779" name="Picture 2" descr="C:\Users\Christel Grizaut\Desktop\ABR v10 Launch\Collateral\Graphics\centralized dashboard.PNG"/>
          <p:cNvPicPr>
            <a:picLocks noChangeAspect="1" noChangeArrowheads="1"/>
          </p:cNvPicPr>
          <p:nvPr/>
        </p:nvPicPr>
        <p:blipFill>
          <a:blip r:embed="rId7"/>
          <a:srcRect/>
          <a:stretch>
            <a:fillRect/>
          </a:stretch>
        </p:blipFill>
        <p:spPr bwMode="auto">
          <a:xfrm>
            <a:off x="4786313" y="2286000"/>
            <a:ext cx="4127500" cy="3714750"/>
          </a:xfrm>
          <a:prstGeom prst="rect">
            <a:avLst/>
          </a:prstGeom>
          <a:noFill/>
          <a:ln w="9525">
            <a:noFill/>
            <a:miter lim="800000"/>
            <a:headEnd/>
            <a:tailEnd/>
          </a:ln>
        </p:spPr>
      </p:pic>
      <p:sp>
        <p:nvSpPr>
          <p:cNvPr id="75780" name="Rectangle 6"/>
          <p:cNvSpPr>
            <a:spLocks noChangeArrowheads="1"/>
          </p:cNvSpPr>
          <p:nvPr/>
        </p:nvSpPr>
        <p:spPr bwMode="auto">
          <a:xfrm>
            <a:off x="500063" y="1285875"/>
            <a:ext cx="7929562" cy="646113"/>
          </a:xfrm>
          <a:prstGeom prst="rect">
            <a:avLst/>
          </a:prstGeom>
          <a:noFill/>
          <a:ln w="9525">
            <a:noFill/>
            <a:miter lim="800000"/>
            <a:headEnd/>
            <a:tailEnd/>
          </a:ln>
        </p:spPr>
        <p:txBody>
          <a:bodyPr>
            <a:spAutoFit/>
          </a:bodyPr>
          <a:lstStyle/>
          <a:p>
            <a:pPr eaLnBrk="0" hangingPunct="0">
              <a:buSzPct val="100000"/>
            </a:pPr>
            <a:r>
              <a:rPr kumimoji="0" lang="zh-TW" altLang="en-US">
                <a:solidFill>
                  <a:srgbClr val="000000"/>
                </a:solidFill>
                <a:sym typeface="Arial" charset="0"/>
              </a:rPr>
              <a:t>監視效能及追蹤關鍵指標，以迅速識別並解決問題</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p:cNvSpPr>
            <a:spLocks noChangeArrowheads="1"/>
          </p:cNvSpPr>
          <p:nvPr/>
        </p:nvSpPr>
        <p:spPr bwMode="auto">
          <a:xfrm>
            <a:off x="0" y="0"/>
            <a:ext cx="9144000" cy="0"/>
          </a:xfrm>
          <a:prstGeom prst="rect">
            <a:avLst/>
          </a:prstGeom>
          <a:noFill/>
          <a:ln w="9525" algn="ctr">
            <a:noFill/>
            <a:miter lim="800000"/>
            <a:headEnd/>
            <a:tailEnd/>
          </a:ln>
          <a:effectLst>
            <a:prstShdw prst="shdw13" dist="53882" dir="13500000">
              <a:srgbClr val="999999">
                <a:alpha val="50000"/>
              </a:srgbClr>
            </a:prstShdw>
          </a:effectLst>
        </p:spPr>
        <p:txBody>
          <a:bodyPr anchor="ctr">
            <a:spAutoFit/>
          </a:bodyPr>
          <a:lstStyle/>
          <a:p>
            <a:pPr eaLnBrk="0" hangingPunct="0"/>
            <a:endParaRPr kumimoji="0" lang="zh-TW" altLang="zh-TW"/>
          </a:p>
        </p:txBody>
      </p:sp>
      <p:sp>
        <p:nvSpPr>
          <p:cNvPr id="77826" name="Rectangle 5"/>
          <p:cNvSpPr>
            <a:spLocks noChangeArrowheads="1"/>
          </p:cNvSpPr>
          <p:nvPr/>
        </p:nvSpPr>
        <p:spPr bwMode="auto">
          <a:xfrm>
            <a:off x="0" y="0"/>
            <a:ext cx="9144000" cy="0"/>
          </a:xfrm>
          <a:prstGeom prst="rect">
            <a:avLst/>
          </a:prstGeom>
          <a:noFill/>
          <a:ln w="9525" algn="ctr">
            <a:noFill/>
            <a:miter lim="800000"/>
            <a:headEnd/>
            <a:tailEnd/>
          </a:ln>
          <a:effectLst>
            <a:prstShdw prst="shdw13" dist="53882" dir="13500000">
              <a:srgbClr val="999999">
                <a:alpha val="50000"/>
              </a:srgbClr>
            </a:prstShdw>
          </a:effectLst>
        </p:spPr>
        <p:txBody>
          <a:bodyPr anchor="ctr">
            <a:spAutoFit/>
          </a:bodyPr>
          <a:lstStyle/>
          <a:p>
            <a:pPr eaLnBrk="0" hangingPunct="0"/>
            <a:endParaRPr kumimoji="0" lang="zh-TW" altLang="zh-TW"/>
          </a:p>
        </p:txBody>
      </p:sp>
      <p:sp>
        <p:nvSpPr>
          <p:cNvPr id="25605" name="TextBox 8"/>
          <p:cNvSpPr txBox="1">
            <a:spLocks noChangeArrowheads="1"/>
          </p:cNvSpPr>
          <p:nvPr/>
        </p:nvSpPr>
        <p:spPr bwMode="auto">
          <a:xfrm>
            <a:off x="1784987" y="2330450"/>
            <a:ext cx="6760185" cy="830997"/>
          </a:xfrm>
          <a:prstGeom prst="rect">
            <a:avLst/>
          </a:prstGeom>
          <a:noFill/>
          <a:ln w="9525">
            <a:noFill/>
            <a:miter lim="800000"/>
            <a:headEnd/>
            <a:tailEnd/>
          </a:ln>
        </p:spPr>
        <p:txBody>
          <a:bodyPr wrap="none">
            <a:spAutoFit/>
          </a:bodyPr>
          <a:lstStyle/>
          <a:p>
            <a:pPr algn="ctr">
              <a:defRPr/>
            </a:pPr>
            <a:r>
              <a:rPr kumimoji="0" lang="en-US" sz="4800" b="1" i="1" dirty="0">
                <a:ln>
                  <a:gradFill>
                    <a:gsLst>
                      <a:gs pos="0">
                        <a:schemeClr val="accent1">
                          <a:lumMod val="50000"/>
                        </a:schemeClr>
                      </a:gs>
                      <a:gs pos="100000">
                        <a:schemeClr val="accent1">
                          <a:lumMod val="75000"/>
                        </a:schemeClr>
                      </a:gs>
                    </a:gsLst>
                    <a:lin ang="5400000" scaled="0"/>
                  </a:gradFill>
                </a:ln>
                <a:gradFill flip="none" rotWithShape="1">
                  <a:gsLst>
                    <a:gs pos="0">
                      <a:schemeClr val="accent5">
                        <a:lumMod val="50000"/>
                      </a:schemeClr>
                    </a:gs>
                    <a:gs pos="100000">
                      <a:schemeClr val="accent1">
                        <a:lumMod val="60000"/>
                        <a:lumOff val="40000"/>
                      </a:schemeClr>
                    </a:gs>
                  </a:gsLst>
                  <a:lin ang="16200000" scaled="1"/>
                  <a:tileRect/>
                </a:gradFill>
                <a:latin typeface="+mj-lt"/>
                <a:ea typeface="+mn-ea"/>
              </a:rPr>
              <a:t>VMware vSphere™ 4.0</a:t>
            </a:r>
          </a:p>
        </p:txBody>
      </p:sp>
      <p:sp>
        <p:nvSpPr>
          <p:cNvPr id="25606" name="Rectangle 9"/>
          <p:cNvSpPr>
            <a:spLocks noChangeArrowheads="1"/>
          </p:cNvSpPr>
          <p:nvPr/>
        </p:nvSpPr>
        <p:spPr bwMode="auto">
          <a:xfrm>
            <a:off x="1673225" y="3505200"/>
            <a:ext cx="5797550" cy="954088"/>
          </a:xfrm>
          <a:prstGeom prst="rect">
            <a:avLst/>
          </a:prstGeom>
          <a:noFill/>
          <a:ln w="9525">
            <a:noFill/>
            <a:miter lim="800000"/>
            <a:headEnd/>
            <a:tailEnd/>
          </a:ln>
        </p:spPr>
        <p:txBody>
          <a:bodyPr>
            <a:spAutoFit/>
          </a:bodyPr>
          <a:lstStyle/>
          <a:p>
            <a:pPr algn="ctr">
              <a:defRPr/>
            </a:pPr>
            <a:r>
              <a:rPr kumimoji="0" lang="en-US" sz="2800" i="1" dirty="0">
                <a:solidFill>
                  <a:schemeClr val="tx1">
                    <a:lumMod val="65000"/>
                    <a:lumOff val="35000"/>
                  </a:schemeClr>
                </a:solidFill>
                <a:ea typeface="+mn-ea"/>
              </a:rPr>
              <a:t>The best platform for building cloud infrastructures</a:t>
            </a:r>
          </a:p>
        </p:txBody>
      </p:sp>
      <p:sp>
        <p:nvSpPr>
          <p:cNvPr id="13" name="Pentagon 12"/>
          <p:cNvSpPr>
            <a:spLocks noChangeArrowheads="1"/>
          </p:cNvSpPr>
          <p:nvPr/>
        </p:nvSpPr>
        <p:spPr bwMode="auto">
          <a:xfrm>
            <a:off x="-8596313" y="2338388"/>
            <a:ext cx="8596313" cy="1071562"/>
          </a:xfrm>
          <a:prstGeom prst="homePlate">
            <a:avLst>
              <a:gd name="adj" fmla="val 26295"/>
            </a:avLst>
          </a:prstGeom>
          <a:gradFill rotWithShape="1">
            <a:gsLst>
              <a:gs pos="0">
                <a:srgbClr val="1B3E70">
                  <a:alpha val="25000"/>
                </a:srgbClr>
              </a:gs>
              <a:gs pos="100000">
                <a:schemeClr val="bg1">
                  <a:alpha val="25000"/>
                </a:schemeClr>
              </a:gs>
            </a:gsLst>
            <a:lin ang="10800000" scaled="1"/>
          </a:gradFill>
          <a:ln w="31750" algn="ctr">
            <a:noFill/>
            <a:round/>
            <a:headEnd/>
            <a:tailEnd/>
          </a:ln>
        </p:spPr>
        <p:txBody>
          <a:bodyPr wrap="none"/>
          <a:lstStyle/>
          <a:p>
            <a:endParaRPr kumimoji="0" lang="zh-TW" altLang="zh-TW"/>
          </a:p>
        </p:txBody>
      </p:sp>
      <p:sp>
        <p:nvSpPr>
          <p:cNvPr id="17" name="Pentagon 16"/>
          <p:cNvSpPr>
            <a:spLocks noChangeArrowheads="1"/>
          </p:cNvSpPr>
          <p:nvPr/>
        </p:nvSpPr>
        <p:spPr bwMode="auto">
          <a:xfrm rot="10800000">
            <a:off x="9144000" y="2338388"/>
            <a:ext cx="8596313" cy="1071562"/>
          </a:xfrm>
          <a:prstGeom prst="homePlate">
            <a:avLst>
              <a:gd name="adj" fmla="val 26295"/>
            </a:avLst>
          </a:prstGeom>
          <a:gradFill rotWithShape="1">
            <a:gsLst>
              <a:gs pos="0">
                <a:srgbClr val="1B3E70">
                  <a:alpha val="25000"/>
                </a:srgbClr>
              </a:gs>
              <a:gs pos="100000">
                <a:schemeClr val="bg1">
                  <a:alpha val="25000"/>
                </a:schemeClr>
              </a:gs>
            </a:gsLst>
            <a:lin ang="10800000" scaled="1"/>
          </a:gradFill>
          <a:ln w="31750" algn="ctr">
            <a:noFill/>
            <a:round/>
            <a:headEnd/>
            <a:tailEnd/>
          </a:ln>
        </p:spPr>
        <p:txBody>
          <a:bodyPr wrap="none"/>
          <a:lstStyle/>
          <a:p>
            <a:endParaRPr kumimoji="0" lang="zh-TW" altLang="zh-TW"/>
          </a:p>
        </p:txBody>
      </p:sp>
      <p:sp>
        <p:nvSpPr>
          <p:cNvPr id="77831" name="標題 8"/>
          <p:cNvSpPr>
            <a:spLocks noGrp="1"/>
          </p:cNvSpPr>
          <p:nvPr>
            <p:ph type="title"/>
          </p:nvPr>
        </p:nvSpPr>
        <p:spPr/>
        <p:txBody>
          <a:bodyPr/>
          <a:lstStyle/>
          <a:p>
            <a:endParaRPr lang="zh-TW" altLang="en-US"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2.88438 0 " pathEditMode="relative" ptsTypes="AA">
                                      <p:cBhvr>
                                        <p:cTn id="6" dur="1000" fill="hold"/>
                                        <p:tgtEl>
                                          <p:spTgt spid="1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2.88125 0 " pathEditMode="relative" ptsTypes="AA">
                                      <p:cBhvr>
                                        <p:cTn id="8" dur="1000" fill="hold"/>
                                        <p:tgtEl>
                                          <p:spTgt spid="13"/>
                                        </p:tgtEl>
                                        <p:attrNameLst>
                                          <p:attrName>ppt_x</p:attrName>
                                          <p:attrName>ppt_y</p:attrName>
                                        </p:attrNameLst>
                                      </p:cBhvr>
                                    </p:animMotion>
                                  </p:childTnLst>
                                </p:cTn>
                              </p:par>
                              <p:par>
                                <p:cTn id="9" presetID="10" presetClass="entr" presetSubtype="0" fill="hold" nodeType="withEffect">
                                  <p:stCondLst>
                                    <p:cond delay="0"/>
                                  </p:stCondLst>
                                  <p:childTnLst>
                                    <p:set>
                                      <p:cBhvr>
                                        <p:cTn id="10" dur="1" fill="hold">
                                          <p:stCondLst>
                                            <p:cond delay="0"/>
                                          </p:stCondLst>
                                        </p:cTn>
                                        <p:tgtEl>
                                          <p:spTgt spid="25605"/>
                                        </p:tgtEl>
                                        <p:attrNameLst>
                                          <p:attrName>style.visibility</p:attrName>
                                        </p:attrNameLst>
                                      </p:cBhvr>
                                      <p:to>
                                        <p:strVal val="visible"/>
                                      </p:to>
                                    </p:set>
                                    <p:animEffect transition="in" filter="fade">
                                      <p:cBhvr>
                                        <p:cTn id="11" dur="2000"/>
                                        <p:tgtEl>
                                          <p:spTgt spid="2560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5606"/>
                                        </p:tgtEl>
                                        <p:attrNameLst>
                                          <p:attrName>style.visibility</p:attrName>
                                        </p:attrNameLst>
                                      </p:cBhvr>
                                      <p:to>
                                        <p:strVal val="visible"/>
                                      </p:to>
                                    </p:set>
                                    <p:animEffect transition="in" filter="fade">
                                      <p:cBhvr>
                                        <p:cTn id="15" dur="10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p:bldP spid="13"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AutoShape 2"/>
          <p:cNvSpPr>
            <a:spLocks noChangeArrowheads="1"/>
          </p:cNvSpPr>
          <p:nvPr/>
        </p:nvSpPr>
        <p:spPr bwMode="auto">
          <a:xfrm>
            <a:off x="3906838" y="3055938"/>
            <a:ext cx="1674812" cy="1016000"/>
          </a:xfrm>
          <a:prstGeom prst="rightArrow">
            <a:avLst>
              <a:gd name="adj1" fmla="val 57944"/>
              <a:gd name="adj2" fmla="val 49110"/>
            </a:avLst>
          </a:prstGeom>
          <a:gradFill rotWithShape="1">
            <a:gsLst>
              <a:gs pos="0">
                <a:schemeClr val="bg1"/>
              </a:gs>
              <a:gs pos="100000">
                <a:schemeClr val="accent2"/>
              </a:gs>
            </a:gsLst>
            <a:lin ang="0" scaled="1"/>
          </a:gradFill>
          <a:ln w="9525">
            <a:noFill/>
            <a:miter lim="800000"/>
            <a:headEnd/>
            <a:tailEnd/>
          </a:ln>
        </p:spPr>
        <p:txBody>
          <a:bodyPr anchor="ctr"/>
          <a:lstStyle/>
          <a:p>
            <a:pPr algn="ctr"/>
            <a:endParaRPr kumimoji="0" lang="zh-TW" altLang="en-US"/>
          </a:p>
        </p:txBody>
      </p:sp>
      <p:sp>
        <p:nvSpPr>
          <p:cNvPr id="555011" name="Rectangle 3"/>
          <p:cNvSpPr>
            <a:spLocks noChangeArrowheads="1"/>
          </p:cNvSpPr>
          <p:nvPr/>
        </p:nvSpPr>
        <p:spPr bwMode="auto">
          <a:xfrm>
            <a:off x="731838" y="1414463"/>
            <a:ext cx="3408362" cy="787400"/>
          </a:xfrm>
          <a:prstGeom prst="rect">
            <a:avLst/>
          </a:prstGeom>
          <a:noFill/>
          <a:ln w="9525">
            <a:noFill/>
            <a:miter lim="800000"/>
            <a:headEnd/>
            <a:tailEnd/>
          </a:ln>
        </p:spPr>
        <p:txBody>
          <a:bodyPr/>
          <a:lstStyle/>
          <a:p>
            <a:pPr>
              <a:buClr>
                <a:schemeClr val="tx2"/>
              </a:buClr>
              <a:buFont typeface="Wingdings 3" pitchFamily="18" charset="2"/>
              <a:buNone/>
            </a:pPr>
            <a:r>
              <a:rPr kumimoji="0" lang="en-US" altLang="zh-TW">
                <a:solidFill>
                  <a:schemeClr val="tx2"/>
                </a:solidFill>
              </a:rPr>
              <a:t>Run several operating systems on a single machine. </a:t>
            </a:r>
          </a:p>
        </p:txBody>
      </p:sp>
      <p:sp>
        <p:nvSpPr>
          <p:cNvPr id="79875" name="Rectangle 4"/>
          <p:cNvSpPr>
            <a:spLocks noChangeArrowheads="1"/>
          </p:cNvSpPr>
          <p:nvPr/>
        </p:nvSpPr>
        <p:spPr bwMode="gray">
          <a:xfrm>
            <a:off x="981075" y="595313"/>
            <a:ext cx="5473700" cy="403225"/>
          </a:xfrm>
          <a:prstGeom prst="rect">
            <a:avLst/>
          </a:prstGeom>
          <a:solidFill>
            <a:schemeClr val="bg1"/>
          </a:solidFill>
          <a:ln w="9525">
            <a:noFill/>
            <a:miter lim="800000"/>
            <a:headEnd/>
            <a:tailEnd/>
          </a:ln>
        </p:spPr>
        <p:txBody>
          <a:bodyPr wrap="none" lIns="45720" rIns="45720" anchor="ctr">
            <a:spAutoFit/>
          </a:bodyPr>
          <a:lstStyle/>
          <a:p>
            <a:pPr>
              <a:lnSpc>
                <a:spcPct val="85000"/>
              </a:lnSpc>
            </a:pPr>
            <a:r>
              <a:rPr kumimoji="0" lang="en-US" altLang="zh-TW" sz="2400">
                <a:solidFill>
                  <a:schemeClr val="accent1"/>
                </a:solidFill>
              </a:rPr>
              <a:t>Virtualization:  Fundamentally Better </a:t>
            </a:r>
          </a:p>
        </p:txBody>
      </p:sp>
      <p:sp>
        <p:nvSpPr>
          <p:cNvPr id="555048" name="AutoShape 40"/>
          <p:cNvSpPr>
            <a:spLocks noChangeArrowheads="1"/>
          </p:cNvSpPr>
          <p:nvPr/>
        </p:nvSpPr>
        <p:spPr bwMode="auto">
          <a:xfrm>
            <a:off x="1387475" y="2990850"/>
            <a:ext cx="1674813" cy="1016000"/>
          </a:xfrm>
          <a:prstGeom prst="rightArrow">
            <a:avLst>
              <a:gd name="adj1" fmla="val 57944"/>
              <a:gd name="adj2" fmla="val 49110"/>
            </a:avLst>
          </a:prstGeom>
          <a:gradFill rotWithShape="1">
            <a:gsLst>
              <a:gs pos="0">
                <a:schemeClr val="bg1"/>
              </a:gs>
              <a:gs pos="100000">
                <a:schemeClr val="accent2"/>
              </a:gs>
            </a:gsLst>
            <a:lin ang="0" scaled="1"/>
          </a:gradFill>
          <a:ln w="9525">
            <a:noFill/>
            <a:miter lim="800000"/>
            <a:headEnd/>
            <a:tailEnd/>
          </a:ln>
        </p:spPr>
        <p:txBody>
          <a:bodyPr anchor="ctr"/>
          <a:lstStyle/>
          <a:p>
            <a:pPr algn="ctr"/>
            <a:endParaRPr kumimoji="0" lang="zh-TW" altLang="en-US"/>
          </a:p>
        </p:txBody>
      </p:sp>
      <p:sp>
        <p:nvSpPr>
          <p:cNvPr id="555049" name="Rectangle 41"/>
          <p:cNvSpPr>
            <a:spLocks noChangeArrowheads="1"/>
          </p:cNvSpPr>
          <p:nvPr/>
        </p:nvSpPr>
        <p:spPr bwMode="auto">
          <a:xfrm>
            <a:off x="4443413" y="1416050"/>
            <a:ext cx="4324350" cy="773113"/>
          </a:xfrm>
          <a:prstGeom prst="rect">
            <a:avLst/>
          </a:prstGeom>
          <a:noFill/>
          <a:ln w="9525">
            <a:noFill/>
            <a:miter lim="800000"/>
            <a:headEnd/>
            <a:tailEnd/>
          </a:ln>
        </p:spPr>
        <p:txBody>
          <a:bodyPr/>
          <a:lstStyle/>
          <a:p>
            <a:pPr>
              <a:buClr>
                <a:schemeClr val="tx2"/>
              </a:buClr>
              <a:buFont typeface="Wingdings 3" pitchFamily="18" charset="2"/>
              <a:buNone/>
            </a:pPr>
            <a:r>
              <a:rPr kumimoji="0" lang="en-US" altLang="zh-TW">
                <a:solidFill>
                  <a:schemeClr val="tx2"/>
                </a:solidFill>
              </a:rPr>
              <a:t>Create shared pools of resources to optimize your infrastructure.</a:t>
            </a:r>
          </a:p>
        </p:txBody>
      </p:sp>
      <p:grpSp>
        <p:nvGrpSpPr>
          <p:cNvPr id="2" name="Group 42"/>
          <p:cNvGrpSpPr>
            <a:grpSpLocks/>
          </p:cNvGrpSpPr>
          <p:nvPr/>
        </p:nvGrpSpPr>
        <p:grpSpPr bwMode="auto">
          <a:xfrm>
            <a:off x="3179763" y="2533650"/>
            <a:ext cx="1039812" cy="2171700"/>
            <a:chOff x="2003" y="1596"/>
            <a:chExt cx="655" cy="1368"/>
          </a:xfrm>
        </p:grpSpPr>
        <p:pic>
          <p:nvPicPr>
            <p:cNvPr id="79915" name="Picture 9" descr="small_server"/>
            <p:cNvPicPr>
              <a:picLocks noChangeAspect="1" noChangeArrowheads="1"/>
            </p:cNvPicPr>
            <p:nvPr/>
          </p:nvPicPr>
          <p:blipFill>
            <a:blip r:embed="rId3"/>
            <a:srcRect/>
            <a:stretch>
              <a:fillRect/>
            </a:stretch>
          </p:blipFill>
          <p:spPr bwMode="auto">
            <a:xfrm>
              <a:off x="2005" y="2071"/>
              <a:ext cx="653" cy="893"/>
            </a:xfrm>
            <a:prstGeom prst="rect">
              <a:avLst/>
            </a:prstGeom>
            <a:noFill/>
            <a:ln w="9525">
              <a:noFill/>
              <a:miter lim="800000"/>
              <a:headEnd/>
              <a:tailEnd/>
            </a:ln>
          </p:spPr>
        </p:pic>
        <p:pic>
          <p:nvPicPr>
            <p:cNvPr id="79916" name="Picture 44" descr="arch3"/>
            <p:cNvPicPr>
              <a:picLocks noChangeAspect="1" noChangeArrowheads="1"/>
            </p:cNvPicPr>
            <p:nvPr/>
          </p:nvPicPr>
          <p:blipFill>
            <a:blip r:embed="rId4"/>
            <a:srcRect/>
            <a:stretch>
              <a:fillRect/>
            </a:stretch>
          </p:blipFill>
          <p:spPr bwMode="auto">
            <a:xfrm>
              <a:off x="2005" y="1941"/>
              <a:ext cx="508" cy="413"/>
            </a:xfrm>
            <a:prstGeom prst="rect">
              <a:avLst/>
            </a:prstGeom>
            <a:noFill/>
            <a:ln w="9525">
              <a:noFill/>
              <a:miter lim="800000"/>
              <a:headEnd/>
              <a:tailEnd/>
            </a:ln>
          </p:spPr>
        </p:pic>
        <p:grpSp>
          <p:nvGrpSpPr>
            <p:cNvPr id="79917" name="Group 45"/>
            <p:cNvGrpSpPr>
              <a:grpSpLocks/>
            </p:cNvGrpSpPr>
            <p:nvPr/>
          </p:nvGrpSpPr>
          <p:grpSpPr bwMode="auto">
            <a:xfrm>
              <a:off x="2003" y="1596"/>
              <a:ext cx="495" cy="667"/>
              <a:chOff x="2003" y="1596"/>
              <a:chExt cx="495" cy="667"/>
            </a:xfrm>
          </p:grpSpPr>
          <p:pic>
            <p:nvPicPr>
              <p:cNvPr id="79918" name="Picture 46" descr="OS_revised"/>
              <p:cNvPicPr>
                <a:picLocks noChangeAspect="1" noChangeArrowheads="1"/>
              </p:cNvPicPr>
              <p:nvPr/>
            </p:nvPicPr>
            <p:blipFill>
              <a:blip r:embed="rId5"/>
              <a:srcRect/>
              <a:stretch>
                <a:fillRect/>
              </a:stretch>
            </p:blipFill>
            <p:spPr bwMode="auto">
              <a:xfrm>
                <a:off x="2291" y="1596"/>
                <a:ext cx="207" cy="507"/>
              </a:xfrm>
              <a:prstGeom prst="rect">
                <a:avLst/>
              </a:prstGeom>
              <a:noFill/>
              <a:ln w="9525">
                <a:noFill/>
                <a:miter lim="800000"/>
                <a:headEnd/>
                <a:tailEnd/>
              </a:ln>
            </p:spPr>
          </p:pic>
          <p:pic>
            <p:nvPicPr>
              <p:cNvPr id="79919" name="Picture 47" descr="OS_revised"/>
              <p:cNvPicPr>
                <a:picLocks noChangeAspect="1" noChangeArrowheads="1"/>
              </p:cNvPicPr>
              <p:nvPr/>
            </p:nvPicPr>
            <p:blipFill>
              <a:blip r:embed="rId5"/>
              <a:srcRect/>
              <a:stretch>
                <a:fillRect/>
              </a:stretch>
            </p:blipFill>
            <p:spPr bwMode="auto">
              <a:xfrm>
                <a:off x="2219" y="1636"/>
                <a:ext cx="207" cy="507"/>
              </a:xfrm>
              <a:prstGeom prst="rect">
                <a:avLst/>
              </a:prstGeom>
              <a:noFill/>
              <a:ln w="9525">
                <a:noFill/>
                <a:miter lim="800000"/>
                <a:headEnd/>
                <a:tailEnd/>
              </a:ln>
            </p:spPr>
          </p:pic>
          <p:pic>
            <p:nvPicPr>
              <p:cNvPr id="79920" name="Picture 48" descr="OS_revised"/>
              <p:cNvPicPr>
                <a:picLocks noChangeAspect="1" noChangeArrowheads="1"/>
              </p:cNvPicPr>
              <p:nvPr/>
            </p:nvPicPr>
            <p:blipFill>
              <a:blip r:embed="rId5"/>
              <a:srcRect/>
              <a:stretch>
                <a:fillRect/>
              </a:stretch>
            </p:blipFill>
            <p:spPr bwMode="auto">
              <a:xfrm>
                <a:off x="2165" y="1676"/>
                <a:ext cx="207" cy="507"/>
              </a:xfrm>
              <a:prstGeom prst="rect">
                <a:avLst/>
              </a:prstGeom>
              <a:noFill/>
              <a:ln w="9525">
                <a:noFill/>
                <a:miter lim="800000"/>
                <a:headEnd/>
                <a:tailEnd/>
              </a:ln>
            </p:spPr>
          </p:pic>
          <p:pic>
            <p:nvPicPr>
              <p:cNvPr id="79921" name="Picture 49" descr="OS_revised"/>
              <p:cNvPicPr>
                <a:picLocks noChangeAspect="1" noChangeArrowheads="1"/>
              </p:cNvPicPr>
              <p:nvPr/>
            </p:nvPicPr>
            <p:blipFill>
              <a:blip r:embed="rId5"/>
              <a:srcRect/>
              <a:stretch>
                <a:fillRect/>
              </a:stretch>
            </p:blipFill>
            <p:spPr bwMode="auto">
              <a:xfrm>
                <a:off x="2088" y="1716"/>
                <a:ext cx="207" cy="507"/>
              </a:xfrm>
              <a:prstGeom prst="rect">
                <a:avLst/>
              </a:prstGeom>
              <a:noFill/>
              <a:ln w="9525">
                <a:noFill/>
                <a:miter lim="800000"/>
                <a:headEnd/>
                <a:tailEnd/>
              </a:ln>
            </p:spPr>
          </p:pic>
          <p:pic>
            <p:nvPicPr>
              <p:cNvPr id="79922" name="Picture 50" descr="OS_revised"/>
              <p:cNvPicPr>
                <a:picLocks noChangeAspect="1" noChangeArrowheads="1"/>
              </p:cNvPicPr>
              <p:nvPr/>
            </p:nvPicPr>
            <p:blipFill>
              <a:blip r:embed="rId5"/>
              <a:srcRect/>
              <a:stretch>
                <a:fillRect/>
              </a:stretch>
            </p:blipFill>
            <p:spPr bwMode="auto">
              <a:xfrm>
                <a:off x="2003" y="1756"/>
                <a:ext cx="207" cy="507"/>
              </a:xfrm>
              <a:prstGeom prst="rect">
                <a:avLst/>
              </a:prstGeom>
              <a:noFill/>
              <a:ln w="9525">
                <a:noFill/>
                <a:miter lim="800000"/>
                <a:headEnd/>
                <a:tailEnd/>
              </a:ln>
            </p:spPr>
          </p:pic>
        </p:grpSp>
      </p:grpSp>
      <p:grpSp>
        <p:nvGrpSpPr>
          <p:cNvPr id="4" name="Group 51"/>
          <p:cNvGrpSpPr>
            <a:grpSpLocks/>
          </p:cNvGrpSpPr>
          <p:nvPr/>
        </p:nvGrpSpPr>
        <p:grpSpPr bwMode="auto">
          <a:xfrm>
            <a:off x="773113" y="2736850"/>
            <a:ext cx="1109662" cy="1852613"/>
            <a:chOff x="487" y="1724"/>
            <a:chExt cx="699" cy="1167"/>
          </a:xfrm>
        </p:grpSpPr>
        <p:pic>
          <p:nvPicPr>
            <p:cNvPr id="79912" name="Picture 9" descr="small_server"/>
            <p:cNvPicPr>
              <a:picLocks noChangeAspect="1" noChangeArrowheads="1"/>
            </p:cNvPicPr>
            <p:nvPr/>
          </p:nvPicPr>
          <p:blipFill>
            <a:blip r:embed="rId3"/>
            <a:srcRect/>
            <a:stretch>
              <a:fillRect/>
            </a:stretch>
          </p:blipFill>
          <p:spPr bwMode="auto">
            <a:xfrm>
              <a:off x="487" y="1930"/>
              <a:ext cx="699" cy="961"/>
            </a:xfrm>
            <a:prstGeom prst="rect">
              <a:avLst/>
            </a:prstGeom>
            <a:noFill/>
            <a:ln w="9525">
              <a:noFill/>
              <a:miter lim="800000"/>
              <a:headEnd/>
              <a:tailEnd/>
            </a:ln>
          </p:spPr>
        </p:pic>
        <p:pic>
          <p:nvPicPr>
            <p:cNvPr id="79913" name="Picture 53" descr="arch2"/>
            <p:cNvPicPr>
              <a:picLocks noChangeAspect="1" noChangeArrowheads="1"/>
            </p:cNvPicPr>
            <p:nvPr/>
          </p:nvPicPr>
          <p:blipFill>
            <a:blip r:embed="rId6"/>
            <a:srcRect/>
            <a:stretch>
              <a:fillRect/>
            </a:stretch>
          </p:blipFill>
          <p:spPr bwMode="auto">
            <a:xfrm>
              <a:off x="510" y="1857"/>
              <a:ext cx="503" cy="384"/>
            </a:xfrm>
            <a:prstGeom prst="rect">
              <a:avLst/>
            </a:prstGeom>
            <a:noFill/>
            <a:ln w="9525">
              <a:noFill/>
              <a:miter lim="800000"/>
              <a:headEnd/>
              <a:tailEnd/>
            </a:ln>
          </p:spPr>
        </p:pic>
        <p:pic>
          <p:nvPicPr>
            <p:cNvPr id="79914" name="Picture 54" descr="App"/>
            <p:cNvPicPr>
              <a:picLocks noChangeAspect="1" noChangeArrowheads="1"/>
            </p:cNvPicPr>
            <p:nvPr/>
          </p:nvPicPr>
          <p:blipFill>
            <a:blip r:embed="rId7"/>
            <a:srcRect/>
            <a:stretch>
              <a:fillRect/>
            </a:stretch>
          </p:blipFill>
          <p:spPr bwMode="auto">
            <a:xfrm>
              <a:off x="504" y="1724"/>
              <a:ext cx="508" cy="388"/>
            </a:xfrm>
            <a:prstGeom prst="rect">
              <a:avLst/>
            </a:prstGeom>
            <a:noFill/>
            <a:ln w="9525">
              <a:noFill/>
              <a:miter lim="800000"/>
              <a:headEnd/>
              <a:tailEnd/>
            </a:ln>
          </p:spPr>
        </p:pic>
      </p:grpSp>
      <p:grpSp>
        <p:nvGrpSpPr>
          <p:cNvPr id="5" name="Group 55"/>
          <p:cNvGrpSpPr>
            <a:grpSpLocks/>
          </p:cNvGrpSpPr>
          <p:nvPr/>
        </p:nvGrpSpPr>
        <p:grpSpPr bwMode="auto">
          <a:xfrm>
            <a:off x="5935663" y="2216150"/>
            <a:ext cx="2408237" cy="3038475"/>
            <a:chOff x="3739" y="1396"/>
            <a:chExt cx="1517" cy="1914"/>
          </a:xfrm>
        </p:grpSpPr>
        <p:pic>
          <p:nvPicPr>
            <p:cNvPr id="79881" name="Picture 2" descr="Server_HalfRack"/>
            <p:cNvPicPr>
              <a:picLocks noChangeAspect="1" noChangeArrowheads="1"/>
            </p:cNvPicPr>
            <p:nvPr/>
          </p:nvPicPr>
          <p:blipFill>
            <a:blip r:embed="rId8"/>
            <a:srcRect/>
            <a:stretch>
              <a:fillRect/>
            </a:stretch>
          </p:blipFill>
          <p:spPr bwMode="auto">
            <a:xfrm>
              <a:off x="3774" y="2054"/>
              <a:ext cx="767" cy="911"/>
            </a:xfrm>
            <a:prstGeom prst="rect">
              <a:avLst/>
            </a:prstGeom>
            <a:noFill/>
            <a:ln w="9525">
              <a:noFill/>
              <a:miter lim="800000"/>
              <a:headEnd/>
              <a:tailEnd/>
            </a:ln>
          </p:spPr>
        </p:pic>
        <p:pic>
          <p:nvPicPr>
            <p:cNvPr id="79882" name="Picture 9" descr="small_server"/>
            <p:cNvPicPr>
              <a:picLocks noChangeAspect="1" noChangeArrowheads="1"/>
            </p:cNvPicPr>
            <p:nvPr/>
          </p:nvPicPr>
          <p:blipFill>
            <a:blip r:embed="rId3"/>
            <a:srcRect/>
            <a:stretch>
              <a:fillRect/>
            </a:stretch>
          </p:blipFill>
          <p:spPr bwMode="auto">
            <a:xfrm>
              <a:off x="4309" y="2334"/>
              <a:ext cx="578" cy="789"/>
            </a:xfrm>
            <a:prstGeom prst="rect">
              <a:avLst/>
            </a:prstGeom>
            <a:noFill/>
            <a:ln w="9525">
              <a:noFill/>
              <a:miter lim="800000"/>
              <a:headEnd/>
              <a:tailEnd/>
            </a:ln>
          </p:spPr>
        </p:pic>
        <p:pic>
          <p:nvPicPr>
            <p:cNvPr id="79883" name="Picture 9" descr="small_server"/>
            <p:cNvPicPr>
              <a:picLocks noChangeAspect="1" noChangeArrowheads="1"/>
            </p:cNvPicPr>
            <p:nvPr/>
          </p:nvPicPr>
          <p:blipFill>
            <a:blip r:embed="rId3"/>
            <a:srcRect/>
            <a:stretch>
              <a:fillRect/>
            </a:stretch>
          </p:blipFill>
          <p:spPr bwMode="auto">
            <a:xfrm>
              <a:off x="4679" y="2521"/>
              <a:ext cx="577" cy="789"/>
            </a:xfrm>
            <a:prstGeom prst="rect">
              <a:avLst/>
            </a:prstGeom>
            <a:noFill/>
            <a:ln w="9525">
              <a:noFill/>
              <a:miter lim="800000"/>
              <a:headEnd/>
              <a:tailEnd/>
            </a:ln>
          </p:spPr>
        </p:pic>
        <p:pic>
          <p:nvPicPr>
            <p:cNvPr id="79884" name="Picture 59" descr="arch3"/>
            <p:cNvPicPr>
              <a:picLocks noChangeAspect="1" noChangeArrowheads="1"/>
            </p:cNvPicPr>
            <p:nvPr/>
          </p:nvPicPr>
          <p:blipFill>
            <a:blip r:embed="rId4"/>
            <a:srcRect/>
            <a:stretch>
              <a:fillRect/>
            </a:stretch>
          </p:blipFill>
          <p:spPr bwMode="auto">
            <a:xfrm>
              <a:off x="4665" y="2430"/>
              <a:ext cx="508" cy="413"/>
            </a:xfrm>
            <a:prstGeom prst="rect">
              <a:avLst/>
            </a:prstGeom>
            <a:noFill/>
            <a:ln w="9525">
              <a:noFill/>
              <a:miter lim="800000"/>
              <a:headEnd/>
              <a:tailEnd/>
            </a:ln>
          </p:spPr>
        </p:pic>
        <p:pic>
          <p:nvPicPr>
            <p:cNvPr id="79885" name="Picture 60" descr="arch3"/>
            <p:cNvPicPr>
              <a:picLocks noChangeAspect="1" noChangeArrowheads="1"/>
            </p:cNvPicPr>
            <p:nvPr/>
          </p:nvPicPr>
          <p:blipFill>
            <a:blip r:embed="rId4"/>
            <a:srcRect/>
            <a:stretch>
              <a:fillRect/>
            </a:stretch>
          </p:blipFill>
          <p:spPr bwMode="auto">
            <a:xfrm>
              <a:off x="4285" y="2223"/>
              <a:ext cx="508" cy="413"/>
            </a:xfrm>
            <a:prstGeom prst="rect">
              <a:avLst/>
            </a:prstGeom>
            <a:noFill/>
            <a:ln w="9525">
              <a:noFill/>
              <a:miter lim="800000"/>
              <a:headEnd/>
              <a:tailEnd/>
            </a:ln>
          </p:spPr>
        </p:pic>
        <p:pic>
          <p:nvPicPr>
            <p:cNvPr id="79886" name="Picture 61" descr="arch1"/>
            <p:cNvPicPr>
              <a:picLocks noChangeAspect="1" noChangeArrowheads="1"/>
            </p:cNvPicPr>
            <p:nvPr/>
          </p:nvPicPr>
          <p:blipFill>
            <a:blip r:embed="rId9"/>
            <a:srcRect/>
            <a:stretch>
              <a:fillRect/>
            </a:stretch>
          </p:blipFill>
          <p:spPr bwMode="auto">
            <a:xfrm>
              <a:off x="3763" y="1966"/>
              <a:ext cx="638" cy="464"/>
            </a:xfrm>
            <a:prstGeom prst="rect">
              <a:avLst/>
            </a:prstGeom>
            <a:noFill/>
            <a:ln w="9525">
              <a:noFill/>
              <a:miter lim="800000"/>
              <a:headEnd/>
              <a:tailEnd/>
            </a:ln>
          </p:spPr>
        </p:pic>
        <p:pic>
          <p:nvPicPr>
            <p:cNvPr id="79887" name="Picture 62" descr="VMware-Infra"/>
            <p:cNvPicPr>
              <a:picLocks noChangeAspect="1" noChangeArrowheads="1"/>
            </p:cNvPicPr>
            <p:nvPr/>
          </p:nvPicPr>
          <p:blipFill>
            <a:blip r:embed="rId10"/>
            <a:srcRect/>
            <a:stretch>
              <a:fillRect/>
            </a:stretch>
          </p:blipFill>
          <p:spPr bwMode="auto">
            <a:xfrm>
              <a:off x="3739" y="1740"/>
              <a:ext cx="1473" cy="999"/>
            </a:xfrm>
            <a:prstGeom prst="rect">
              <a:avLst/>
            </a:prstGeom>
            <a:noFill/>
            <a:ln w="9525">
              <a:noFill/>
              <a:miter lim="800000"/>
              <a:headEnd/>
              <a:tailEnd/>
            </a:ln>
          </p:spPr>
        </p:pic>
        <p:grpSp>
          <p:nvGrpSpPr>
            <p:cNvPr id="79888" name="Group 63"/>
            <p:cNvGrpSpPr>
              <a:grpSpLocks/>
            </p:cNvGrpSpPr>
            <p:nvPr/>
          </p:nvGrpSpPr>
          <p:grpSpPr bwMode="auto">
            <a:xfrm>
              <a:off x="3818" y="1396"/>
              <a:ext cx="495" cy="667"/>
              <a:chOff x="2003" y="1596"/>
              <a:chExt cx="495" cy="667"/>
            </a:xfrm>
          </p:grpSpPr>
          <p:pic>
            <p:nvPicPr>
              <p:cNvPr id="79907" name="Picture 64" descr="OS_revised"/>
              <p:cNvPicPr>
                <a:picLocks noChangeAspect="1" noChangeArrowheads="1"/>
              </p:cNvPicPr>
              <p:nvPr/>
            </p:nvPicPr>
            <p:blipFill>
              <a:blip r:embed="rId5"/>
              <a:srcRect/>
              <a:stretch>
                <a:fillRect/>
              </a:stretch>
            </p:blipFill>
            <p:spPr bwMode="auto">
              <a:xfrm>
                <a:off x="2291" y="1596"/>
                <a:ext cx="207" cy="507"/>
              </a:xfrm>
              <a:prstGeom prst="rect">
                <a:avLst/>
              </a:prstGeom>
              <a:noFill/>
              <a:ln w="9525">
                <a:noFill/>
                <a:miter lim="800000"/>
                <a:headEnd/>
                <a:tailEnd/>
              </a:ln>
            </p:spPr>
          </p:pic>
          <p:pic>
            <p:nvPicPr>
              <p:cNvPr id="79908" name="Picture 65" descr="OS_revised"/>
              <p:cNvPicPr>
                <a:picLocks noChangeAspect="1" noChangeArrowheads="1"/>
              </p:cNvPicPr>
              <p:nvPr/>
            </p:nvPicPr>
            <p:blipFill>
              <a:blip r:embed="rId5"/>
              <a:srcRect/>
              <a:stretch>
                <a:fillRect/>
              </a:stretch>
            </p:blipFill>
            <p:spPr bwMode="auto">
              <a:xfrm>
                <a:off x="2219" y="1636"/>
                <a:ext cx="207" cy="507"/>
              </a:xfrm>
              <a:prstGeom prst="rect">
                <a:avLst/>
              </a:prstGeom>
              <a:noFill/>
              <a:ln w="9525">
                <a:noFill/>
                <a:miter lim="800000"/>
                <a:headEnd/>
                <a:tailEnd/>
              </a:ln>
            </p:spPr>
          </p:pic>
          <p:pic>
            <p:nvPicPr>
              <p:cNvPr id="79909" name="Picture 66" descr="OS_revised"/>
              <p:cNvPicPr>
                <a:picLocks noChangeAspect="1" noChangeArrowheads="1"/>
              </p:cNvPicPr>
              <p:nvPr/>
            </p:nvPicPr>
            <p:blipFill>
              <a:blip r:embed="rId5"/>
              <a:srcRect/>
              <a:stretch>
                <a:fillRect/>
              </a:stretch>
            </p:blipFill>
            <p:spPr bwMode="auto">
              <a:xfrm>
                <a:off x="2165" y="1676"/>
                <a:ext cx="207" cy="507"/>
              </a:xfrm>
              <a:prstGeom prst="rect">
                <a:avLst/>
              </a:prstGeom>
              <a:noFill/>
              <a:ln w="9525">
                <a:noFill/>
                <a:miter lim="800000"/>
                <a:headEnd/>
                <a:tailEnd/>
              </a:ln>
            </p:spPr>
          </p:pic>
          <p:pic>
            <p:nvPicPr>
              <p:cNvPr id="79910" name="Picture 67" descr="OS_revised"/>
              <p:cNvPicPr>
                <a:picLocks noChangeAspect="1" noChangeArrowheads="1"/>
              </p:cNvPicPr>
              <p:nvPr/>
            </p:nvPicPr>
            <p:blipFill>
              <a:blip r:embed="rId5"/>
              <a:srcRect/>
              <a:stretch>
                <a:fillRect/>
              </a:stretch>
            </p:blipFill>
            <p:spPr bwMode="auto">
              <a:xfrm>
                <a:off x="2088" y="1716"/>
                <a:ext cx="207" cy="507"/>
              </a:xfrm>
              <a:prstGeom prst="rect">
                <a:avLst/>
              </a:prstGeom>
              <a:noFill/>
              <a:ln w="9525">
                <a:noFill/>
                <a:miter lim="800000"/>
                <a:headEnd/>
                <a:tailEnd/>
              </a:ln>
            </p:spPr>
          </p:pic>
          <p:pic>
            <p:nvPicPr>
              <p:cNvPr id="79911" name="Picture 68" descr="OS_revised"/>
              <p:cNvPicPr>
                <a:picLocks noChangeAspect="1" noChangeArrowheads="1"/>
              </p:cNvPicPr>
              <p:nvPr/>
            </p:nvPicPr>
            <p:blipFill>
              <a:blip r:embed="rId5"/>
              <a:srcRect/>
              <a:stretch>
                <a:fillRect/>
              </a:stretch>
            </p:blipFill>
            <p:spPr bwMode="auto">
              <a:xfrm>
                <a:off x="2003" y="1756"/>
                <a:ext cx="207" cy="507"/>
              </a:xfrm>
              <a:prstGeom prst="rect">
                <a:avLst/>
              </a:prstGeom>
              <a:noFill/>
              <a:ln w="9525">
                <a:noFill/>
                <a:miter lim="800000"/>
                <a:headEnd/>
                <a:tailEnd/>
              </a:ln>
            </p:spPr>
          </p:pic>
        </p:grpSp>
        <p:grpSp>
          <p:nvGrpSpPr>
            <p:cNvPr id="79889" name="Group 69"/>
            <p:cNvGrpSpPr>
              <a:grpSpLocks/>
            </p:cNvGrpSpPr>
            <p:nvPr/>
          </p:nvGrpSpPr>
          <p:grpSpPr bwMode="auto">
            <a:xfrm>
              <a:off x="4082" y="1540"/>
              <a:ext cx="495" cy="667"/>
              <a:chOff x="2003" y="1596"/>
              <a:chExt cx="495" cy="667"/>
            </a:xfrm>
          </p:grpSpPr>
          <p:pic>
            <p:nvPicPr>
              <p:cNvPr id="79902" name="Picture 70" descr="OS_revised"/>
              <p:cNvPicPr>
                <a:picLocks noChangeAspect="1" noChangeArrowheads="1"/>
              </p:cNvPicPr>
              <p:nvPr/>
            </p:nvPicPr>
            <p:blipFill>
              <a:blip r:embed="rId5"/>
              <a:srcRect/>
              <a:stretch>
                <a:fillRect/>
              </a:stretch>
            </p:blipFill>
            <p:spPr bwMode="auto">
              <a:xfrm>
                <a:off x="2291" y="1596"/>
                <a:ext cx="207" cy="507"/>
              </a:xfrm>
              <a:prstGeom prst="rect">
                <a:avLst/>
              </a:prstGeom>
              <a:noFill/>
              <a:ln w="9525">
                <a:noFill/>
                <a:miter lim="800000"/>
                <a:headEnd/>
                <a:tailEnd/>
              </a:ln>
            </p:spPr>
          </p:pic>
          <p:pic>
            <p:nvPicPr>
              <p:cNvPr id="79903" name="Picture 71" descr="OS_revised"/>
              <p:cNvPicPr>
                <a:picLocks noChangeAspect="1" noChangeArrowheads="1"/>
              </p:cNvPicPr>
              <p:nvPr/>
            </p:nvPicPr>
            <p:blipFill>
              <a:blip r:embed="rId5"/>
              <a:srcRect/>
              <a:stretch>
                <a:fillRect/>
              </a:stretch>
            </p:blipFill>
            <p:spPr bwMode="auto">
              <a:xfrm>
                <a:off x="2219" y="1636"/>
                <a:ext cx="207" cy="507"/>
              </a:xfrm>
              <a:prstGeom prst="rect">
                <a:avLst/>
              </a:prstGeom>
              <a:noFill/>
              <a:ln w="9525">
                <a:noFill/>
                <a:miter lim="800000"/>
                <a:headEnd/>
                <a:tailEnd/>
              </a:ln>
            </p:spPr>
          </p:pic>
          <p:pic>
            <p:nvPicPr>
              <p:cNvPr id="79904" name="Picture 72" descr="OS_revised"/>
              <p:cNvPicPr>
                <a:picLocks noChangeAspect="1" noChangeArrowheads="1"/>
              </p:cNvPicPr>
              <p:nvPr/>
            </p:nvPicPr>
            <p:blipFill>
              <a:blip r:embed="rId5"/>
              <a:srcRect/>
              <a:stretch>
                <a:fillRect/>
              </a:stretch>
            </p:blipFill>
            <p:spPr bwMode="auto">
              <a:xfrm>
                <a:off x="2165" y="1676"/>
                <a:ext cx="207" cy="507"/>
              </a:xfrm>
              <a:prstGeom prst="rect">
                <a:avLst/>
              </a:prstGeom>
              <a:noFill/>
              <a:ln w="9525">
                <a:noFill/>
                <a:miter lim="800000"/>
                <a:headEnd/>
                <a:tailEnd/>
              </a:ln>
            </p:spPr>
          </p:pic>
          <p:pic>
            <p:nvPicPr>
              <p:cNvPr id="79905" name="Picture 73" descr="OS_revised"/>
              <p:cNvPicPr>
                <a:picLocks noChangeAspect="1" noChangeArrowheads="1"/>
              </p:cNvPicPr>
              <p:nvPr/>
            </p:nvPicPr>
            <p:blipFill>
              <a:blip r:embed="rId5"/>
              <a:srcRect/>
              <a:stretch>
                <a:fillRect/>
              </a:stretch>
            </p:blipFill>
            <p:spPr bwMode="auto">
              <a:xfrm>
                <a:off x="2088" y="1716"/>
                <a:ext cx="207" cy="507"/>
              </a:xfrm>
              <a:prstGeom prst="rect">
                <a:avLst/>
              </a:prstGeom>
              <a:noFill/>
              <a:ln w="9525">
                <a:noFill/>
                <a:miter lim="800000"/>
                <a:headEnd/>
                <a:tailEnd/>
              </a:ln>
            </p:spPr>
          </p:pic>
          <p:pic>
            <p:nvPicPr>
              <p:cNvPr id="79906" name="Picture 74" descr="OS_revised"/>
              <p:cNvPicPr>
                <a:picLocks noChangeAspect="1" noChangeArrowheads="1"/>
              </p:cNvPicPr>
              <p:nvPr/>
            </p:nvPicPr>
            <p:blipFill>
              <a:blip r:embed="rId5"/>
              <a:srcRect/>
              <a:stretch>
                <a:fillRect/>
              </a:stretch>
            </p:blipFill>
            <p:spPr bwMode="auto">
              <a:xfrm>
                <a:off x="2003" y="1756"/>
                <a:ext cx="207" cy="507"/>
              </a:xfrm>
              <a:prstGeom prst="rect">
                <a:avLst/>
              </a:prstGeom>
              <a:noFill/>
              <a:ln w="9525">
                <a:noFill/>
                <a:miter lim="800000"/>
                <a:headEnd/>
                <a:tailEnd/>
              </a:ln>
            </p:spPr>
          </p:pic>
        </p:grpSp>
        <p:grpSp>
          <p:nvGrpSpPr>
            <p:cNvPr id="79890" name="Group 75"/>
            <p:cNvGrpSpPr>
              <a:grpSpLocks/>
            </p:cNvGrpSpPr>
            <p:nvPr/>
          </p:nvGrpSpPr>
          <p:grpSpPr bwMode="auto">
            <a:xfrm>
              <a:off x="4338" y="1692"/>
              <a:ext cx="495" cy="667"/>
              <a:chOff x="2003" y="1596"/>
              <a:chExt cx="495" cy="667"/>
            </a:xfrm>
          </p:grpSpPr>
          <p:pic>
            <p:nvPicPr>
              <p:cNvPr id="79897" name="Picture 76" descr="OS_revised"/>
              <p:cNvPicPr>
                <a:picLocks noChangeAspect="1" noChangeArrowheads="1"/>
              </p:cNvPicPr>
              <p:nvPr/>
            </p:nvPicPr>
            <p:blipFill>
              <a:blip r:embed="rId5"/>
              <a:srcRect/>
              <a:stretch>
                <a:fillRect/>
              </a:stretch>
            </p:blipFill>
            <p:spPr bwMode="auto">
              <a:xfrm>
                <a:off x="2291" y="1596"/>
                <a:ext cx="207" cy="507"/>
              </a:xfrm>
              <a:prstGeom prst="rect">
                <a:avLst/>
              </a:prstGeom>
              <a:noFill/>
              <a:ln w="9525">
                <a:noFill/>
                <a:miter lim="800000"/>
                <a:headEnd/>
                <a:tailEnd/>
              </a:ln>
            </p:spPr>
          </p:pic>
          <p:pic>
            <p:nvPicPr>
              <p:cNvPr id="79898" name="Picture 77" descr="OS_revised"/>
              <p:cNvPicPr>
                <a:picLocks noChangeAspect="1" noChangeArrowheads="1"/>
              </p:cNvPicPr>
              <p:nvPr/>
            </p:nvPicPr>
            <p:blipFill>
              <a:blip r:embed="rId5"/>
              <a:srcRect/>
              <a:stretch>
                <a:fillRect/>
              </a:stretch>
            </p:blipFill>
            <p:spPr bwMode="auto">
              <a:xfrm>
                <a:off x="2219" y="1636"/>
                <a:ext cx="207" cy="507"/>
              </a:xfrm>
              <a:prstGeom prst="rect">
                <a:avLst/>
              </a:prstGeom>
              <a:noFill/>
              <a:ln w="9525">
                <a:noFill/>
                <a:miter lim="800000"/>
                <a:headEnd/>
                <a:tailEnd/>
              </a:ln>
            </p:spPr>
          </p:pic>
          <p:pic>
            <p:nvPicPr>
              <p:cNvPr id="79899" name="Picture 78" descr="OS_revised"/>
              <p:cNvPicPr>
                <a:picLocks noChangeAspect="1" noChangeArrowheads="1"/>
              </p:cNvPicPr>
              <p:nvPr/>
            </p:nvPicPr>
            <p:blipFill>
              <a:blip r:embed="rId5"/>
              <a:srcRect/>
              <a:stretch>
                <a:fillRect/>
              </a:stretch>
            </p:blipFill>
            <p:spPr bwMode="auto">
              <a:xfrm>
                <a:off x="2165" y="1676"/>
                <a:ext cx="207" cy="507"/>
              </a:xfrm>
              <a:prstGeom prst="rect">
                <a:avLst/>
              </a:prstGeom>
              <a:noFill/>
              <a:ln w="9525">
                <a:noFill/>
                <a:miter lim="800000"/>
                <a:headEnd/>
                <a:tailEnd/>
              </a:ln>
            </p:spPr>
          </p:pic>
          <p:pic>
            <p:nvPicPr>
              <p:cNvPr id="79900" name="Picture 79" descr="OS_revised"/>
              <p:cNvPicPr>
                <a:picLocks noChangeAspect="1" noChangeArrowheads="1"/>
              </p:cNvPicPr>
              <p:nvPr/>
            </p:nvPicPr>
            <p:blipFill>
              <a:blip r:embed="rId5"/>
              <a:srcRect/>
              <a:stretch>
                <a:fillRect/>
              </a:stretch>
            </p:blipFill>
            <p:spPr bwMode="auto">
              <a:xfrm>
                <a:off x="2088" y="1716"/>
                <a:ext cx="207" cy="507"/>
              </a:xfrm>
              <a:prstGeom prst="rect">
                <a:avLst/>
              </a:prstGeom>
              <a:noFill/>
              <a:ln w="9525">
                <a:noFill/>
                <a:miter lim="800000"/>
                <a:headEnd/>
                <a:tailEnd/>
              </a:ln>
            </p:spPr>
          </p:pic>
          <p:pic>
            <p:nvPicPr>
              <p:cNvPr id="79901" name="Picture 80" descr="OS_revised"/>
              <p:cNvPicPr>
                <a:picLocks noChangeAspect="1" noChangeArrowheads="1"/>
              </p:cNvPicPr>
              <p:nvPr/>
            </p:nvPicPr>
            <p:blipFill>
              <a:blip r:embed="rId5"/>
              <a:srcRect/>
              <a:stretch>
                <a:fillRect/>
              </a:stretch>
            </p:blipFill>
            <p:spPr bwMode="auto">
              <a:xfrm>
                <a:off x="2003" y="1756"/>
                <a:ext cx="207" cy="507"/>
              </a:xfrm>
              <a:prstGeom prst="rect">
                <a:avLst/>
              </a:prstGeom>
              <a:noFill/>
              <a:ln w="9525">
                <a:noFill/>
                <a:miter lim="800000"/>
                <a:headEnd/>
                <a:tailEnd/>
              </a:ln>
            </p:spPr>
          </p:pic>
        </p:grpSp>
        <p:grpSp>
          <p:nvGrpSpPr>
            <p:cNvPr id="79891" name="Group 81"/>
            <p:cNvGrpSpPr>
              <a:grpSpLocks/>
            </p:cNvGrpSpPr>
            <p:nvPr/>
          </p:nvGrpSpPr>
          <p:grpSpPr bwMode="auto">
            <a:xfrm>
              <a:off x="4623" y="1851"/>
              <a:ext cx="495" cy="667"/>
              <a:chOff x="2003" y="1596"/>
              <a:chExt cx="495" cy="667"/>
            </a:xfrm>
          </p:grpSpPr>
          <p:pic>
            <p:nvPicPr>
              <p:cNvPr id="79892" name="Picture 82" descr="OS_revised"/>
              <p:cNvPicPr>
                <a:picLocks noChangeAspect="1" noChangeArrowheads="1"/>
              </p:cNvPicPr>
              <p:nvPr/>
            </p:nvPicPr>
            <p:blipFill>
              <a:blip r:embed="rId5"/>
              <a:srcRect/>
              <a:stretch>
                <a:fillRect/>
              </a:stretch>
            </p:blipFill>
            <p:spPr bwMode="auto">
              <a:xfrm>
                <a:off x="2291" y="1596"/>
                <a:ext cx="207" cy="507"/>
              </a:xfrm>
              <a:prstGeom prst="rect">
                <a:avLst/>
              </a:prstGeom>
              <a:noFill/>
              <a:ln w="9525">
                <a:noFill/>
                <a:miter lim="800000"/>
                <a:headEnd/>
                <a:tailEnd/>
              </a:ln>
            </p:spPr>
          </p:pic>
          <p:pic>
            <p:nvPicPr>
              <p:cNvPr id="79893" name="Picture 83" descr="OS_revised"/>
              <p:cNvPicPr>
                <a:picLocks noChangeAspect="1" noChangeArrowheads="1"/>
              </p:cNvPicPr>
              <p:nvPr/>
            </p:nvPicPr>
            <p:blipFill>
              <a:blip r:embed="rId5"/>
              <a:srcRect/>
              <a:stretch>
                <a:fillRect/>
              </a:stretch>
            </p:blipFill>
            <p:spPr bwMode="auto">
              <a:xfrm>
                <a:off x="2219" y="1636"/>
                <a:ext cx="207" cy="507"/>
              </a:xfrm>
              <a:prstGeom prst="rect">
                <a:avLst/>
              </a:prstGeom>
              <a:noFill/>
              <a:ln w="9525">
                <a:noFill/>
                <a:miter lim="800000"/>
                <a:headEnd/>
                <a:tailEnd/>
              </a:ln>
            </p:spPr>
          </p:pic>
          <p:pic>
            <p:nvPicPr>
              <p:cNvPr id="79894" name="Picture 84" descr="OS_revised"/>
              <p:cNvPicPr>
                <a:picLocks noChangeAspect="1" noChangeArrowheads="1"/>
              </p:cNvPicPr>
              <p:nvPr/>
            </p:nvPicPr>
            <p:blipFill>
              <a:blip r:embed="rId5"/>
              <a:srcRect/>
              <a:stretch>
                <a:fillRect/>
              </a:stretch>
            </p:blipFill>
            <p:spPr bwMode="auto">
              <a:xfrm>
                <a:off x="2165" y="1676"/>
                <a:ext cx="207" cy="507"/>
              </a:xfrm>
              <a:prstGeom prst="rect">
                <a:avLst/>
              </a:prstGeom>
              <a:noFill/>
              <a:ln w="9525">
                <a:noFill/>
                <a:miter lim="800000"/>
                <a:headEnd/>
                <a:tailEnd/>
              </a:ln>
            </p:spPr>
          </p:pic>
          <p:pic>
            <p:nvPicPr>
              <p:cNvPr id="79895" name="Picture 85" descr="OS_revised"/>
              <p:cNvPicPr>
                <a:picLocks noChangeAspect="1" noChangeArrowheads="1"/>
              </p:cNvPicPr>
              <p:nvPr/>
            </p:nvPicPr>
            <p:blipFill>
              <a:blip r:embed="rId5"/>
              <a:srcRect/>
              <a:stretch>
                <a:fillRect/>
              </a:stretch>
            </p:blipFill>
            <p:spPr bwMode="auto">
              <a:xfrm>
                <a:off x="2088" y="1716"/>
                <a:ext cx="207" cy="507"/>
              </a:xfrm>
              <a:prstGeom prst="rect">
                <a:avLst/>
              </a:prstGeom>
              <a:noFill/>
              <a:ln w="9525">
                <a:noFill/>
                <a:miter lim="800000"/>
                <a:headEnd/>
                <a:tailEnd/>
              </a:ln>
            </p:spPr>
          </p:pic>
          <p:pic>
            <p:nvPicPr>
              <p:cNvPr id="79896" name="Picture 86" descr="OS_revised"/>
              <p:cNvPicPr>
                <a:picLocks noChangeAspect="1" noChangeArrowheads="1"/>
              </p:cNvPicPr>
              <p:nvPr/>
            </p:nvPicPr>
            <p:blipFill>
              <a:blip r:embed="rId5"/>
              <a:srcRect/>
              <a:stretch>
                <a:fillRect/>
              </a:stretch>
            </p:blipFill>
            <p:spPr bwMode="auto">
              <a:xfrm>
                <a:off x="2003" y="1756"/>
                <a:ext cx="207" cy="507"/>
              </a:xfrm>
              <a:prstGeom prst="rect">
                <a:avLst/>
              </a:prstGeom>
              <a:noFill/>
              <a:ln w="9525">
                <a:noFill/>
                <a:miter lim="800000"/>
                <a:headEnd/>
                <a:tailEnd/>
              </a:ln>
            </p:spPr>
          </p:pic>
        </p:gr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5011"/>
                                        </p:tgtEl>
                                        <p:attrNameLst>
                                          <p:attrName>style.visibility</p:attrName>
                                        </p:attrNameLst>
                                      </p:cBhvr>
                                      <p:to>
                                        <p:strVal val="visible"/>
                                      </p:to>
                                    </p:set>
                                    <p:animEffect transition="in" filter="wipe(left)">
                                      <p:cBhvr>
                                        <p:cTn id="7" dur="500"/>
                                        <p:tgtEl>
                                          <p:spTgt spid="555011"/>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55048"/>
                                        </p:tgtEl>
                                        <p:attrNameLst>
                                          <p:attrName>style.visibility</p:attrName>
                                        </p:attrNameLst>
                                      </p:cBhvr>
                                      <p:to>
                                        <p:strVal val="visible"/>
                                      </p:to>
                                    </p:set>
                                    <p:animEffect transition="in" filter="wipe(left)">
                                      <p:cBhvr>
                                        <p:cTn id="13" dur="500"/>
                                        <p:tgtEl>
                                          <p:spTgt spid="555048"/>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5049"/>
                                        </p:tgtEl>
                                        <p:attrNameLst>
                                          <p:attrName>style.visibility</p:attrName>
                                        </p:attrNameLst>
                                      </p:cBhvr>
                                      <p:to>
                                        <p:strVal val="visible"/>
                                      </p:to>
                                    </p:set>
                                    <p:animEffect transition="in" filter="wipe(left)">
                                      <p:cBhvr>
                                        <p:cTn id="22" dur="500"/>
                                        <p:tgtEl>
                                          <p:spTgt spid="55504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5010"/>
                                        </p:tgtEl>
                                        <p:attrNameLst>
                                          <p:attrName>style.visibility</p:attrName>
                                        </p:attrNameLst>
                                      </p:cBhvr>
                                      <p:to>
                                        <p:strVal val="visible"/>
                                      </p:to>
                                    </p:set>
                                    <p:animEffect transition="in" filter="wipe(left)">
                                      <p:cBhvr>
                                        <p:cTn id="25" dur="500"/>
                                        <p:tgtEl>
                                          <p:spTgt spid="55501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0" grpId="0" animBg="1"/>
      <p:bldP spid="555011" grpId="0"/>
      <p:bldP spid="555048" grpId="0" animBg="1"/>
      <p:bldP spid="55504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1" name="Title 38"/>
          <p:cNvSpPr>
            <a:spLocks noGrp="1"/>
          </p:cNvSpPr>
          <p:nvPr>
            <p:ph type="title"/>
          </p:nvPr>
        </p:nvSpPr>
        <p:spPr>
          <a:xfrm>
            <a:off x="981075" y="595313"/>
            <a:ext cx="7324725" cy="403225"/>
          </a:xfrm>
        </p:spPr>
        <p:txBody>
          <a:bodyPr/>
          <a:lstStyle/>
          <a:p>
            <a:pPr eaLnBrk="1" hangingPunct="1"/>
            <a:r>
              <a:rPr lang="en-US" altLang="zh-TW" smtClean="0">
                <a:ea typeface="新細明體" charset="-120"/>
              </a:rPr>
              <a:t>Cloud OS - The Underpinning For Cloud Infrastructures</a:t>
            </a:r>
          </a:p>
        </p:txBody>
      </p:sp>
      <p:pic>
        <p:nvPicPr>
          <p:cNvPr id="45" name="Picture 27" descr="ICON_Cloud_Q308"/>
          <p:cNvPicPr>
            <a:picLocks noChangeAspect="1" noChangeArrowheads="1"/>
          </p:cNvPicPr>
          <p:nvPr/>
        </p:nvPicPr>
        <p:blipFill>
          <a:blip r:embed="rId3"/>
          <a:srcRect/>
          <a:stretch>
            <a:fillRect/>
          </a:stretch>
        </p:blipFill>
        <p:spPr bwMode="auto">
          <a:xfrm>
            <a:off x="2478088" y="1392238"/>
            <a:ext cx="4186237" cy="2635250"/>
          </a:xfrm>
          <a:prstGeom prst="rect">
            <a:avLst/>
          </a:prstGeom>
          <a:noFill/>
          <a:ln w="9525">
            <a:noFill/>
            <a:miter lim="800000"/>
            <a:headEnd/>
            <a:tailEnd/>
          </a:ln>
        </p:spPr>
      </p:pic>
      <p:sp>
        <p:nvSpPr>
          <p:cNvPr id="46" name="TextBox 45"/>
          <p:cNvSpPr txBox="1"/>
          <p:nvPr/>
        </p:nvSpPr>
        <p:spPr bwMode="auto">
          <a:xfrm>
            <a:off x="2897188" y="2284413"/>
            <a:ext cx="3349625" cy="368300"/>
          </a:xfrm>
          <a:prstGeom prst="rect">
            <a:avLst/>
          </a:prstGeom>
          <a:noFill/>
        </p:spPr>
        <p:txBody>
          <a:bodyPr>
            <a:spAutoFit/>
          </a:bodyPr>
          <a:lstStyle/>
          <a:p>
            <a:pPr algn="ctr">
              <a:defRPr/>
            </a:pPr>
            <a:r>
              <a:rPr kumimoji="0" lang="en-US" b="1" i="1" dirty="0">
                <a:solidFill>
                  <a:schemeClr val="accent1">
                    <a:lumMod val="50000"/>
                  </a:schemeClr>
                </a:solidFill>
                <a:ea typeface="+mn-ea"/>
                <a:cs typeface="Arial" charset="0"/>
              </a:rPr>
              <a:t>Private Cloud</a:t>
            </a:r>
          </a:p>
        </p:txBody>
      </p:sp>
      <p:grpSp>
        <p:nvGrpSpPr>
          <p:cNvPr id="2" name="Group 22"/>
          <p:cNvGrpSpPr>
            <a:grpSpLocks/>
          </p:cNvGrpSpPr>
          <p:nvPr/>
        </p:nvGrpSpPr>
        <p:grpSpPr bwMode="auto">
          <a:xfrm>
            <a:off x="5510213" y="2579688"/>
            <a:ext cx="3448050" cy="2136775"/>
            <a:chOff x="5510213" y="2580177"/>
            <a:chExt cx="3448050" cy="2136286"/>
          </a:xfrm>
        </p:grpSpPr>
        <p:pic>
          <p:nvPicPr>
            <p:cNvPr id="81940" name="Picture 200" descr="4-01943_Icon-Cloud.png"/>
            <p:cNvPicPr>
              <a:picLocks noChangeAspect="1"/>
            </p:cNvPicPr>
            <p:nvPr/>
          </p:nvPicPr>
          <p:blipFill>
            <a:blip r:embed="rId4"/>
            <a:srcRect/>
            <a:stretch>
              <a:fillRect/>
            </a:stretch>
          </p:blipFill>
          <p:spPr bwMode="auto">
            <a:xfrm>
              <a:off x="6424613" y="2990483"/>
              <a:ext cx="2533650" cy="1597025"/>
            </a:xfrm>
            <a:prstGeom prst="rect">
              <a:avLst/>
            </a:prstGeom>
            <a:noFill/>
            <a:ln w="9525">
              <a:noFill/>
              <a:miter lim="800000"/>
              <a:headEnd/>
              <a:tailEnd/>
            </a:ln>
          </p:spPr>
        </p:pic>
        <p:pic>
          <p:nvPicPr>
            <p:cNvPr id="81941" name="Picture 200" descr="4-01943_Icon-Cloud.png"/>
            <p:cNvPicPr>
              <a:picLocks noChangeAspect="1"/>
            </p:cNvPicPr>
            <p:nvPr/>
          </p:nvPicPr>
          <p:blipFill>
            <a:blip r:embed="rId4"/>
            <a:srcRect/>
            <a:stretch>
              <a:fillRect/>
            </a:stretch>
          </p:blipFill>
          <p:spPr bwMode="auto">
            <a:xfrm>
              <a:off x="5943967" y="2580177"/>
              <a:ext cx="2533650" cy="1597025"/>
            </a:xfrm>
            <a:prstGeom prst="rect">
              <a:avLst/>
            </a:prstGeom>
            <a:noFill/>
            <a:ln w="9525">
              <a:noFill/>
              <a:miter lim="800000"/>
              <a:headEnd/>
              <a:tailEnd/>
            </a:ln>
          </p:spPr>
        </p:pic>
        <p:pic>
          <p:nvPicPr>
            <p:cNvPr id="81942" name="Picture 200" descr="4-01943_Icon-Cloud.png"/>
            <p:cNvPicPr>
              <a:picLocks noChangeAspect="1"/>
            </p:cNvPicPr>
            <p:nvPr/>
          </p:nvPicPr>
          <p:blipFill>
            <a:blip r:embed="rId4"/>
            <a:srcRect/>
            <a:stretch>
              <a:fillRect/>
            </a:stretch>
          </p:blipFill>
          <p:spPr bwMode="auto">
            <a:xfrm>
              <a:off x="5510213" y="3119438"/>
              <a:ext cx="2533650" cy="1597025"/>
            </a:xfrm>
            <a:prstGeom prst="rect">
              <a:avLst/>
            </a:prstGeom>
            <a:noFill/>
            <a:ln w="9525">
              <a:noFill/>
              <a:miter lim="800000"/>
              <a:headEnd/>
              <a:tailEnd/>
            </a:ln>
          </p:spPr>
        </p:pic>
      </p:grpSp>
      <p:pic>
        <p:nvPicPr>
          <p:cNvPr id="51" name="Picture 200" descr="4-01943_Icon-Cloud.png"/>
          <p:cNvPicPr>
            <a:picLocks noChangeAspect="1"/>
          </p:cNvPicPr>
          <p:nvPr/>
        </p:nvPicPr>
        <p:blipFill>
          <a:blip r:embed="rId5"/>
          <a:srcRect/>
          <a:stretch>
            <a:fillRect/>
          </a:stretch>
        </p:blipFill>
        <p:spPr bwMode="auto">
          <a:xfrm>
            <a:off x="1152525" y="3119438"/>
            <a:ext cx="2533650" cy="1597025"/>
          </a:xfrm>
          <a:prstGeom prst="rect">
            <a:avLst/>
          </a:prstGeom>
          <a:noFill/>
          <a:ln w="9525">
            <a:noFill/>
            <a:miter lim="800000"/>
            <a:headEnd/>
            <a:tailEnd/>
          </a:ln>
        </p:spPr>
      </p:pic>
      <p:sp>
        <p:nvSpPr>
          <p:cNvPr id="52" name="TextBox 51"/>
          <p:cNvSpPr txBox="1"/>
          <p:nvPr/>
        </p:nvSpPr>
        <p:spPr bwMode="auto">
          <a:xfrm>
            <a:off x="1046163" y="4740275"/>
            <a:ext cx="1890712" cy="585788"/>
          </a:xfrm>
          <a:prstGeom prst="rect">
            <a:avLst/>
          </a:prstGeom>
          <a:noFill/>
        </p:spPr>
        <p:txBody>
          <a:bodyPr>
            <a:spAutoFit/>
          </a:bodyPr>
          <a:lstStyle/>
          <a:p>
            <a:pPr algn="ctr">
              <a:defRPr/>
            </a:pPr>
            <a:r>
              <a:rPr kumimoji="0" lang="en-US" i="1" dirty="0">
                <a:solidFill>
                  <a:schemeClr val="accent1">
                    <a:lumMod val="50000"/>
                  </a:schemeClr>
                </a:solidFill>
                <a:ea typeface="+mn-ea"/>
                <a:cs typeface="Arial" charset="0"/>
              </a:rPr>
              <a:t>Internal </a:t>
            </a:r>
            <a:br>
              <a:rPr kumimoji="0" lang="en-US" i="1" dirty="0">
                <a:solidFill>
                  <a:schemeClr val="accent1">
                    <a:lumMod val="50000"/>
                  </a:schemeClr>
                </a:solidFill>
                <a:ea typeface="+mn-ea"/>
                <a:cs typeface="Arial" charset="0"/>
              </a:rPr>
            </a:br>
            <a:r>
              <a:rPr kumimoji="0" lang="en-US" i="1" dirty="0">
                <a:solidFill>
                  <a:schemeClr val="accent1">
                    <a:lumMod val="50000"/>
                  </a:schemeClr>
                </a:solidFill>
                <a:ea typeface="+mn-ea"/>
                <a:cs typeface="Arial" charset="0"/>
              </a:rPr>
              <a:t>Clouds</a:t>
            </a:r>
          </a:p>
        </p:txBody>
      </p:sp>
      <p:grpSp>
        <p:nvGrpSpPr>
          <p:cNvPr id="3" name="Group 106"/>
          <p:cNvGrpSpPr>
            <a:grpSpLocks/>
          </p:cNvGrpSpPr>
          <p:nvPr/>
        </p:nvGrpSpPr>
        <p:grpSpPr bwMode="auto">
          <a:xfrm>
            <a:off x="3270250" y="2817813"/>
            <a:ext cx="2643188" cy="714375"/>
            <a:chOff x="4483172" y="3683446"/>
            <a:chExt cx="3524080" cy="779462"/>
          </a:xfrm>
        </p:grpSpPr>
        <p:sp>
          <p:nvSpPr>
            <p:cNvPr id="61" name="Rectangle 60"/>
            <p:cNvSpPr/>
            <p:nvPr/>
          </p:nvSpPr>
          <p:spPr>
            <a:xfrm>
              <a:off x="4483172" y="3879154"/>
              <a:ext cx="442928" cy="388046"/>
            </a:xfrm>
            <a:prstGeom prst="rect">
              <a:avLst/>
            </a:prstGeom>
            <a:solidFill>
              <a:srgbClr val="DE7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en-US" sz="400" dirty="0">
                  <a:solidFill>
                    <a:srgbClr val="FFFFFF">
                      <a:alpha val="25000"/>
                    </a:srgbClr>
                  </a:solidFill>
                </a:rPr>
                <a:t>App</a:t>
              </a:r>
            </a:p>
            <a:p>
              <a:pPr algn="ctr">
                <a:defRPr/>
              </a:pPr>
              <a:r>
                <a:rPr kumimoji="0" lang="en-US" sz="400" dirty="0">
                  <a:solidFill>
                    <a:srgbClr val="FFFFFF">
                      <a:alpha val="25000"/>
                    </a:srgbClr>
                  </a:solidFill>
                </a:rPr>
                <a:t>Loads</a:t>
              </a:r>
            </a:p>
          </p:txBody>
        </p:sp>
        <p:sp>
          <p:nvSpPr>
            <p:cNvPr id="63" name="Rectangle 62"/>
            <p:cNvSpPr/>
            <p:nvPr/>
          </p:nvSpPr>
          <p:spPr>
            <a:xfrm>
              <a:off x="7564324" y="3879154"/>
              <a:ext cx="442928" cy="388046"/>
            </a:xfrm>
            <a:prstGeom prst="rect">
              <a:avLst/>
            </a:prstGeom>
            <a:solidFill>
              <a:srgbClr val="DE7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en-US" sz="400" dirty="0">
                  <a:solidFill>
                    <a:srgbClr val="FFFFFF">
                      <a:alpha val="25000"/>
                    </a:srgbClr>
                  </a:solidFill>
                </a:rPr>
                <a:t>App</a:t>
              </a:r>
            </a:p>
            <a:p>
              <a:pPr algn="ctr">
                <a:defRPr/>
              </a:pPr>
              <a:r>
                <a:rPr kumimoji="0" lang="en-US" sz="400" dirty="0">
                  <a:solidFill>
                    <a:srgbClr val="FFFFFF">
                      <a:alpha val="25000"/>
                    </a:srgbClr>
                  </a:solidFill>
                </a:rPr>
                <a:t>Loads</a:t>
              </a:r>
            </a:p>
          </p:txBody>
        </p:sp>
        <p:sp>
          <p:nvSpPr>
            <p:cNvPr id="64" name="Rectangle 63"/>
            <p:cNvSpPr/>
            <p:nvPr/>
          </p:nvSpPr>
          <p:spPr>
            <a:xfrm>
              <a:off x="4967813" y="3726754"/>
              <a:ext cx="790836" cy="692846"/>
            </a:xfrm>
            <a:prstGeom prst="rect">
              <a:avLst/>
            </a:prstGeom>
            <a:solidFill>
              <a:srgbClr val="DE70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en-US" sz="1100" dirty="0">
                  <a:solidFill>
                    <a:srgbClr val="FFFFFF">
                      <a:alpha val="50000"/>
                    </a:srgbClr>
                  </a:solidFill>
                </a:rPr>
                <a:t>App</a:t>
              </a:r>
            </a:p>
            <a:p>
              <a:pPr algn="ctr">
                <a:defRPr/>
              </a:pPr>
              <a:r>
                <a:rPr kumimoji="0" lang="en-US" sz="1100" dirty="0">
                  <a:solidFill>
                    <a:srgbClr val="FFFFFF">
                      <a:alpha val="50000"/>
                    </a:srgbClr>
                  </a:solidFill>
                </a:rPr>
                <a:t>Loads</a:t>
              </a:r>
            </a:p>
          </p:txBody>
        </p:sp>
        <p:sp>
          <p:nvSpPr>
            <p:cNvPr id="65" name="Rectangle 64"/>
            <p:cNvSpPr/>
            <p:nvPr/>
          </p:nvSpPr>
          <p:spPr>
            <a:xfrm>
              <a:off x="6731775" y="3726754"/>
              <a:ext cx="790836" cy="692846"/>
            </a:xfrm>
            <a:prstGeom prst="rect">
              <a:avLst/>
            </a:prstGeom>
            <a:solidFill>
              <a:srgbClr val="DE70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en-US" sz="1100" dirty="0">
                  <a:solidFill>
                    <a:srgbClr val="FFFFFF">
                      <a:alpha val="50000"/>
                    </a:srgbClr>
                  </a:solidFill>
                </a:rPr>
                <a:t>App</a:t>
              </a:r>
            </a:p>
            <a:p>
              <a:pPr algn="ctr">
                <a:defRPr/>
              </a:pPr>
              <a:r>
                <a:rPr kumimoji="0" lang="en-US" sz="1100" dirty="0">
                  <a:solidFill>
                    <a:srgbClr val="FFFFFF">
                      <a:alpha val="50000"/>
                    </a:srgbClr>
                  </a:solidFill>
                </a:rPr>
                <a:t>Loads</a:t>
              </a:r>
            </a:p>
          </p:txBody>
        </p:sp>
        <p:sp>
          <p:nvSpPr>
            <p:cNvPr id="66" name="Rectangle 65"/>
            <p:cNvSpPr/>
            <p:nvPr/>
          </p:nvSpPr>
          <p:spPr>
            <a:xfrm>
              <a:off x="5799675" y="3683446"/>
              <a:ext cx="888957" cy="7794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en-US" sz="1400" dirty="0">
                  <a:solidFill>
                    <a:srgbClr val="FFFFFF"/>
                  </a:solidFill>
                </a:rPr>
                <a:t>App</a:t>
              </a:r>
            </a:p>
            <a:p>
              <a:pPr algn="ctr">
                <a:defRPr/>
              </a:pPr>
              <a:r>
                <a:rPr kumimoji="0" lang="en-US" sz="1400" dirty="0">
                  <a:solidFill>
                    <a:srgbClr val="FFFFFF"/>
                  </a:solidFill>
                </a:rPr>
                <a:t>Loads</a:t>
              </a:r>
            </a:p>
          </p:txBody>
        </p:sp>
      </p:grpSp>
      <p:sp>
        <p:nvSpPr>
          <p:cNvPr id="68" name="Rectangle 67"/>
          <p:cNvSpPr>
            <a:spLocks noChangeArrowheads="1"/>
          </p:cNvSpPr>
          <p:nvPr/>
        </p:nvSpPr>
        <p:spPr bwMode="auto">
          <a:xfrm>
            <a:off x="1006475" y="4030663"/>
            <a:ext cx="1971675" cy="441325"/>
          </a:xfrm>
          <a:prstGeom prst="rect">
            <a:avLst/>
          </a:prstGeom>
          <a:gradFill rotWithShape="0">
            <a:gsLst>
              <a:gs pos="0">
                <a:srgbClr val="2D66B9"/>
              </a:gs>
              <a:gs pos="100000">
                <a:srgbClr val="1B3E70"/>
              </a:gs>
            </a:gsLst>
            <a:lin ang="5400000"/>
          </a:gradFill>
          <a:ln w="19050" algn="ctr">
            <a:solidFill>
              <a:srgbClr val="1B3E70"/>
            </a:solidFill>
            <a:round/>
            <a:headEnd/>
            <a:tailEnd/>
          </a:ln>
        </p:spPr>
        <p:txBody>
          <a:bodyPr wrap="none" anchor="ctr"/>
          <a:lstStyle/>
          <a:p>
            <a:pPr algn="ctr">
              <a:lnSpc>
                <a:spcPct val="90000"/>
              </a:lnSpc>
            </a:pPr>
            <a:r>
              <a:rPr kumimoji="0" lang="en-US" altLang="zh-TW" sz="1400" b="1">
                <a:solidFill>
                  <a:schemeClr val="bg1"/>
                </a:solidFill>
              </a:rPr>
              <a:t>Cloud OS</a:t>
            </a:r>
          </a:p>
        </p:txBody>
      </p:sp>
      <p:sp>
        <p:nvSpPr>
          <p:cNvPr id="73" name="Rectangle 72"/>
          <p:cNvSpPr>
            <a:spLocks noChangeArrowheads="1"/>
          </p:cNvSpPr>
          <p:nvPr/>
        </p:nvSpPr>
        <p:spPr bwMode="auto">
          <a:xfrm>
            <a:off x="1006475" y="3490913"/>
            <a:ext cx="1971675" cy="439737"/>
          </a:xfrm>
          <a:prstGeom prst="rect">
            <a:avLst/>
          </a:prstGeom>
          <a:gradFill rotWithShape="0">
            <a:gsLst>
              <a:gs pos="0">
                <a:srgbClr val="B1D37F"/>
              </a:gs>
              <a:gs pos="100000">
                <a:srgbClr val="88BB40"/>
              </a:gs>
            </a:gsLst>
            <a:lin ang="5400000"/>
          </a:gradFill>
          <a:ln w="19050" algn="ctr">
            <a:solidFill>
              <a:srgbClr val="88BB40"/>
            </a:solidFill>
            <a:round/>
            <a:headEnd/>
            <a:tailEnd/>
          </a:ln>
        </p:spPr>
        <p:txBody>
          <a:bodyPr wrap="none" anchor="ctr"/>
          <a:lstStyle/>
          <a:p>
            <a:pPr algn="ctr">
              <a:lnSpc>
                <a:spcPct val="90000"/>
              </a:lnSpc>
            </a:pPr>
            <a:r>
              <a:rPr kumimoji="0" lang="en-US" altLang="zh-TW" sz="1400" b="1">
                <a:solidFill>
                  <a:schemeClr val="bg1"/>
                </a:solidFill>
              </a:rPr>
              <a:t>Management</a:t>
            </a:r>
          </a:p>
        </p:txBody>
      </p:sp>
      <p:sp>
        <p:nvSpPr>
          <p:cNvPr id="87" name="Left-Right Arrow 86"/>
          <p:cNvSpPr>
            <a:spLocks noChangeArrowheads="1"/>
          </p:cNvSpPr>
          <p:nvPr/>
        </p:nvSpPr>
        <p:spPr bwMode="auto">
          <a:xfrm>
            <a:off x="2992438" y="3698875"/>
            <a:ext cx="3122612" cy="552450"/>
          </a:xfrm>
          <a:prstGeom prst="leftRightArrow">
            <a:avLst>
              <a:gd name="adj1" fmla="val 62667"/>
              <a:gd name="adj2" fmla="val 50007"/>
            </a:avLst>
          </a:prstGeom>
          <a:gradFill rotWithShape="0">
            <a:gsLst>
              <a:gs pos="0">
                <a:srgbClr val="646464"/>
              </a:gs>
              <a:gs pos="100000">
                <a:srgbClr val="3C3C3C"/>
              </a:gs>
            </a:gsLst>
            <a:lin ang="5400000"/>
          </a:gradFill>
          <a:ln w="19050" algn="ctr">
            <a:solidFill>
              <a:srgbClr val="3C3C3C"/>
            </a:solidFill>
            <a:round/>
            <a:headEnd/>
            <a:tailEnd/>
          </a:ln>
        </p:spPr>
        <p:txBody>
          <a:bodyPr anchor="ctr"/>
          <a:lstStyle/>
          <a:p>
            <a:pPr algn="ctr">
              <a:lnSpc>
                <a:spcPct val="90000"/>
              </a:lnSpc>
            </a:pPr>
            <a:r>
              <a:rPr kumimoji="0" lang="en-US" altLang="zh-TW" sz="1400" b="1">
                <a:solidFill>
                  <a:schemeClr val="bg1"/>
                </a:solidFill>
              </a:rPr>
              <a:t>Federation &amp; Choice</a:t>
            </a:r>
          </a:p>
        </p:txBody>
      </p:sp>
      <p:sp>
        <p:nvSpPr>
          <p:cNvPr id="92" name="Left-Right Arrow 91"/>
          <p:cNvSpPr>
            <a:spLocks noChangeArrowheads="1"/>
          </p:cNvSpPr>
          <p:nvPr/>
        </p:nvSpPr>
        <p:spPr bwMode="auto">
          <a:xfrm>
            <a:off x="3257550" y="4246563"/>
            <a:ext cx="2592388" cy="554037"/>
          </a:xfrm>
          <a:prstGeom prst="leftRightArrow">
            <a:avLst>
              <a:gd name="adj1" fmla="val 62667"/>
              <a:gd name="adj2" fmla="val 49997"/>
            </a:avLst>
          </a:prstGeom>
          <a:gradFill rotWithShape="0">
            <a:gsLst>
              <a:gs pos="0">
                <a:srgbClr val="646464"/>
              </a:gs>
              <a:gs pos="100000">
                <a:srgbClr val="3C3C3C"/>
              </a:gs>
            </a:gsLst>
            <a:lin ang="5400000"/>
          </a:gradFill>
          <a:ln w="19050" algn="ctr">
            <a:solidFill>
              <a:srgbClr val="3C3C3C"/>
            </a:solidFill>
            <a:round/>
            <a:headEnd/>
            <a:tailEnd/>
          </a:ln>
        </p:spPr>
        <p:txBody>
          <a:bodyPr anchor="ctr"/>
          <a:lstStyle/>
          <a:p>
            <a:pPr algn="ctr">
              <a:lnSpc>
                <a:spcPct val="90000"/>
              </a:lnSpc>
            </a:pPr>
            <a:r>
              <a:rPr kumimoji="0" lang="en-US" altLang="zh-TW" sz="1400" b="1">
                <a:solidFill>
                  <a:schemeClr val="bg1"/>
                </a:solidFill>
              </a:rPr>
              <a:t>Standards</a:t>
            </a:r>
          </a:p>
        </p:txBody>
      </p:sp>
      <p:sp>
        <p:nvSpPr>
          <p:cNvPr id="95" name="TextBox 94"/>
          <p:cNvSpPr txBox="1"/>
          <p:nvPr/>
        </p:nvSpPr>
        <p:spPr bwMode="auto">
          <a:xfrm>
            <a:off x="6200775" y="4740275"/>
            <a:ext cx="1890713" cy="585788"/>
          </a:xfrm>
          <a:prstGeom prst="rect">
            <a:avLst/>
          </a:prstGeom>
          <a:noFill/>
        </p:spPr>
        <p:txBody>
          <a:bodyPr>
            <a:spAutoFit/>
          </a:bodyPr>
          <a:lstStyle/>
          <a:p>
            <a:pPr algn="ctr">
              <a:defRPr/>
            </a:pPr>
            <a:r>
              <a:rPr kumimoji="0" lang="en-US" i="1" dirty="0">
                <a:solidFill>
                  <a:schemeClr val="accent1">
                    <a:lumMod val="50000"/>
                  </a:schemeClr>
                </a:solidFill>
                <a:ea typeface="+mn-ea"/>
                <a:cs typeface="Arial" charset="0"/>
              </a:rPr>
              <a:t>External</a:t>
            </a:r>
            <a:br>
              <a:rPr kumimoji="0" lang="en-US" i="1" dirty="0">
                <a:solidFill>
                  <a:schemeClr val="accent1">
                    <a:lumMod val="50000"/>
                  </a:schemeClr>
                </a:solidFill>
                <a:ea typeface="+mn-ea"/>
                <a:cs typeface="Arial" charset="0"/>
              </a:rPr>
            </a:br>
            <a:r>
              <a:rPr kumimoji="0" lang="en-US" i="1" dirty="0">
                <a:solidFill>
                  <a:schemeClr val="accent1">
                    <a:lumMod val="50000"/>
                  </a:schemeClr>
                </a:solidFill>
                <a:ea typeface="+mn-ea"/>
                <a:cs typeface="Arial" charset="0"/>
              </a:rPr>
              <a:t>Clouds</a:t>
            </a:r>
          </a:p>
        </p:txBody>
      </p:sp>
      <p:sp>
        <p:nvSpPr>
          <p:cNvPr id="96" name="Rectangle 95"/>
          <p:cNvSpPr>
            <a:spLocks noChangeArrowheads="1"/>
          </p:cNvSpPr>
          <p:nvPr/>
        </p:nvSpPr>
        <p:spPr bwMode="auto">
          <a:xfrm>
            <a:off x="6161088" y="4030663"/>
            <a:ext cx="1971675" cy="441325"/>
          </a:xfrm>
          <a:prstGeom prst="rect">
            <a:avLst/>
          </a:prstGeom>
          <a:gradFill rotWithShape="0">
            <a:gsLst>
              <a:gs pos="0">
                <a:srgbClr val="2D66B9"/>
              </a:gs>
              <a:gs pos="100000">
                <a:srgbClr val="1B3E70"/>
              </a:gs>
            </a:gsLst>
            <a:lin ang="5400000"/>
          </a:gradFill>
          <a:ln w="19050" algn="ctr">
            <a:solidFill>
              <a:srgbClr val="1B3E70"/>
            </a:solidFill>
            <a:round/>
            <a:headEnd/>
            <a:tailEnd/>
          </a:ln>
        </p:spPr>
        <p:txBody>
          <a:bodyPr wrap="none" anchor="ctr"/>
          <a:lstStyle/>
          <a:p>
            <a:pPr algn="ctr">
              <a:lnSpc>
                <a:spcPct val="90000"/>
              </a:lnSpc>
            </a:pPr>
            <a:r>
              <a:rPr kumimoji="0" lang="en-US" altLang="zh-TW" sz="1400" b="1">
                <a:solidFill>
                  <a:schemeClr val="bg1"/>
                </a:solidFill>
              </a:rPr>
              <a:t>Cloud OS</a:t>
            </a:r>
          </a:p>
        </p:txBody>
      </p:sp>
      <p:sp>
        <p:nvSpPr>
          <p:cNvPr id="98" name="Rectangle 97"/>
          <p:cNvSpPr>
            <a:spLocks noChangeArrowheads="1"/>
          </p:cNvSpPr>
          <p:nvPr/>
        </p:nvSpPr>
        <p:spPr bwMode="auto">
          <a:xfrm>
            <a:off x="6161088" y="3490913"/>
            <a:ext cx="1971675" cy="439737"/>
          </a:xfrm>
          <a:prstGeom prst="rect">
            <a:avLst/>
          </a:prstGeom>
          <a:gradFill rotWithShape="0">
            <a:gsLst>
              <a:gs pos="0">
                <a:srgbClr val="B1D37F"/>
              </a:gs>
              <a:gs pos="100000">
                <a:srgbClr val="88BB40"/>
              </a:gs>
            </a:gsLst>
            <a:lin ang="5400000"/>
          </a:gradFill>
          <a:ln w="19050" algn="ctr">
            <a:solidFill>
              <a:srgbClr val="88BB40"/>
            </a:solidFill>
            <a:round/>
            <a:headEnd/>
            <a:tailEnd/>
          </a:ln>
        </p:spPr>
        <p:txBody>
          <a:bodyPr wrap="none" anchor="ctr"/>
          <a:lstStyle/>
          <a:p>
            <a:pPr algn="ctr">
              <a:lnSpc>
                <a:spcPct val="90000"/>
              </a:lnSpc>
            </a:pPr>
            <a:r>
              <a:rPr kumimoji="0" lang="en-US" altLang="zh-TW" sz="1400" b="1">
                <a:solidFill>
                  <a:schemeClr val="bg1"/>
                </a:solidFill>
              </a:rPr>
              <a:t>Management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0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000"/>
                                        <p:tgtEl>
                                          <p:spTgt spid="6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1000"/>
                                        <p:tgtEl>
                                          <p:spTgt spid="9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fade">
                                      <p:cBhvr>
                                        <p:cTn id="26" dur="1000"/>
                                        <p:tgtEl>
                                          <p:spTgt spid="9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1000"/>
                                        <p:tgtEl>
                                          <p:spTgt spid="9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1000"/>
                                        <p:tgtEl>
                                          <p:spTgt spid="8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childTnLst>
                                </p:cTn>
                              </p:par>
                              <p:par>
                                <p:cTn id="40" presetID="10"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10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fade">
                                      <p:cBhvr>
                                        <p:cTn id="50"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2" grpId="0"/>
      <p:bldP spid="68" grpId="0" animBg="1"/>
      <p:bldP spid="73" grpId="0" animBg="1"/>
      <p:bldP spid="87" grpId="0" animBg="1"/>
      <p:bldP spid="92" grpId="0" animBg="1"/>
      <p:bldP spid="95" grpId="0"/>
      <p:bldP spid="96" grpId="0" animBg="1"/>
      <p:bldP spid="9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ChangeArrowheads="1"/>
          </p:cNvSpPr>
          <p:nvPr/>
        </p:nvSpPr>
        <p:spPr bwMode="auto">
          <a:xfrm>
            <a:off x="165100" y="1193800"/>
            <a:ext cx="4508500" cy="5499100"/>
          </a:xfrm>
          <a:prstGeom prst="rect">
            <a:avLst/>
          </a:prstGeom>
          <a:solidFill>
            <a:schemeClr val="bg1"/>
          </a:solidFill>
          <a:ln w="25400">
            <a:noFill/>
            <a:miter lim="800000"/>
            <a:headEnd/>
            <a:tailEnd/>
          </a:ln>
        </p:spPr>
        <p:txBody>
          <a:bodyPr wrap="none" anchor="ctr"/>
          <a:lstStyle/>
          <a:p>
            <a:endParaRPr kumimoji="0" lang="zh-TW" altLang="en-US"/>
          </a:p>
        </p:txBody>
      </p:sp>
      <p:pic>
        <p:nvPicPr>
          <p:cNvPr id="83970" name="Picture 3" descr="ws_gsx_arch"/>
          <p:cNvPicPr>
            <a:picLocks noChangeAspect="1" noChangeArrowheads="1"/>
          </p:cNvPicPr>
          <p:nvPr/>
        </p:nvPicPr>
        <p:blipFill>
          <a:blip r:embed="rId4"/>
          <a:srcRect/>
          <a:stretch>
            <a:fillRect/>
          </a:stretch>
        </p:blipFill>
        <p:spPr bwMode="auto">
          <a:xfrm>
            <a:off x="384175" y="2641600"/>
            <a:ext cx="4095750" cy="3835400"/>
          </a:xfrm>
          <a:prstGeom prst="rect">
            <a:avLst/>
          </a:prstGeom>
          <a:noFill/>
          <a:ln w="9525">
            <a:noFill/>
            <a:miter lim="800000"/>
            <a:headEnd/>
            <a:tailEnd/>
          </a:ln>
        </p:spPr>
      </p:pic>
      <p:pic>
        <p:nvPicPr>
          <p:cNvPr id="83971" name="Picture 4" descr="esx_arch"/>
          <p:cNvPicPr>
            <a:picLocks noChangeAspect="1" noChangeArrowheads="1"/>
          </p:cNvPicPr>
          <p:nvPr/>
        </p:nvPicPr>
        <p:blipFill>
          <a:blip r:embed="rId5"/>
          <a:srcRect/>
          <a:stretch>
            <a:fillRect/>
          </a:stretch>
        </p:blipFill>
        <p:spPr bwMode="auto">
          <a:xfrm>
            <a:off x="4889500" y="2794000"/>
            <a:ext cx="4089400" cy="3905250"/>
          </a:xfrm>
          <a:prstGeom prst="rect">
            <a:avLst/>
          </a:prstGeom>
          <a:noFill/>
          <a:ln w="9525">
            <a:noFill/>
            <a:miter lim="800000"/>
            <a:headEnd/>
            <a:tailEnd/>
          </a:ln>
        </p:spPr>
      </p:pic>
      <p:sp>
        <p:nvSpPr>
          <p:cNvPr id="83972" name="Rectangle 5"/>
          <p:cNvSpPr>
            <a:spLocks noGrp="1" noChangeArrowheads="1"/>
          </p:cNvSpPr>
          <p:nvPr>
            <p:ph type="title"/>
          </p:nvPr>
        </p:nvSpPr>
        <p:spPr>
          <a:xfrm>
            <a:off x="990600" y="609600"/>
            <a:ext cx="2743200" cy="403225"/>
          </a:xfrm>
        </p:spPr>
        <p:txBody>
          <a:bodyPr/>
          <a:lstStyle/>
          <a:p>
            <a:r>
              <a:rPr lang="en-US" altLang="zh-TW" smtClean="0">
                <a:latin typeface="微軟正黑體"/>
                <a:ea typeface="微軟正黑體"/>
                <a:cs typeface="微軟正黑體"/>
              </a:rPr>
              <a:t>VMware </a:t>
            </a:r>
            <a:r>
              <a:rPr lang="zh-TW" altLang="en-US" smtClean="0">
                <a:latin typeface="微軟正黑體"/>
                <a:ea typeface="微軟正黑體"/>
                <a:cs typeface="微軟正黑體"/>
              </a:rPr>
              <a:t>虛擬平台</a:t>
            </a:r>
          </a:p>
        </p:txBody>
      </p:sp>
      <p:sp>
        <p:nvSpPr>
          <p:cNvPr id="83973" name="Text Box 10"/>
          <p:cNvSpPr txBox="1">
            <a:spLocks noChangeArrowheads="1"/>
          </p:cNvSpPr>
          <p:nvPr/>
        </p:nvSpPr>
        <p:spPr bwMode="auto">
          <a:xfrm>
            <a:off x="4876800" y="1203325"/>
            <a:ext cx="4267200" cy="369888"/>
          </a:xfrm>
          <a:prstGeom prst="rect">
            <a:avLst/>
          </a:prstGeom>
          <a:solidFill>
            <a:schemeClr val="accent1"/>
          </a:solidFill>
          <a:ln w="25400">
            <a:noFill/>
            <a:miter lim="800000"/>
            <a:headEnd/>
            <a:tailEnd/>
          </a:ln>
        </p:spPr>
        <p:txBody>
          <a:bodyPr anchor="ctr" anchorCtr="1">
            <a:spAutoFit/>
          </a:bodyPr>
          <a:lstStyle/>
          <a:p>
            <a:pPr eaLnBrk="0" hangingPunct="0">
              <a:spcBef>
                <a:spcPct val="50000"/>
              </a:spcBef>
            </a:pPr>
            <a:r>
              <a:rPr kumimoji="0" lang="zh-TW" altLang="en-US">
                <a:solidFill>
                  <a:srgbClr val="FFFFFF"/>
                </a:solidFill>
                <a:latin typeface="微軟正黑體"/>
                <a:ea typeface="微軟正黑體"/>
                <a:cs typeface="微軟正黑體"/>
              </a:rPr>
              <a:t>高級架構</a:t>
            </a:r>
            <a:r>
              <a:rPr kumimoji="0" lang="zh-TW" altLang="en-US">
                <a:solidFill>
                  <a:srgbClr val="B2D0E4"/>
                </a:solidFill>
                <a:latin typeface="微軟正黑體"/>
                <a:ea typeface="微軟正黑體"/>
                <a:cs typeface="微軟正黑體"/>
              </a:rPr>
              <a:t> </a:t>
            </a:r>
            <a:r>
              <a:rPr kumimoji="0" lang="en-US" altLang="zh-TW">
                <a:solidFill>
                  <a:schemeClr val="bg1"/>
                </a:solidFill>
                <a:latin typeface="微軟正黑體"/>
                <a:ea typeface="微軟正黑體"/>
                <a:cs typeface="微軟正黑體"/>
              </a:rPr>
              <a:t>(“</a:t>
            </a:r>
            <a:r>
              <a:rPr kumimoji="0" lang="en-US" altLang="zh-TW">
                <a:solidFill>
                  <a:srgbClr val="FFFFFF"/>
                </a:solidFill>
                <a:latin typeface="微軟正黑體"/>
                <a:ea typeface="微軟正黑體"/>
                <a:cs typeface="微軟正黑體"/>
              </a:rPr>
              <a:t>Bare Metal</a:t>
            </a:r>
            <a:r>
              <a:rPr kumimoji="0" lang="en-US" altLang="zh-TW">
                <a:solidFill>
                  <a:schemeClr val="bg1"/>
                </a:solidFill>
                <a:latin typeface="微軟正黑體"/>
                <a:ea typeface="微軟正黑體"/>
                <a:cs typeface="微軟正黑體"/>
              </a:rPr>
              <a:t>” Architecture)</a:t>
            </a:r>
          </a:p>
        </p:txBody>
      </p:sp>
      <p:sp>
        <p:nvSpPr>
          <p:cNvPr id="316427" name="Rectangle 11"/>
          <p:cNvSpPr>
            <a:spLocks noChangeArrowheads="1"/>
          </p:cNvSpPr>
          <p:nvPr/>
        </p:nvSpPr>
        <p:spPr bwMode="auto">
          <a:xfrm rot="1560000">
            <a:off x="762000" y="4656138"/>
            <a:ext cx="2501900" cy="290512"/>
          </a:xfrm>
          <a:prstGeom prst="rect">
            <a:avLst/>
          </a:prstGeom>
          <a:noFill/>
          <a:ln w="38100">
            <a:solidFill>
              <a:schemeClr val="bg1"/>
            </a:solidFill>
            <a:prstDash val="sysDash"/>
            <a:miter lim="800000"/>
            <a:headEnd/>
            <a:tailEnd/>
          </a:ln>
        </p:spPr>
        <p:txBody>
          <a:bodyPr wrap="none" anchor="ctr"/>
          <a:lstStyle/>
          <a:p>
            <a:endParaRPr kumimoji="0" lang="zh-TW" altLang="en-US"/>
          </a:p>
        </p:txBody>
      </p:sp>
      <p:sp>
        <p:nvSpPr>
          <p:cNvPr id="316428" name="Rectangle 12"/>
          <p:cNvSpPr>
            <a:spLocks noChangeArrowheads="1"/>
          </p:cNvSpPr>
          <p:nvPr/>
        </p:nvSpPr>
        <p:spPr bwMode="auto">
          <a:xfrm rot="1748514">
            <a:off x="5122863" y="4645025"/>
            <a:ext cx="2570162" cy="312738"/>
          </a:xfrm>
          <a:prstGeom prst="rect">
            <a:avLst/>
          </a:prstGeom>
          <a:noFill/>
          <a:ln w="38100">
            <a:solidFill>
              <a:srgbClr val="FFFF00"/>
            </a:solidFill>
            <a:prstDash val="sysDash"/>
            <a:miter lim="800000"/>
            <a:headEnd/>
            <a:tailEnd/>
          </a:ln>
        </p:spPr>
        <p:txBody>
          <a:bodyPr wrap="none" anchor="ctr"/>
          <a:lstStyle/>
          <a:p>
            <a:endParaRPr kumimoji="0" lang="zh-TW" altLang="en-US"/>
          </a:p>
        </p:txBody>
      </p:sp>
      <p:pic>
        <p:nvPicPr>
          <p:cNvPr id="83976" name="Picture 13" descr="vi3"/>
          <p:cNvPicPr>
            <a:picLocks noChangeAspect="1" noChangeArrowheads="1"/>
          </p:cNvPicPr>
          <p:nvPr/>
        </p:nvPicPr>
        <p:blipFill>
          <a:blip r:embed="rId6"/>
          <a:srcRect/>
          <a:stretch>
            <a:fillRect/>
          </a:stretch>
        </p:blipFill>
        <p:spPr bwMode="auto">
          <a:xfrm>
            <a:off x="7442200" y="1727200"/>
            <a:ext cx="1079500" cy="1346200"/>
          </a:xfrm>
          <a:prstGeom prst="rect">
            <a:avLst/>
          </a:prstGeom>
          <a:noFill/>
          <a:ln w="9525">
            <a:noFill/>
            <a:miter lim="800000"/>
            <a:headEnd/>
            <a:tailEnd/>
          </a:ln>
        </p:spPr>
      </p:pic>
      <p:pic>
        <p:nvPicPr>
          <p:cNvPr id="83977" name="Picture 15" descr="server_box"/>
          <p:cNvPicPr>
            <a:picLocks noChangeAspect="1" noChangeArrowheads="1"/>
          </p:cNvPicPr>
          <p:nvPr/>
        </p:nvPicPr>
        <p:blipFill>
          <a:blip r:embed="rId7"/>
          <a:srcRect/>
          <a:stretch>
            <a:fillRect/>
          </a:stretch>
        </p:blipFill>
        <p:spPr bwMode="auto">
          <a:xfrm>
            <a:off x="3365500" y="1638300"/>
            <a:ext cx="1089025" cy="1257300"/>
          </a:xfrm>
          <a:prstGeom prst="rect">
            <a:avLst/>
          </a:prstGeom>
          <a:noFill/>
          <a:ln w="9525">
            <a:noFill/>
            <a:miter lim="800000"/>
            <a:headEnd/>
            <a:tailEnd/>
          </a:ln>
        </p:spPr>
      </p:pic>
      <p:sp>
        <p:nvSpPr>
          <p:cNvPr id="83978" name="Text Box 16"/>
          <p:cNvSpPr txBox="1">
            <a:spLocks noChangeArrowheads="1"/>
          </p:cNvSpPr>
          <p:nvPr/>
        </p:nvSpPr>
        <p:spPr bwMode="auto">
          <a:xfrm>
            <a:off x="5210175" y="1600200"/>
            <a:ext cx="2092325" cy="1531938"/>
          </a:xfrm>
          <a:prstGeom prst="rect">
            <a:avLst/>
          </a:prstGeom>
          <a:noFill/>
          <a:ln w="9525">
            <a:noFill/>
            <a:miter lim="800000"/>
            <a:headEnd/>
            <a:tailEnd/>
          </a:ln>
        </p:spPr>
        <p:txBody>
          <a:bodyPr>
            <a:spAutoFit/>
          </a:bodyPr>
          <a:lstStyle/>
          <a:p>
            <a:pPr>
              <a:buFont typeface="Wingdings" pitchFamily="2" charset="2"/>
              <a:buChar char="n"/>
            </a:pPr>
            <a:r>
              <a:rPr kumimoji="0" lang="en-US" altLang="zh-TW">
                <a:latin typeface="微軟正黑體"/>
                <a:ea typeface="微軟正黑體"/>
                <a:cs typeface="微軟正黑體"/>
              </a:rPr>
              <a:t>ESX Server</a:t>
            </a:r>
          </a:p>
          <a:p>
            <a:pPr>
              <a:buFont typeface="Wingdings" pitchFamily="2" charset="2"/>
              <a:buChar char="n"/>
            </a:pPr>
            <a:r>
              <a:rPr kumimoji="0" lang="zh-TW" altLang="en-US">
                <a:latin typeface="微軟正黑體"/>
                <a:ea typeface="微軟正黑體"/>
                <a:cs typeface="微軟正黑體"/>
              </a:rPr>
              <a:t>企業級應用功能</a:t>
            </a:r>
          </a:p>
          <a:p>
            <a:pPr>
              <a:buFont typeface="Wingdings" pitchFamily="2" charset="2"/>
              <a:buChar char="n"/>
            </a:pPr>
            <a:r>
              <a:rPr kumimoji="0" lang="zh-TW" altLang="en-US">
                <a:latin typeface="微軟正黑體"/>
                <a:ea typeface="微軟正黑體"/>
                <a:cs typeface="微軟正黑體"/>
              </a:rPr>
              <a:t>高效能</a:t>
            </a:r>
          </a:p>
          <a:p>
            <a:pPr>
              <a:buFont typeface="Wingdings" pitchFamily="2" charset="2"/>
              <a:buChar char="n"/>
            </a:pPr>
            <a:r>
              <a:rPr kumimoji="0" lang="en-US" altLang="zh-TW">
                <a:latin typeface="微軟正黑體"/>
                <a:ea typeface="微軟正黑體"/>
                <a:cs typeface="微軟正黑體"/>
              </a:rPr>
              <a:t>80-90%</a:t>
            </a:r>
          </a:p>
        </p:txBody>
      </p:sp>
      <p:sp>
        <p:nvSpPr>
          <p:cNvPr id="83979" name="Text Box 17"/>
          <p:cNvSpPr txBox="1">
            <a:spLocks noChangeArrowheads="1"/>
          </p:cNvSpPr>
          <p:nvPr/>
        </p:nvSpPr>
        <p:spPr bwMode="auto">
          <a:xfrm>
            <a:off x="685800" y="1676400"/>
            <a:ext cx="1636713" cy="757238"/>
          </a:xfrm>
          <a:prstGeom prst="rect">
            <a:avLst/>
          </a:prstGeom>
          <a:noFill/>
          <a:ln w="9525">
            <a:noFill/>
            <a:miter lim="800000"/>
            <a:headEnd/>
            <a:tailEnd/>
          </a:ln>
        </p:spPr>
        <p:txBody>
          <a:bodyPr wrap="none">
            <a:spAutoFit/>
          </a:bodyPr>
          <a:lstStyle/>
          <a:p>
            <a:pPr>
              <a:buFont typeface="Wingdings" pitchFamily="2" charset="2"/>
              <a:buChar char="n"/>
            </a:pPr>
            <a:r>
              <a:rPr kumimoji="0" lang="zh-TW" altLang="en-US">
                <a:latin typeface="微軟正黑體"/>
                <a:ea typeface="微軟正黑體"/>
                <a:cs typeface="微軟正黑體"/>
              </a:rPr>
              <a:t>彈性佳</a:t>
            </a:r>
          </a:p>
          <a:p>
            <a:pPr>
              <a:buFont typeface="Wingdings" pitchFamily="2" charset="2"/>
              <a:buChar char="n"/>
            </a:pPr>
            <a:r>
              <a:rPr kumimoji="0" lang="zh-TW" altLang="en-US">
                <a:latin typeface="微軟正黑體"/>
                <a:ea typeface="微軟正黑體"/>
                <a:cs typeface="微軟正黑體"/>
              </a:rPr>
              <a:t>效能</a:t>
            </a:r>
            <a:r>
              <a:rPr kumimoji="0" lang="en-US" altLang="zh-TW">
                <a:latin typeface="微軟正黑體"/>
                <a:ea typeface="微軟正黑體"/>
                <a:cs typeface="微軟正黑體"/>
              </a:rPr>
              <a:t>40-60%</a:t>
            </a:r>
          </a:p>
        </p:txBody>
      </p:sp>
      <p:pic>
        <p:nvPicPr>
          <p:cNvPr id="83980" name="Picture 18" descr="wks6"/>
          <p:cNvPicPr>
            <a:picLocks noChangeAspect="1" noChangeArrowheads="1"/>
          </p:cNvPicPr>
          <p:nvPr/>
        </p:nvPicPr>
        <p:blipFill>
          <a:blip r:embed="rId8"/>
          <a:srcRect/>
          <a:stretch>
            <a:fillRect/>
          </a:stretch>
        </p:blipFill>
        <p:spPr bwMode="auto">
          <a:xfrm>
            <a:off x="2260600" y="1600200"/>
            <a:ext cx="1073150" cy="1320800"/>
          </a:xfrm>
          <a:prstGeom prst="rect">
            <a:avLst/>
          </a:prstGeom>
          <a:noFill/>
          <a:ln w="9525">
            <a:noFill/>
            <a:miter lim="800000"/>
            <a:headEnd/>
            <a:tailEnd/>
          </a:ln>
        </p:spPr>
      </p:pic>
      <p:sp>
        <p:nvSpPr>
          <p:cNvPr id="83981" name="Text Box 19"/>
          <p:cNvSpPr txBox="1">
            <a:spLocks noChangeArrowheads="1"/>
          </p:cNvSpPr>
          <p:nvPr/>
        </p:nvSpPr>
        <p:spPr bwMode="auto">
          <a:xfrm>
            <a:off x="3352800" y="2895600"/>
            <a:ext cx="1376363" cy="276225"/>
          </a:xfrm>
          <a:prstGeom prst="rect">
            <a:avLst/>
          </a:prstGeom>
          <a:noFill/>
          <a:ln w="9525">
            <a:noFill/>
            <a:miter lim="800000"/>
            <a:headEnd/>
            <a:tailEnd/>
          </a:ln>
        </p:spPr>
        <p:txBody>
          <a:bodyPr wrap="none">
            <a:spAutoFit/>
          </a:bodyPr>
          <a:lstStyle/>
          <a:p>
            <a:r>
              <a:rPr kumimoji="0" lang="zh-TW" altLang="en-US" sz="1200">
                <a:latin typeface="微軟正黑體"/>
                <a:ea typeface="微軟正黑體"/>
                <a:cs typeface="微軟正黑體"/>
              </a:rPr>
              <a:t>前身</a:t>
            </a:r>
            <a:r>
              <a:rPr kumimoji="0" lang="en-US" altLang="zh-TW" sz="1200">
                <a:latin typeface="微軟正黑體"/>
                <a:ea typeface="微軟正黑體"/>
                <a:cs typeface="微軟正黑體"/>
              </a:rPr>
              <a:t>GSX Server</a:t>
            </a:r>
          </a:p>
        </p:txBody>
      </p:sp>
      <p:sp>
        <p:nvSpPr>
          <p:cNvPr id="83982" name="Text Box 6"/>
          <p:cNvSpPr txBox="1">
            <a:spLocks noChangeArrowheads="1"/>
          </p:cNvSpPr>
          <p:nvPr/>
        </p:nvSpPr>
        <p:spPr bwMode="auto">
          <a:xfrm>
            <a:off x="0" y="1203325"/>
            <a:ext cx="4800600" cy="369888"/>
          </a:xfrm>
          <a:prstGeom prst="rect">
            <a:avLst/>
          </a:prstGeom>
          <a:solidFill>
            <a:schemeClr val="accent1"/>
          </a:solidFill>
          <a:ln w="25400">
            <a:noFill/>
            <a:miter lim="800000"/>
            <a:headEnd/>
            <a:tailEnd/>
          </a:ln>
        </p:spPr>
        <p:txBody>
          <a:bodyPr anchor="ctr" anchorCtr="1">
            <a:spAutoFit/>
          </a:bodyPr>
          <a:lstStyle/>
          <a:p>
            <a:pPr eaLnBrk="0" hangingPunct="0">
              <a:spcBef>
                <a:spcPct val="50000"/>
              </a:spcBef>
            </a:pPr>
            <a:r>
              <a:rPr kumimoji="0" lang="zh-TW" altLang="en-US">
                <a:solidFill>
                  <a:srgbClr val="FFFFFF"/>
                </a:solidFill>
                <a:latin typeface="微軟正黑體"/>
                <a:ea typeface="微軟正黑體"/>
                <a:cs typeface="微軟正黑體"/>
              </a:rPr>
              <a:t>寄居架構 </a:t>
            </a:r>
            <a:r>
              <a:rPr kumimoji="0" lang="en-US" altLang="zh-TW">
                <a:solidFill>
                  <a:srgbClr val="FFFFFF"/>
                </a:solidFill>
                <a:latin typeface="微軟正黑體"/>
                <a:ea typeface="微軟正黑體"/>
                <a:cs typeface="微軟正黑體"/>
              </a:rPr>
              <a:t>(Hosted Architecture</a:t>
            </a:r>
            <a:r>
              <a:rPr kumimoji="0" lang="en-US" altLang="zh-TW">
                <a:solidFill>
                  <a:schemeClr val="bg1"/>
                </a:solidFill>
                <a:latin typeface="微軟正黑體"/>
                <a:ea typeface="微軟正黑體"/>
                <a:cs typeface="微軟正黑體"/>
              </a:rPr>
              <a:t>)</a:t>
            </a:r>
          </a:p>
        </p:txBody>
      </p:sp>
      <p:sp>
        <p:nvSpPr>
          <p:cNvPr id="83983" name="Rectangle 7"/>
          <p:cNvSpPr>
            <a:spLocks noChangeArrowheads="1"/>
          </p:cNvSpPr>
          <p:nvPr/>
        </p:nvSpPr>
        <p:spPr bwMode="auto">
          <a:xfrm>
            <a:off x="4660900" y="1193800"/>
            <a:ext cx="241300" cy="5499100"/>
          </a:xfrm>
          <a:prstGeom prst="rect">
            <a:avLst/>
          </a:prstGeom>
          <a:solidFill>
            <a:srgbClr val="C0C0C0"/>
          </a:solidFill>
          <a:ln w="25400">
            <a:noFill/>
            <a:miter lim="800000"/>
            <a:headEnd/>
            <a:tailEnd/>
          </a:ln>
        </p:spPr>
        <p:txBody>
          <a:bodyPr wrap="none" anchor="ctr"/>
          <a:lstStyle/>
          <a:p>
            <a:endParaRPr kumimoji="0" lang="zh-TW" altLang="en-US"/>
          </a:p>
        </p:txBody>
      </p:sp>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16427"/>
                                        </p:tgtEl>
                                      </p:cBhvr>
                                    </p:animEffect>
                                    <p:animScale>
                                      <p:cBhvr>
                                        <p:cTn id="7" dur="250" autoRev="1" fill="hold"/>
                                        <p:tgtEl>
                                          <p:spTgt spid="31642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16428"/>
                                        </p:tgtEl>
                                      </p:cBhvr>
                                    </p:animEffect>
                                    <p:animScale>
                                      <p:cBhvr>
                                        <p:cTn id="12" dur="250" autoRev="1" fill="hold"/>
                                        <p:tgtEl>
                                          <p:spTgt spid="3164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7" grpId="0" animBg="1"/>
      <p:bldP spid="3164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381000" y="596900"/>
            <a:ext cx="6629400" cy="406400"/>
          </a:xfrm>
        </p:spPr>
        <p:txBody>
          <a:bodyPr/>
          <a:lstStyle/>
          <a:p>
            <a:pPr eaLnBrk="1" hangingPunct="1"/>
            <a:r>
              <a:rPr lang="en-US" altLang="zh-TW" smtClean="0">
                <a:latin typeface="微軟正黑體"/>
                <a:ea typeface="微軟正黑體"/>
                <a:cs typeface="微軟正黑體"/>
              </a:rPr>
              <a:t>VMware </a:t>
            </a:r>
            <a:r>
              <a:rPr lang="zh-TW" altLang="en-US" smtClean="0">
                <a:latin typeface="微軟正黑體"/>
                <a:ea typeface="微軟正黑體"/>
                <a:cs typeface="微軟正黑體"/>
              </a:rPr>
              <a:t>虛擬科技：三大特性</a:t>
            </a:r>
          </a:p>
        </p:txBody>
      </p:sp>
      <p:grpSp>
        <p:nvGrpSpPr>
          <p:cNvPr id="86018" name="Group 3"/>
          <p:cNvGrpSpPr>
            <a:grpSpLocks/>
          </p:cNvGrpSpPr>
          <p:nvPr/>
        </p:nvGrpSpPr>
        <p:grpSpPr bwMode="auto">
          <a:xfrm>
            <a:off x="457200" y="1447800"/>
            <a:ext cx="2590800" cy="3975100"/>
            <a:chOff x="288" y="912"/>
            <a:chExt cx="1632" cy="2504"/>
          </a:xfrm>
        </p:grpSpPr>
        <p:sp>
          <p:nvSpPr>
            <p:cNvPr id="86025" name="Rectangle 4"/>
            <p:cNvSpPr>
              <a:spLocks noChangeArrowheads="1"/>
            </p:cNvSpPr>
            <p:nvPr/>
          </p:nvSpPr>
          <p:spPr bwMode="auto">
            <a:xfrm>
              <a:off x="288" y="2352"/>
              <a:ext cx="1528" cy="1064"/>
            </a:xfrm>
            <a:prstGeom prst="rect">
              <a:avLst/>
            </a:prstGeom>
            <a:noFill/>
            <a:ln w="9525">
              <a:noFill/>
              <a:miter lim="800000"/>
              <a:headEnd/>
              <a:tailEnd/>
            </a:ln>
          </p:spPr>
          <p:txBody>
            <a:bodyPr lIns="0" tIns="0" rIns="0" bIns="0">
              <a:spAutoFit/>
            </a:bodyPr>
            <a:lstStyle/>
            <a:p>
              <a:pPr marL="168275" indent="-168275" algn="ctr">
                <a:spcAft>
                  <a:spcPct val="20000"/>
                </a:spcAft>
              </a:pPr>
              <a:r>
                <a:rPr kumimoji="0" lang="zh-TW" altLang="en-US" sz="2400" u="sng">
                  <a:solidFill>
                    <a:srgbClr val="FF6600"/>
                  </a:solidFill>
                  <a:latin typeface="微軟正黑體"/>
                  <a:ea typeface="微軟正黑體"/>
                  <a:cs typeface="微軟正黑體"/>
                </a:rPr>
                <a:t>相容性</a:t>
              </a:r>
            </a:p>
            <a:p>
              <a:pPr marL="168275" indent="-168275">
                <a:spcAft>
                  <a:spcPct val="20000"/>
                </a:spcAft>
                <a:buFontTx/>
                <a:buChar char="•"/>
              </a:pPr>
              <a:r>
                <a:rPr kumimoji="0" lang="zh-TW" altLang="en-US" sz="1500">
                  <a:latin typeface="微軟正黑體"/>
                  <a:ea typeface="微軟正黑體"/>
                  <a:cs typeface="微軟正黑體"/>
                </a:rPr>
                <a:t>虛擬機器可以任意的在不同硬體平台上運作</a:t>
              </a:r>
            </a:p>
            <a:p>
              <a:pPr marL="168275" indent="-168275">
                <a:spcAft>
                  <a:spcPct val="20000"/>
                </a:spcAft>
                <a:buFontTx/>
                <a:buChar char="•"/>
              </a:pPr>
              <a:r>
                <a:rPr kumimoji="0" lang="zh-TW" altLang="en-US" sz="1500">
                  <a:latin typeface="微軟正黑體"/>
                  <a:ea typeface="微軟正黑體"/>
                  <a:cs typeface="微軟正黑體"/>
                </a:rPr>
                <a:t>虛擬機器使用ㄧ制的虛擬硬體規格</a:t>
              </a:r>
            </a:p>
            <a:p>
              <a:pPr marL="168275" indent="-168275">
                <a:spcAft>
                  <a:spcPct val="20000"/>
                </a:spcAft>
                <a:buFontTx/>
                <a:buChar char="•"/>
              </a:pPr>
              <a:r>
                <a:rPr kumimoji="0" lang="zh-TW" altLang="en-US" sz="1500">
                  <a:latin typeface="微軟正黑體"/>
                  <a:ea typeface="微軟正黑體"/>
                  <a:cs typeface="微軟正黑體"/>
                </a:rPr>
                <a:t>沒有硬體轉換時的困擾</a:t>
              </a:r>
            </a:p>
          </p:txBody>
        </p:sp>
        <p:pic>
          <p:nvPicPr>
            <p:cNvPr id="86026" name="Picture 5" descr="ESX"/>
            <p:cNvPicPr>
              <a:picLocks noChangeAspect="1" noChangeArrowheads="1"/>
            </p:cNvPicPr>
            <p:nvPr/>
          </p:nvPicPr>
          <p:blipFill>
            <a:blip r:embed="rId3"/>
            <a:srcRect/>
            <a:stretch>
              <a:fillRect/>
            </a:stretch>
          </p:blipFill>
          <p:spPr bwMode="auto">
            <a:xfrm>
              <a:off x="306" y="912"/>
              <a:ext cx="1614" cy="1206"/>
            </a:xfrm>
            <a:prstGeom prst="rect">
              <a:avLst/>
            </a:prstGeom>
            <a:noFill/>
            <a:ln w="9525">
              <a:noFill/>
              <a:miter lim="800000"/>
              <a:headEnd/>
              <a:tailEnd/>
            </a:ln>
          </p:spPr>
        </p:pic>
      </p:grpSp>
      <p:grpSp>
        <p:nvGrpSpPr>
          <p:cNvPr id="86019" name="Group 6"/>
          <p:cNvGrpSpPr>
            <a:grpSpLocks/>
          </p:cNvGrpSpPr>
          <p:nvPr/>
        </p:nvGrpSpPr>
        <p:grpSpPr bwMode="auto">
          <a:xfrm>
            <a:off x="5867400" y="1219200"/>
            <a:ext cx="2978150" cy="3927475"/>
            <a:chOff x="3696" y="768"/>
            <a:chExt cx="1876" cy="2474"/>
          </a:xfrm>
        </p:grpSpPr>
        <p:sp>
          <p:nvSpPr>
            <p:cNvPr id="86023" name="Rectangle 7"/>
            <p:cNvSpPr>
              <a:spLocks noChangeArrowheads="1"/>
            </p:cNvSpPr>
            <p:nvPr/>
          </p:nvSpPr>
          <p:spPr bwMode="auto">
            <a:xfrm>
              <a:off x="3696" y="2352"/>
              <a:ext cx="1876" cy="890"/>
            </a:xfrm>
            <a:prstGeom prst="rect">
              <a:avLst/>
            </a:prstGeom>
            <a:noFill/>
            <a:ln w="9525">
              <a:noFill/>
              <a:miter lim="800000"/>
              <a:headEnd/>
              <a:tailEnd/>
            </a:ln>
          </p:spPr>
          <p:txBody>
            <a:bodyPr lIns="0" tIns="0" rIns="0" bIns="0">
              <a:spAutoFit/>
            </a:bodyPr>
            <a:lstStyle/>
            <a:p>
              <a:pPr marL="168275" indent="-168275" algn="ctr">
                <a:spcAft>
                  <a:spcPct val="20000"/>
                </a:spcAft>
              </a:pPr>
              <a:r>
                <a:rPr kumimoji="0" lang="zh-TW" altLang="en-US" sz="2400" u="sng">
                  <a:solidFill>
                    <a:srgbClr val="FF6600"/>
                  </a:solidFill>
                  <a:latin typeface="微軟正黑體"/>
                  <a:ea typeface="微軟正黑體"/>
                  <a:cs typeface="微軟正黑體"/>
                </a:rPr>
                <a:t>封裝性</a:t>
              </a:r>
            </a:p>
            <a:p>
              <a:pPr marL="168275" indent="-168275">
                <a:spcAft>
                  <a:spcPct val="20000"/>
                </a:spcAft>
                <a:buFontTx/>
                <a:buChar char="•"/>
              </a:pPr>
              <a:r>
                <a:rPr kumimoji="0" lang="zh-TW" altLang="en-US" sz="1500">
                  <a:latin typeface="微軟正黑體"/>
                  <a:ea typeface="微軟正黑體"/>
                  <a:cs typeface="微軟正黑體"/>
                </a:rPr>
                <a:t>每一虛擬機器的主機跟運作狀態都是以一個檔案代表</a:t>
              </a:r>
              <a:r>
                <a:rPr kumimoji="0" lang="en-US" altLang="zh-TW" sz="1500">
                  <a:latin typeface="微軟正黑體"/>
                  <a:ea typeface="微軟正黑體"/>
                  <a:cs typeface="微軟正黑體"/>
                </a:rPr>
                <a:t>, </a:t>
              </a:r>
              <a:r>
                <a:rPr kumimoji="0" lang="zh-TW" altLang="en-US" sz="1500">
                  <a:latin typeface="微軟正黑體"/>
                  <a:ea typeface="微軟正黑體"/>
                  <a:cs typeface="微軟正黑體"/>
                </a:rPr>
                <a:t>提高可攜性</a:t>
              </a:r>
            </a:p>
            <a:p>
              <a:pPr marL="168275" indent="-168275">
                <a:spcAft>
                  <a:spcPct val="20000"/>
                </a:spcAft>
                <a:buFontTx/>
                <a:buChar char="•"/>
              </a:pPr>
              <a:r>
                <a:rPr kumimoji="0" lang="zh-TW" altLang="en-US" sz="1500">
                  <a:latin typeface="微軟正黑體"/>
                  <a:ea typeface="微軟正黑體"/>
                  <a:cs typeface="微軟正黑體"/>
                </a:rPr>
                <a:t>能將虛擬機器的運作狀態貯存</a:t>
              </a:r>
              <a:br>
                <a:rPr kumimoji="0" lang="zh-TW" altLang="en-US" sz="1500">
                  <a:latin typeface="微軟正黑體"/>
                  <a:ea typeface="微軟正黑體"/>
                  <a:cs typeface="微軟正黑體"/>
                </a:rPr>
              </a:br>
              <a:r>
                <a:rPr kumimoji="0" lang="en-US" altLang="zh-TW" sz="1500">
                  <a:latin typeface="微軟正黑體"/>
                  <a:ea typeface="微軟正黑體"/>
                  <a:cs typeface="微軟正黑體"/>
                </a:rPr>
                <a:t>,</a:t>
              </a:r>
              <a:r>
                <a:rPr kumimoji="0" lang="zh-TW" altLang="en-US" sz="1500">
                  <a:latin typeface="微軟正黑體"/>
                  <a:ea typeface="微軟正黑體"/>
                  <a:cs typeface="微軟正黑體"/>
                </a:rPr>
                <a:t>透過</a:t>
              </a:r>
              <a:r>
                <a:rPr kumimoji="0" lang="en-US" altLang="zh-TW" sz="1500">
                  <a:latin typeface="微軟正黑體"/>
                  <a:ea typeface="微軟正黑體"/>
                  <a:cs typeface="微軟正黑體"/>
                  <a:sym typeface="Wingdings" pitchFamily="2" charset="2"/>
                </a:rPr>
                <a:t></a:t>
              </a:r>
              <a:r>
                <a:rPr kumimoji="0" lang="zh-TW" altLang="en-US" sz="1500">
                  <a:latin typeface="微軟正黑體"/>
                  <a:ea typeface="微軟正黑體"/>
                  <a:cs typeface="微軟正黑體"/>
                  <a:sym typeface="Wingdings" pitchFamily="2" charset="2"/>
                </a:rPr>
                <a:t>快照</a:t>
              </a:r>
              <a:r>
                <a:rPr kumimoji="0" lang="en-US" altLang="zh-TW" sz="1500">
                  <a:latin typeface="微軟正黑體"/>
                  <a:ea typeface="微軟正黑體"/>
                  <a:cs typeface="微軟正黑體"/>
                  <a:sym typeface="Wingdings" pitchFamily="2" charset="2"/>
                </a:rPr>
                <a:t>,</a:t>
              </a:r>
              <a:r>
                <a:rPr kumimoji="0" lang="zh-TW" altLang="en-US" sz="1500">
                  <a:latin typeface="微軟正黑體"/>
                  <a:ea typeface="微軟正黑體"/>
                  <a:cs typeface="微軟正黑體"/>
                  <a:sym typeface="Wingdings" pitchFamily="2" charset="2"/>
                </a:rPr>
                <a:t>或冷熱備份機制</a:t>
              </a:r>
              <a:endParaRPr kumimoji="0" lang="zh-TW" altLang="en-US" sz="1500">
                <a:latin typeface="微軟正黑體"/>
                <a:ea typeface="微軟正黑體"/>
                <a:cs typeface="微軟正黑體"/>
              </a:endParaRPr>
            </a:p>
          </p:txBody>
        </p:sp>
        <p:pic>
          <p:nvPicPr>
            <p:cNvPr id="86024" name="Picture 8" descr="encapsulation"/>
            <p:cNvPicPr>
              <a:picLocks noChangeAspect="1" noChangeArrowheads="1"/>
            </p:cNvPicPr>
            <p:nvPr/>
          </p:nvPicPr>
          <p:blipFill>
            <a:blip r:embed="rId4"/>
            <a:srcRect/>
            <a:stretch>
              <a:fillRect/>
            </a:stretch>
          </p:blipFill>
          <p:spPr bwMode="auto">
            <a:xfrm>
              <a:off x="3832" y="768"/>
              <a:ext cx="1734" cy="1279"/>
            </a:xfrm>
            <a:prstGeom prst="rect">
              <a:avLst/>
            </a:prstGeom>
            <a:noFill/>
            <a:ln w="9525">
              <a:noFill/>
              <a:miter lim="800000"/>
              <a:headEnd/>
              <a:tailEnd/>
            </a:ln>
          </p:spPr>
        </p:pic>
      </p:grpSp>
      <p:grpSp>
        <p:nvGrpSpPr>
          <p:cNvPr id="86020" name="Group 9"/>
          <p:cNvGrpSpPr>
            <a:grpSpLocks/>
          </p:cNvGrpSpPr>
          <p:nvPr/>
        </p:nvGrpSpPr>
        <p:grpSpPr bwMode="auto">
          <a:xfrm>
            <a:off x="3124200" y="1447800"/>
            <a:ext cx="2598738" cy="4427538"/>
            <a:chOff x="1968" y="912"/>
            <a:chExt cx="1637" cy="2789"/>
          </a:xfrm>
        </p:grpSpPr>
        <p:sp>
          <p:nvSpPr>
            <p:cNvPr id="86021" name="Rectangle 10"/>
            <p:cNvSpPr>
              <a:spLocks noChangeArrowheads="1"/>
            </p:cNvSpPr>
            <p:nvPr/>
          </p:nvSpPr>
          <p:spPr bwMode="auto">
            <a:xfrm>
              <a:off x="1968" y="2346"/>
              <a:ext cx="1637" cy="1355"/>
            </a:xfrm>
            <a:prstGeom prst="rect">
              <a:avLst/>
            </a:prstGeom>
            <a:noFill/>
            <a:ln w="9525">
              <a:noFill/>
              <a:miter lim="800000"/>
              <a:headEnd/>
              <a:tailEnd/>
            </a:ln>
          </p:spPr>
          <p:txBody>
            <a:bodyPr lIns="0" tIns="0" rIns="0" bIns="0">
              <a:spAutoFit/>
            </a:bodyPr>
            <a:lstStyle/>
            <a:p>
              <a:pPr marL="168275" indent="-168275" algn="ctr">
                <a:spcAft>
                  <a:spcPct val="20000"/>
                </a:spcAft>
              </a:pPr>
              <a:r>
                <a:rPr kumimoji="0" lang="zh-TW" altLang="en-US" sz="2400" u="sng">
                  <a:solidFill>
                    <a:srgbClr val="FF6600"/>
                  </a:solidFill>
                  <a:latin typeface="微軟正黑體"/>
                  <a:ea typeface="微軟正黑體"/>
                  <a:cs typeface="微軟正黑體"/>
                </a:rPr>
                <a:t>分隔性</a:t>
              </a:r>
            </a:p>
            <a:p>
              <a:pPr marL="168275" indent="-168275">
                <a:spcAft>
                  <a:spcPct val="20000"/>
                </a:spcAft>
                <a:buFontTx/>
                <a:buChar char="•"/>
              </a:pPr>
              <a:r>
                <a:rPr kumimoji="0" lang="zh-TW" altLang="en-US" sz="1500">
                  <a:latin typeface="微軟正黑體"/>
                  <a:ea typeface="微軟正黑體"/>
                  <a:cs typeface="微軟正黑體"/>
                </a:rPr>
                <a:t>每個虛擬機器的運作是獨立進行</a:t>
              </a:r>
              <a:r>
                <a:rPr kumimoji="0" lang="en-US" altLang="zh-TW" sz="1500">
                  <a:latin typeface="微軟正黑體"/>
                  <a:ea typeface="微軟正黑體"/>
                  <a:cs typeface="微軟正黑體"/>
                </a:rPr>
                <a:t>, </a:t>
              </a:r>
              <a:r>
                <a:rPr kumimoji="0" lang="zh-TW" altLang="en-US" sz="1500">
                  <a:latin typeface="微軟正黑體"/>
                  <a:ea typeface="微軟正黑體"/>
                  <a:cs typeface="微軟正黑體"/>
                </a:rPr>
                <a:t>不受其它虛擬機器影響</a:t>
              </a:r>
            </a:p>
            <a:p>
              <a:pPr marL="168275" indent="-168275">
                <a:spcAft>
                  <a:spcPct val="20000"/>
                </a:spcAft>
                <a:buFontTx/>
                <a:buChar char="•"/>
              </a:pPr>
              <a:r>
                <a:rPr kumimoji="0" lang="zh-TW" altLang="en-US" sz="1500">
                  <a:latin typeface="微軟正黑體"/>
                  <a:ea typeface="微軟正黑體"/>
                  <a:cs typeface="微軟正黑體"/>
                </a:rPr>
                <a:t>能夠動態調配虛擬機器的中央處理器 </a:t>
              </a:r>
              <a:r>
                <a:rPr kumimoji="0" lang="en-US" altLang="zh-TW" sz="1500">
                  <a:latin typeface="微軟正黑體"/>
                  <a:ea typeface="微軟正黑體"/>
                  <a:cs typeface="微軟正黑體"/>
                </a:rPr>
                <a:t>(CPU), </a:t>
              </a:r>
              <a:r>
                <a:rPr kumimoji="0" lang="zh-TW" altLang="en-US" sz="1500">
                  <a:latin typeface="微軟正黑體"/>
                  <a:ea typeface="微軟正黑體"/>
                  <a:cs typeface="微軟正黑體"/>
                </a:rPr>
                <a:t>記憶體 </a:t>
              </a:r>
              <a:r>
                <a:rPr kumimoji="0" lang="en-US" altLang="zh-TW" sz="1500">
                  <a:latin typeface="微軟正黑體"/>
                  <a:ea typeface="微軟正黑體"/>
                  <a:cs typeface="微軟正黑體"/>
                </a:rPr>
                <a:t>(Memory), </a:t>
              </a:r>
              <a:r>
                <a:rPr kumimoji="0" lang="zh-TW" altLang="en-US" sz="1500">
                  <a:latin typeface="微軟正黑體"/>
                  <a:ea typeface="微軟正黑體"/>
                  <a:cs typeface="微軟正黑體"/>
                </a:rPr>
                <a:t>貯存硬盤 </a:t>
              </a:r>
              <a:r>
                <a:rPr kumimoji="0" lang="en-US" altLang="zh-TW" sz="1500">
                  <a:latin typeface="微軟正黑體"/>
                  <a:ea typeface="微軟正黑體"/>
                  <a:cs typeface="微軟正黑體"/>
                </a:rPr>
                <a:t>(Disk), </a:t>
              </a:r>
              <a:r>
                <a:rPr kumimoji="0" lang="zh-TW" altLang="en-US" sz="1500">
                  <a:latin typeface="微軟正黑體"/>
                  <a:ea typeface="微軟正黑體"/>
                  <a:cs typeface="微軟正黑體"/>
                </a:rPr>
                <a:t>及 網絡</a:t>
              </a:r>
              <a:r>
                <a:rPr kumimoji="0" lang="en-US" altLang="zh-TW" sz="1500">
                  <a:latin typeface="微軟正黑體"/>
                  <a:ea typeface="微軟正黑體"/>
                  <a:cs typeface="微軟正黑體"/>
                </a:rPr>
                <a:t>(Network) </a:t>
              </a:r>
              <a:r>
                <a:rPr kumimoji="0" lang="zh-TW" altLang="en-US" sz="1500">
                  <a:latin typeface="微軟正黑體"/>
                  <a:ea typeface="微軟正黑體"/>
                  <a:cs typeface="微軟正黑體"/>
                </a:rPr>
                <a:t>等等資源</a:t>
              </a:r>
            </a:p>
            <a:p>
              <a:pPr marL="168275" indent="-168275">
                <a:spcAft>
                  <a:spcPct val="20000"/>
                </a:spcAft>
                <a:buFontTx/>
                <a:buChar char="•"/>
              </a:pPr>
              <a:r>
                <a:rPr kumimoji="0" lang="zh-TW" altLang="en-US" sz="1500">
                  <a:latin typeface="微軟正黑體"/>
                  <a:ea typeface="微軟正黑體"/>
                  <a:cs typeface="微軟正黑體"/>
                </a:rPr>
                <a:t>確保服務質素承諾 </a:t>
              </a:r>
              <a:r>
                <a:rPr kumimoji="0" lang="en-US" altLang="zh-TW" sz="1500">
                  <a:latin typeface="微軟正黑體"/>
                  <a:ea typeface="微軟正黑體"/>
                  <a:cs typeface="微軟正黑體"/>
                </a:rPr>
                <a:t>(SLA)</a:t>
              </a:r>
            </a:p>
          </p:txBody>
        </p:sp>
        <p:pic>
          <p:nvPicPr>
            <p:cNvPr id="86022" name="Picture 11" descr="isolation_architecture"/>
            <p:cNvPicPr>
              <a:picLocks noChangeAspect="1" noChangeArrowheads="1"/>
            </p:cNvPicPr>
            <p:nvPr/>
          </p:nvPicPr>
          <p:blipFill>
            <a:blip r:embed="rId5"/>
            <a:srcRect/>
            <a:stretch>
              <a:fillRect/>
            </a:stretch>
          </p:blipFill>
          <p:spPr bwMode="auto">
            <a:xfrm>
              <a:off x="2112" y="912"/>
              <a:ext cx="1440" cy="1163"/>
            </a:xfrm>
            <a:prstGeom prst="rect">
              <a:avLst/>
            </a:prstGeom>
            <a:noFill/>
            <a:ln w="9525">
              <a:noFill/>
              <a:miter lim="800000"/>
              <a:headEnd/>
              <a:tailEnd/>
            </a:ln>
          </p:spPr>
        </p:pic>
      </p:grpSp>
    </p:spTree>
  </p:cSld>
  <p:clrMapOvr>
    <a:masterClrMapping/>
  </p:clrMapOvr>
  <p:transition>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內容版面配置區 1"/>
          <p:cNvSpPr>
            <a:spLocks noGrp="1"/>
          </p:cNvSpPr>
          <p:nvPr>
            <p:ph idx="1"/>
          </p:nvPr>
        </p:nvSpPr>
        <p:spPr/>
        <p:txBody>
          <a:bodyPr/>
          <a:lstStyle/>
          <a:p>
            <a:pPr eaLnBrk="1" hangingPunct="1"/>
            <a:r>
              <a:rPr lang="zh-TW" altLang="en-US" smtClean="0"/>
              <a:t>建議架構</a:t>
            </a:r>
            <a:endParaRPr lang="en-US" altLang="zh-TW" smtClean="0"/>
          </a:p>
          <a:p>
            <a:pPr eaLnBrk="1" hangingPunct="1"/>
            <a:r>
              <a:rPr lang="zh-TW" altLang="en-US" smtClean="0"/>
              <a:t>未來規劃建議</a:t>
            </a:r>
            <a:endParaRPr lang="en-US" altLang="zh-TW" smtClean="0"/>
          </a:p>
          <a:p>
            <a:pPr eaLnBrk="1" hangingPunct="1"/>
            <a:r>
              <a:rPr lang="en-US" altLang="zh-TW" smtClean="0"/>
              <a:t>Acronis</a:t>
            </a:r>
            <a:r>
              <a:rPr lang="zh-TW" altLang="en-US" smtClean="0"/>
              <a:t> </a:t>
            </a:r>
            <a:r>
              <a:rPr lang="en-US" altLang="zh-TW" smtClean="0"/>
              <a:t>Backup&amp;Recovery</a:t>
            </a:r>
            <a:r>
              <a:rPr lang="zh-TW" altLang="en-US" smtClean="0"/>
              <a:t>介紹</a:t>
            </a:r>
            <a:endParaRPr lang="en-US" altLang="zh-TW" smtClean="0"/>
          </a:p>
          <a:p>
            <a:pPr eaLnBrk="1" hangingPunct="1"/>
            <a:r>
              <a:rPr lang="en-US" altLang="zh-TW" smtClean="0"/>
              <a:t>VMware</a:t>
            </a:r>
            <a:r>
              <a:rPr lang="zh-TW" altLang="en-US" smtClean="0"/>
              <a:t> </a:t>
            </a:r>
            <a:r>
              <a:rPr lang="en-US" altLang="zh-TW" smtClean="0"/>
              <a:t>vSphere</a:t>
            </a:r>
            <a:r>
              <a:rPr lang="zh-TW" altLang="en-US" smtClean="0"/>
              <a:t>介紹</a:t>
            </a:r>
            <a:endParaRPr lang="en-US" altLang="zh-TW" smtClean="0"/>
          </a:p>
          <a:p>
            <a:pPr eaLnBrk="1" hangingPunct="1"/>
            <a:r>
              <a:rPr lang="en-US" altLang="zh-TW" smtClean="0"/>
              <a:t>NetApp</a:t>
            </a:r>
            <a:r>
              <a:rPr lang="zh-TW" altLang="en-US" smtClean="0"/>
              <a:t>介紹</a:t>
            </a:r>
            <a:endParaRPr lang="en-US" altLang="zh-TW" smtClean="0"/>
          </a:p>
          <a:p>
            <a:pPr eaLnBrk="1" hangingPunct="1"/>
            <a:endParaRPr lang="zh-TW" altLang="en-US" smtClean="0"/>
          </a:p>
        </p:txBody>
      </p:sp>
      <p:sp>
        <p:nvSpPr>
          <p:cNvPr id="49154" name="投影片編號版面配置區 2"/>
          <p:cNvSpPr>
            <a:spLocks noGrp="1"/>
          </p:cNvSpPr>
          <p:nvPr>
            <p:ph type="sldNum" sz="quarter" idx="12"/>
          </p:nvPr>
        </p:nvSpPr>
        <p:spPr>
          <a:noFill/>
        </p:spPr>
        <p:txBody>
          <a:bodyPr/>
          <a:lstStyle/>
          <a:p>
            <a:fld id="{EB764AB6-0FBE-4FB8-A603-BE5852C7AC82}" type="slidenum">
              <a:rPr lang="en-US" altLang="zh-TW" smtClean="0">
                <a:ea typeface="新細明體" charset="-120"/>
              </a:rPr>
              <a:pPr/>
              <a:t>2</a:t>
            </a:fld>
            <a:endParaRPr lang="en-US" altLang="zh-TW" smtClean="0">
              <a:ea typeface="新細明體" charset="-120"/>
            </a:endParaRPr>
          </a:p>
        </p:txBody>
      </p:sp>
      <p:sp>
        <p:nvSpPr>
          <p:cNvPr id="49155" name="標題 3"/>
          <p:cNvSpPr>
            <a:spLocks noGrp="1"/>
          </p:cNvSpPr>
          <p:nvPr>
            <p:ph type="title"/>
          </p:nvPr>
        </p:nvSpPr>
        <p:spPr/>
        <p:txBody>
          <a:bodyPr/>
          <a:lstStyle/>
          <a:p>
            <a:pPr eaLnBrk="1" hangingPunct="1"/>
            <a:r>
              <a:rPr lang="zh-TW" altLang="en-US" b="1" smtClean="0"/>
              <a:t>簡報大綱</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ChangeArrowheads="1"/>
          </p:cNvSpPr>
          <p:nvPr/>
        </p:nvSpPr>
        <p:spPr bwMode="auto">
          <a:xfrm>
            <a:off x="393700" y="533400"/>
            <a:ext cx="4522788" cy="461963"/>
          </a:xfrm>
          <a:prstGeom prst="rect">
            <a:avLst/>
          </a:prstGeom>
          <a:solidFill>
            <a:schemeClr val="bg1"/>
          </a:solidFill>
          <a:ln w="9525">
            <a:noFill/>
            <a:miter lim="800000"/>
            <a:headEnd/>
            <a:tailEnd/>
          </a:ln>
        </p:spPr>
        <p:txBody>
          <a:bodyPr wrap="none" lIns="45720" rIns="45720" anchor="ctr">
            <a:spAutoFit/>
          </a:bodyPr>
          <a:lstStyle/>
          <a:p>
            <a:r>
              <a:rPr kumimoji="0" lang="zh-TW" altLang="en-US" sz="2400">
                <a:latin typeface="微軟正黑體"/>
                <a:ea typeface="微軟正黑體"/>
                <a:cs typeface="微軟正黑體"/>
              </a:rPr>
              <a:t>豈只是一台小小的虛擬伺服器？</a:t>
            </a:r>
            <a:endParaRPr kumimoji="0" lang="en-US" altLang="zh-TW" sz="2400">
              <a:latin typeface="微軟正黑體"/>
              <a:ea typeface="微軟正黑體"/>
              <a:cs typeface="微軟正黑體"/>
            </a:endParaRPr>
          </a:p>
        </p:txBody>
      </p:sp>
      <p:pic>
        <p:nvPicPr>
          <p:cNvPr id="1219587" name="Picture 3" descr="Server_HalfRack"/>
          <p:cNvPicPr>
            <a:picLocks noChangeAspect="1" noChangeArrowheads="1"/>
          </p:cNvPicPr>
          <p:nvPr/>
        </p:nvPicPr>
        <p:blipFill>
          <a:blip r:embed="rId2"/>
          <a:srcRect/>
          <a:stretch>
            <a:fillRect/>
          </a:stretch>
        </p:blipFill>
        <p:spPr bwMode="auto">
          <a:xfrm>
            <a:off x="2609850" y="2133600"/>
            <a:ext cx="2011363" cy="2619375"/>
          </a:xfrm>
          <a:prstGeom prst="rect">
            <a:avLst/>
          </a:prstGeom>
          <a:noFill/>
          <a:ln w="9525">
            <a:noFill/>
            <a:miter lim="800000"/>
            <a:headEnd/>
            <a:tailEnd/>
          </a:ln>
        </p:spPr>
      </p:pic>
      <p:pic>
        <p:nvPicPr>
          <p:cNvPr id="1219588" name="Picture 4" descr="cube-HYPERVISORtransp-BIG"/>
          <p:cNvPicPr>
            <a:picLocks noChangeAspect="1" noChangeArrowheads="1"/>
          </p:cNvPicPr>
          <p:nvPr/>
        </p:nvPicPr>
        <p:blipFill>
          <a:blip r:embed="rId3"/>
          <a:srcRect/>
          <a:stretch>
            <a:fillRect/>
          </a:stretch>
        </p:blipFill>
        <p:spPr bwMode="auto">
          <a:xfrm>
            <a:off x="2543175" y="1828800"/>
            <a:ext cx="1854200" cy="1346200"/>
          </a:xfrm>
          <a:prstGeom prst="rect">
            <a:avLst/>
          </a:prstGeom>
          <a:noFill/>
          <a:ln w="9525">
            <a:noFill/>
            <a:miter lim="800000"/>
            <a:headEnd/>
            <a:tailEnd/>
          </a:ln>
        </p:spPr>
      </p:pic>
      <p:grpSp>
        <p:nvGrpSpPr>
          <p:cNvPr id="2" name="Group 5"/>
          <p:cNvGrpSpPr>
            <a:grpSpLocks/>
          </p:cNvGrpSpPr>
          <p:nvPr/>
        </p:nvGrpSpPr>
        <p:grpSpPr bwMode="auto">
          <a:xfrm>
            <a:off x="3057525" y="1281113"/>
            <a:ext cx="995363" cy="1587500"/>
            <a:chOff x="2045" y="933"/>
            <a:chExt cx="627" cy="1000"/>
          </a:xfrm>
        </p:grpSpPr>
        <p:pic>
          <p:nvPicPr>
            <p:cNvPr id="88104" name="Picture 6" descr="blocks-APP-OS-skewed"/>
            <p:cNvPicPr>
              <a:picLocks noChangeAspect="1" noChangeArrowheads="1"/>
            </p:cNvPicPr>
            <p:nvPr/>
          </p:nvPicPr>
          <p:blipFill>
            <a:blip r:embed="rId4"/>
            <a:srcRect/>
            <a:stretch>
              <a:fillRect/>
            </a:stretch>
          </p:blipFill>
          <p:spPr bwMode="auto">
            <a:xfrm>
              <a:off x="2378" y="933"/>
              <a:ext cx="294" cy="766"/>
            </a:xfrm>
            <a:prstGeom prst="rect">
              <a:avLst/>
            </a:prstGeom>
            <a:noFill/>
            <a:ln w="9525">
              <a:noFill/>
              <a:miter lim="800000"/>
              <a:headEnd/>
              <a:tailEnd/>
            </a:ln>
          </p:spPr>
        </p:pic>
        <p:pic>
          <p:nvPicPr>
            <p:cNvPr id="88105" name="Picture 7" descr="blocks-APP-OS-skewed"/>
            <p:cNvPicPr>
              <a:picLocks noChangeAspect="1" noChangeArrowheads="1"/>
            </p:cNvPicPr>
            <p:nvPr/>
          </p:nvPicPr>
          <p:blipFill>
            <a:blip r:embed="rId4"/>
            <a:srcRect/>
            <a:stretch>
              <a:fillRect/>
            </a:stretch>
          </p:blipFill>
          <p:spPr bwMode="auto">
            <a:xfrm>
              <a:off x="2267" y="1011"/>
              <a:ext cx="294" cy="766"/>
            </a:xfrm>
            <a:prstGeom prst="rect">
              <a:avLst/>
            </a:prstGeom>
            <a:noFill/>
            <a:ln w="9525">
              <a:noFill/>
              <a:miter lim="800000"/>
              <a:headEnd/>
              <a:tailEnd/>
            </a:ln>
          </p:spPr>
        </p:pic>
        <p:pic>
          <p:nvPicPr>
            <p:cNvPr id="88106" name="Picture 8" descr="blocks-APP-OS-skewed"/>
            <p:cNvPicPr>
              <a:picLocks noChangeAspect="1" noChangeArrowheads="1"/>
            </p:cNvPicPr>
            <p:nvPr/>
          </p:nvPicPr>
          <p:blipFill>
            <a:blip r:embed="rId4"/>
            <a:srcRect/>
            <a:stretch>
              <a:fillRect/>
            </a:stretch>
          </p:blipFill>
          <p:spPr bwMode="auto">
            <a:xfrm>
              <a:off x="2156" y="1089"/>
              <a:ext cx="294" cy="766"/>
            </a:xfrm>
            <a:prstGeom prst="rect">
              <a:avLst/>
            </a:prstGeom>
            <a:noFill/>
            <a:ln w="9525">
              <a:noFill/>
              <a:miter lim="800000"/>
              <a:headEnd/>
              <a:tailEnd/>
            </a:ln>
          </p:spPr>
        </p:pic>
        <p:pic>
          <p:nvPicPr>
            <p:cNvPr id="88107" name="Picture 9" descr="blocks-APP-OS-skewed"/>
            <p:cNvPicPr>
              <a:picLocks noChangeAspect="1" noChangeArrowheads="1"/>
            </p:cNvPicPr>
            <p:nvPr/>
          </p:nvPicPr>
          <p:blipFill>
            <a:blip r:embed="rId4"/>
            <a:srcRect/>
            <a:stretch>
              <a:fillRect/>
            </a:stretch>
          </p:blipFill>
          <p:spPr bwMode="auto">
            <a:xfrm>
              <a:off x="2045" y="1167"/>
              <a:ext cx="294" cy="766"/>
            </a:xfrm>
            <a:prstGeom prst="rect">
              <a:avLst/>
            </a:prstGeom>
            <a:noFill/>
            <a:ln w="9525">
              <a:noFill/>
              <a:miter lim="800000"/>
              <a:headEnd/>
              <a:tailEnd/>
            </a:ln>
          </p:spPr>
        </p:pic>
      </p:grpSp>
      <p:pic>
        <p:nvPicPr>
          <p:cNvPr id="88069" name="Picture 10" descr="small_server"/>
          <p:cNvPicPr>
            <a:picLocks noChangeAspect="1" noChangeArrowheads="1"/>
          </p:cNvPicPr>
          <p:nvPr/>
        </p:nvPicPr>
        <p:blipFill>
          <a:blip r:embed="rId5"/>
          <a:srcRect/>
          <a:stretch>
            <a:fillRect/>
          </a:stretch>
        </p:blipFill>
        <p:spPr bwMode="auto">
          <a:xfrm>
            <a:off x="4010025" y="3171825"/>
            <a:ext cx="1635125" cy="2152650"/>
          </a:xfrm>
          <a:prstGeom prst="rect">
            <a:avLst/>
          </a:prstGeom>
          <a:noFill/>
          <a:ln w="9525">
            <a:noFill/>
            <a:miter lim="800000"/>
            <a:headEnd/>
            <a:tailEnd/>
          </a:ln>
        </p:spPr>
      </p:pic>
      <p:pic>
        <p:nvPicPr>
          <p:cNvPr id="1219595" name="Picture 11" descr="cube-HYPERVISORtransp"/>
          <p:cNvPicPr>
            <a:picLocks noChangeAspect="1" noChangeArrowheads="1"/>
          </p:cNvPicPr>
          <p:nvPr/>
        </p:nvPicPr>
        <p:blipFill>
          <a:blip r:embed="rId6"/>
          <a:srcRect/>
          <a:stretch>
            <a:fillRect/>
          </a:stretch>
        </p:blipFill>
        <p:spPr bwMode="auto">
          <a:xfrm>
            <a:off x="4010025" y="2882900"/>
            <a:ext cx="1295400" cy="985838"/>
          </a:xfrm>
          <a:prstGeom prst="rect">
            <a:avLst/>
          </a:prstGeom>
          <a:noFill/>
          <a:ln w="9525">
            <a:noFill/>
            <a:miter lim="800000"/>
            <a:headEnd/>
            <a:tailEnd/>
          </a:ln>
        </p:spPr>
      </p:pic>
      <p:pic>
        <p:nvPicPr>
          <p:cNvPr id="1219596" name="Picture 12" descr="blocks-APP-OS-skewed"/>
          <p:cNvPicPr>
            <a:picLocks noChangeAspect="1" noChangeArrowheads="1"/>
          </p:cNvPicPr>
          <p:nvPr/>
        </p:nvPicPr>
        <p:blipFill>
          <a:blip r:embed="rId4"/>
          <a:srcRect/>
          <a:stretch>
            <a:fillRect/>
          </a:stretch>
        </p:blipFill>
        <p:spPr bwMode="auto">
          <a:xfrm>
            <a:off x="4710113" y="1990725"/>
            <a:ext cx="466725" cy="1216025"/>
          </a:xfrm>
          <a:prstGeom prst="rect">
            <a:avLst/>
          </a:prstGeom>
          <a:noFill/>
          <a:ln w="9525">
            <a:noFill/>
            <a:miter lim="800000"/>
            <a:headEnd/>
            <a:tailEnd/>
          </a:ln>
        </p:spPr>
      </p:pic>
      <p:pic>
        <p:nvPicPr>
          <p:cNvPr id="1219597" name="Picture 13" descr="blocks-APP-OS-skewed"/>
          <p:cNvPicPr>
            <a:picLocks noChangeAspect="1" noChangeArrowheads="1"/>
          </p:cNvPicPr>
          <p:nvPr/>
        </p:nvPicPr>
        <p:blipFill>
          <a:blip r:embed="rId4"/>
          <a:srcRect/>
          <a:stretch>
            <a:fillRect/>
          </a:stretch>
        </p:blipFill>
        <p:spPr bwMode="auto">
          <a:xfrm>
            <a:off x="4519613" y="2128838"/>
            <a:ext cx="466725" cy="1216025"/>
          </a:xfrm>
          <a:prstGeom prst="rect">
            <a:avLst/>
          </a:prstGeom>
          <a:noFill/>
          <a:ln w="9525">
            <a:noFill/>
            <a:miter lim="800000"/>
            <a:headEnd/>
            <a:tailEnd/>
          </a:ln>
        </p:spPr>
      </p:pic>
      <p:pic>
        <p:nvPicPr>
          <p:cNvPr id="1219598" name="Picture 14" descr="small_server"/>
          <p:cNvPicPr>
            <a:picLocks noChangeAspect="1" noChangeArrowheads="1"/>
          </p:cNvPicPr>
          <p:nvPr/>
        </p:nvPicPr>
        <p:blipFill>
          <a:blip r:embed="rId5"/>
          <a:srcRect/>
          <a:stretch>
            <a:fillRect/>
          </a:stretch>
        </p:blipFill>
        <p:spPr bwMode="auto">
          <a:xfrm>
            <a:off x="5222875" y="3867150"/>
            <a:ext cx="1635125" cy="2152650"/>
          </a:xfrm>
          <a:prstGeom prst="rect">
            <a:avLst/>
          </a:prstGeom>
          <a:noFill/>
          <a:ln w="9525">
            <a:noFill/>
            <a:miter lim="800000"/>
            <a:headEnd/>
            <a:tailEnd/>
          </a:ln>
        </p:spPr>
      </p:pic>
      <p:pic>
        <p:nvPicPr>
          <p:cNvPr id="1219599" name="Picture 15" descr="cube-HYPERVISORtransp"/>
          <p:cNvPicPr>
            <a:picLocks noChangeAspect="1" noChangeArrowheads="1"/>
          </p:cNvPicPr>
          <p:nvPr/>
        </p:nvPicPr>
        <p:blipFill>
          <a:blip r:embed="rId6"/>
          <a:srcRect/>
          <a:stretch>
            <a:fillRect/>
          </a:stretch>
        </p:blipFill>
        <p:spPr bwMode="auto">
          <a:xfrm>
            <a:off x="5222875" y="3578225"/>
            <a:ext cx="1295400" cy="985838"/>
          </a:xfrm>
          <a:prstGeom prst="rect">
            <a:avLst/>
          </a:prstGeom>
          <a:noFill/>
          <a:ln w="9525">
            <a:noFill/>
            <a:miter lim="800000"/>
            <a:headEnd/>
            <a:tailEnd/>
          </a:ln>
        </p:spPr>
      </p:pic>
      <p:grpSp>
        <p:nvGrpSpPr>
          <p:cNvPr id="3" name="Group 16"/>
          <p:cNvGrpSpPr>
            <a:grpSpLocks/>
          </p:cNvGrpSpPr>
          <p:nvPr/>
        </p:nvGrpSpPr>
        <p:grpSpPr bwMode="auto">
          <a:xfrm>
            <a:off x="5380038" y="2700338"/>
            <a:ext cx="995362" cy="1587500"/>
            <a:chOff x="3389" y="1701"/>
            <a:chExt cx="627" cy="1000"/>
          </a:xfrm>
        </p:grpSpPr>
        <p:grpSp>
          <p:nvGrpSpPr>
            <p:cNvPr id="88099" name="Group 17"/>
            <p:cNvGrpSpPr>
              <a:grpSpLocks/>
            </p:cNvGrpSpPr>
            <p:nvPr/>
          </p:nvGrpSpPr>
          <p:grpSpPr bwMode="auto">
            <a:xfrm>
              <a:off x="3500" y="1701"/>
              <a:ext cx="516" cy="922"/>
              <a:chOff x="3282" y="1536"/>
              <a:chExt cx="516" cy="922"/>
            </a:xfrm>
          </p:grpSpPr>
          <p:pic>
            <p:nvPicPr>
              <p:cNvPr id="88101" name="Picture 18" descr="blocks-APP-OS-skewed"/>
              <p:cNvPicPr>
                <a:picLocks noChangeAspect="1" noChangeArrowheads="1"/>
              </p:cNvPicPr>
              <p:nvPr/>
            </p:nvPicPr>
            <p:blipFill>
              <a:blip r:embed="rId4"/>
              <a:srcRect/>
              <a:stretch>
                <a:fillRect/>
              </a:stretch>
            </p:blipFill>
            <p:spPr bwMode="auto">
              <a:xfrm>
                <a:off x="3504" y="1536"/>
                <a:ext cx="294" cy="766"/>
              </a:xfrm>
              <a:prstGeom prst="rect">
                <a:avLst/>
              </a:prstGeom>
              <a:noFill/>
              <a:ln w="9525">
                <a:noFill/>
                <a:miter lim="800000"/>
                <a:headEnd/>
                <a:tailEnd/>
              </a:ln>
            </p:spPr>
          </p:pic>
          <p:pic>
            <p:nvPicPr>
              <p:cNvPr id="88102" name="Picture 19" descr="blocks-APP-OS-skewed"/>
              <p:cNvPicPr>
                <a:picLocks noChangeAspect="1" noChangeArrowheads="1"/>
              </p:cNvPicPr>
              <p:nvPr/>
            </p:nvPicPr>
            <p:blipFill>
              <a:blip r:embed="rId4"/>
              <a:srcRect/>
              <a:stretch>
                <a:fillRect/>
              </a:stretch>
            </p:blipFill>
            <p:spPr bwMode="auto">
              <a:xfrm>
                <a:off x="3393" y="1614"/>
                <a:ext cx="294" cy="766"/>
              </a:xfrm>
              <a:prstGeom prst="rect">
                <a:avLst/>
              </a:prstGeom>
              <a:noFill/>
              <a:ln w="9525">
                <a:noFill/>
                <a:miter lim="800000"/>
                <a:headEnd/>
                <a:tailEnd/>
              </a:ln>
            </p:spPr>
          </p:pic>
          <p:pic>
            <p:nvPicPr>
              <p:cNvPr id="88103" name="Picture 20" descr="blocks-APP-OS-skewed"/>
              <p:cNvPicPr>
                <a:picLocks noChangeAspect="1" noChangeArrowheads="1"/>
              </p:cNvPicPr>
              <p:nvPr/>
            </p:nvPicPr>
            <p:blipFill>
              <a:blip r:embed="rId4"/>
              <a:srcRect/>
              <a:stretch>
                <a:fillRect/>
              </a:stretch>
            </p:blipFill>
            <p:spPr bwMode="auto">
              <a:xfrm>
                <a:off x="3282" y="1692"/>
                <a:ext cx="294" cy="766"/>
              </a:xfrm>
              <a:prstGeom prst="rect">
                <a:avLst/>
              </a:prstGeom>
              <a:noFill/>
              <a:ln w="9525">
                <a:noFill/>
                <a:miter lim="800000"/>
                <a:headEnd/>
                <a:tailEnd/>
              </a:ln>
            </p:spPr>
          </p:pic>
        </p:grpSp>
        <p:pic>
          <p:nvPicPr>
            <p:cNvPr id="88100" name="Picture 21" descr="blocks-APP-OS-skewed"/>
            <p:cNvPicPr>
              <a:picLocks noChangeAspect="1" noChangeArrowheads="1"/>
            </p:cNvPicPr>
            <p:nvPr/>
          </p:nvPicPr>
          <p:blipFill>
            <a:blip r:embed="rId4"/>
            <a:srcRect/>
            <a:stretch>
              <a:fillRect/>
            </a:stretch>
          </p:blipFill>
          <p:spPr bwMode="auto">
            <a:xfrm>
              <a:off x="3389" y="1935"/>
              <a:ext cx="294" cy="766"/>
            </a:xfrm>
            <a:prstGeom prst="rect">
              <a:avLst/>
            </a:prstGeom>
            <a:noFill/>
            <a:ln w="9525">
              <a:noFill/>
              <a:miter lim="800000"/>
              <a:headEnd/>
              <a:tailEnd/>
            </a:ln>
          </p:spPr>
        </p:pic>
      </p:grpSp>
      <p:pic>
        <p:nvPicPr>
          <p:cNvPr id="1219606" name="Picture 22" descr="cube-HYPERVISORtransp+LABEL"/>
          <p:cNvPicPr>
            <a:picLocks noChangeAspect="1" noChangeArrowheads="1"/>
          </p:cNvPicPr>
          <p:nvPr/>
        </p:nvPicPr>
        <p:blipFill>
          <a:blip r:embed="rId7"/>
          <a:srcRect/>
          <a:stretch>
            <a:fillRect/>
          </a:stretch>
        </p:blipFill>
        <p:spPr bwMode="auto">
          <a:xfrm>
            <a:off x="4010025" y="2857500"/>
            <a:ext cx="1306513" cy="993775"/>
          </a:xfrm>
          <a:prstGeom prst="rect">
            <a:avLst/>
          </a:prstGeom>
          <a:noFill/>
          <a:ln w="9525">
            <a:noFill/>
            <a:miter lim="800000"/>
            <a:headEnd/>
            <a:tailEnd/>
          </a:ln>
        </p:spPr>
      </p:pic>
      <p:pic>
        <p:nvPicPr>
          <p:cNvPr id="1219607" name="Picture 23" descr="blocks-APP-OS-skewed"/>
          <p:cNvPicPr>
            <a:picLocks noChangeAspect="1" noChangeArrowheads="1"/>
          </p:cNvPicPr>
          <p:nvPr/>
        </p:nvPicPr>
        <p:blipFill>
          <a:blip r:embed="rId4"/>
          <a:srcRect/>
          <a:stretch>
            <a:fillRect/>
          </a:stretch>
        </p:blipFill>
        <p:spPr bwMode="auto">
          <a:xfrm>
            <a:off x="2763838" y="4572000"/>
            <a:ext cx="466725" cy="1216025"/>
          </a:xfrm>
          <a:prstGeom prst="rect">
            <a:avLst/>
          </a:prstGeom>
          <a:noFill/>
          <a:ln w="9525">
            <a:noFill/>
            <a:miter lim="800000"/>
            <a:headEnd/>
            <a:tailEnd/>
          </a:ln>
        </p:spPr>
      </p:pic>
      <p:pic>
        <p:nvPicPr>
          <p:cNvPr id="1219608" name="Picture 24" descr="blocks-APP-OS-skewed"/>
          <p:cNvPicPr>
            <a:picLocks noChangeAspect="1" noChangeArrowheads="1"/>
          </p:cNvPicPr>
          <p:nvPr/>
        </p:nvPicPr>
        <p:blipFill>
          <a:blip r:embed="rId4"/>
          <a:srcRect/>
          <a:stretch>
            <a:fillRect/>
          </a:stretch>
        </p:blipFill>
        <p:spPr bwMode="auto">
          <a:xfrm>
            <a:off x="2506663" y="4572000"/>
            <a:ext cx="466725" cy="1216025"/>
          </a:xfrm>
          <a:prstGeom prst="rect">
            <a:avLst/>
          </a:prstGeom>
          <a:noFill/>
          <a:ln w="9525">
            <a:noFill/>
            <a:miter lim="800000"/>
            <a:headEnd/>
            <a:tailEnd/>
          </a:ln>
        </p:spPr>
      </p:pic>
      <p:pic>
        <p:nvPicPr>
          <p:cNvPr id="1219609" name="Picture 25" descr="blocks-APP-OS-skewed"/>
          <p:cNvPicPr>
            <a:picLocks noChangeAspect="1" noChangeArrowheads="1"/>
          </p:cNvPicPr>
          <p:nvPr/>
        </p:nvPicPr>
        <p:blipFill>
          <a:blip r:embed="rId4"/>
          <a:srcRect/>
          <a:stretch>
            <a:fillRect/>
          </a:stretch>
        </p:blipFill>
        <p:spPr bwMode="auto">
          <a:xfrm>
            <a:off x="2249488" y="4572000"/>
            <a:ext cx="466725" cy="1216025"/>
          </a:xfrm>
          <a:prstGeom prst="rect">
            <a:avLst/>
          </a:prstGeom>
          <a:noFill/>
          <a:ln w="9525">
            <a:noFill/>
            <a:miter lim="800000"/>
            <a:headEnd/>
            <a:tailEnd/>
          </a:ln>
        </p:spPr>
      </p:pic>
      <p:pic>
        <p:nvPicPr>
          <p:cNvPr id="1219610" name="Picture 26" descr="blocks-APP-OS-skewed"/>
          <p:cNvPicPr>
            <a:picLocks noChangeAspect="1" noChangeArrowheads="1"/>
          </p:cNvPicPr>
          <p:nvPr/>
        </p:nvPicPr>
        <p:blipFill>
          <a:blip r:embed="rId4"/>
          <a:srcRect/>
          <a:stretch>
            <a:fillRect/>
          </a:stretch>
        </p:blipFill>
        <p:spPr bwMode="auto">
          <a:xfrm>
            <a:off x="1992313" y="4572000"/>
            <a:ext cx="466725" cy="1216025"/>
          </a:xfrm>
          <a:prstGeom prst="rect">
            <a:avLst/>
          </a:prstGeom>
          <a:noFill/>
          <a:ln w="9525">
            <a:noFill/>
            <a:miter lim="800000"/>
            <a:headEnd/>
            <a:tailEnd/>
          </a:ln>
        </p:spPr>
      </p:pic>
      <p:pic>
        <p:nvPicPr>
          <p:cNvPr id="1219611" name="Picture 27" descr="blocks-APP-OS-skewed"/>
          <p:cNvPicPr>
            <a:picLocks noChangeAspect="1" noChangeArrowheads="1"/>
          </p:cNvPicPr>
          <p:nvPr/>
        </p:nvPicPr>
        <p:blipFill>
          <a:blip r:embed="rId4"/>
          <a:srcRect/>
          <a:stretch>
            <a:fillRect/>
          </a:stretch>
        </p:blipFill>
        <p:spPr bwMode="auto">
          <a:xfrm>
            <a:off x="1735138" y="4572000"/>
            <a:ext cx="466725" cy="1216025"/>
          </a:xfrm>
          <a:prstGeom prst="rect">
            <a:avLst/>
          </a:prstGeom>
          <a:noFill/>
          <a:ln w="9525">
            <a:noFill/>
            <a:miter lim="800000"/>
            <a:headEnd/>
            <a:tailEnd/>
          </a:ln>
        </p:spPr>
      </p:pic>
      <p:pic>
        <p:nvPicPr>
          <p:cNvPr id="1219612" name="Picture 28" descr="blocks-APP-OS-skewed"/>
          <p:cNvPicPr>
            <a:picLocks noChangeAspect="1" noChangeArrowheads="1"/>
          </p:cNvPicPr>
          <p:nvPr/>
        </p:nvPicPr>
        <p:blipFill>
          <a:blip r:embed="rId4"/>
          <a:srcRect/>
          <a:stretch>
            <a:fillRect/>
          </a:stretch>
        </p:blipFill>
        <p:spPr bwMode="auto">
          <a:xfrm>
            <a:off x="1477963" y="4572000"/>
            <a:ext cx="466725" cy="1216025"/>
          </a:xfrm>
          <a:prstGeom prst="rect">
            <a:avLst/>
          </a:prstGeom>
          <a:noFill/>
          <a:ln w="9525">
            <a:noFill/>
            <a:miter lim="800000"/>
            <a:headEnd/>
            <a:tailEnd/>
          </a:ln>
        </p:spPr>
      </p:pic>
      <p:pic>
        <p:nvPicPr>
          <p:cNvPr id="1219613" name="Picture 29" descr="blocks-APP-OS-skewed"/>
          <p:cNvPicPr>
            <a:picLocks noChangeAspect="1" noChangeArrowheads="1"/>
          </p:cNvPicPr>
          <p:nvPr/>
        </p:nvPicPr>
        <p:blipFill>
          <a:blip r:embed="rId4"/>
          <a:srcRect/>
          <a:stretch>
            <a:fillRect/>
          </a:stretch>
        </p:blipFill>
        <p:spPr bwMode="auto">
          <a:xfrm>
            <a:off x="1220788" y="4572000"/>
            <a:ext cx="466725" cy="1216025"/>
          </a:xfrm>
          <a:prstGeom prst="rect">
            <a:avLst/>
          </a:prstGeom>
          <a:noFill/>
          <a:ln w="9525">
            <a:noFill/>
            <a:miter lim="800000"/>
            <a:headEnd/>
            <a:tailEnd/>
          </a:ln>
        </p:spPr>
      </p:pic>
      <p:pic>
        <p:nvPicPr>
          <p:cNvPr id="1219614" name="Picture 30" descr="blocks-APP-OS-skewed"/>
          <p:cNvPicPr>
            <a:picLocks noChangeAspect="1" noChangeArrowheads="1"/>
          </p:cNvPicPr>
          <p:nvPr/>
        </p:nvPicPr>
        <p:blipFill>
          <a:blip r:embed="rId4"/>
          <a:srcRect/>
          <a:stretch>
            <a:fillRect/>
          </a:stretch>
        </p:blipFill>
        <p:spPr bwMode="auto">
          <a:xfrm>
            <a:off x="963613" y="4572000"/>
            <a:ext cx="466725" cy="1216025"/>
          </a:xfrm>
          <a:prstGeom prst="rect">
            <a:avLst/>
          </a:prstGeom>
          <a:noFill/>
          <a:ln w="9525">
            <a:noFill/>
            <a:miter lim="800000"/>
            <a:headEnd/>
            <a:tailEnd/>
          </a:ln>
        </p:spPr>
      </p:pic>
      <p:pic>
        <p:nvPicPr>
          <p:cNvPr id="1219615" name="Picture 31" descr="blocks-APP-OS-skewed"/>
          <p:cNvPicPr>
            <a:picLocks noChangeAspect="1" noChangeArrowheads="1"/>
          </p:cNvPicPr>
          <p:nvPr/>
        </p:nvPicPr>
        <p:blipFill>
          <a:blip r:embed="rId4"/>
          <a:srcRect/>
          <a:stretch>
            <a:fillRect/>
          </a:stretch>
        </p:blipFill>
        <p:spPr bwMode="auto">
          <a:xfrm>
            <a:off x="706438" y="4572000"/>
            <a:ext cx="466725" cy="1216025"/>
          </a:xfrm>
          <a:prstGeom prst="rect">
            <a:avLst/>
          </a:prstGeom>
          <a:noFill/>
          <a:ln w="9525">
            <a:noFill/>
            <a:miter lim="800000"/>
            <a:headEnd/>
            <a:tailEnd/>
          </a:ln>
        </p:spPr>
      </p:pic>
      <p:pic>
        <p:nvPicPr>
          <p:cNvPr id="1219616" name="Picture 32" descr="blocks-APP-OS-skewed"/>
          <p:cNvPicPr>
            <a:picLocks noChangeAspect="1" noChangeArrowheads="1"/>
          </p:cNvPicPr>
          <p:nvPr/>
        </p:nvPicPr>
        <p:blipFill>
          <a:blip r:embed="rId4"/>
          <a:srcRect/>
          <a:stretch>
            <a:fillRect/>
          </a:stretch>
        </p:blipFill>
        <p:spPr bwMode="auto">
          <a:xfrm>
            <a:off x="3448050" y="1304925"/>
            <a:ext cx="466725" cy="1216025"/>
          </a:xfrm>
          <a:prstGeom prst="rect">
            <a:avLst/>
          </a:prstGeom>
          <a:noFill/>
          <a:ln w="9525">
            <a:noFill/>
            <a:miter lim="800000"/>
            <a:headEnd/>
            <a:tailEnd/>
          </a:ln>
        </p:spPr>
      </p:pic>
      <p:pic>
        <p:nvPicPr>
          <p:cNvPr id="1219617" name="Picture 33" descr="blocks-APP-OS-skewed"/>
          <p:cNvPicPr>
            <a:picLocks noChangeAspect="1" noChangeArrowheads="1"/>
          </p:cNvPicPr>
          <p:nvPr/>
        </p:nvPicPr>
        <p:blipFill>
          <a:blip r:embed="rId4"/>
          <a:srcRect/>
          <a:stretch>
            <a:fillRect/>
          </a:stretch>
        </p:blipFill>
        <p:spPr bwMode="auto">
          <a:xfrm>
            <a:off x="4600575" y="1997075"/>
            <a:ext cx="466725" cy="1216025"/>
          </a:xfrm>
          <a:prstGeom prst="rect">
            <a:avLst/>
          </a:prstGeom>
          <a:noFill/>
          <a:ln w="9525">
            <a:noFill/>
            <a:miter lim="800000"/>
            <a:headEnd/>
            <a:tailEnd/>
          </a:ln>
        </p:spPr>
      </p:pic>
      <p:pic>
        <p:nvPicPr>
          <p:cNvPr id="1219618" name="Picture 34" descr="blocks-APP-OS-skewed"/>
          <p:cNvPicPr>
            <a:picLocks noChangeAspect="1" noChangeArrowheads="1"/>
          </p:cNvPicPr>
          <p:nvPr/>
        </p:nvPicPr>
        <p:blipFill>
          <a:blip r:embed="rId4"/>
          <a:srcRect/>
          <a:stretch>
            <a:fillRect/>
          </a:stretch>
        </p:blipFill>
        <p:spPr bwMode="auto">
          <a:xfrm>
            <a:off x="4433888" y="2089150"/>
            <a:ext cx="466725" cy="1216025"/>
          </a:xfrm>
          <a:prstGeom prst="rect">
            <a:avLst/>
          </a:prstGeom>
          <a:noFill/>
          <a:ln w="9525">
            <a:noFill/>
            <a:miter lim="800000"/>
            <a:headEnd/>
            <a:tailEnd/>
          </a:ln>
        </p:spPr>
      </p:pic>
      <p:pic>
        <p:nvPicPr>
          <p:cNvPr id="1219619" name="Picture 35" descr="blocks-APP-OS-skewed"/>
          <p:cNvPicPr>
            <a:picLocks noChangeAspect="1" noChangeArrowheads="1"/>
          </p:cNvPicPr>
          <p:nvPr/>
        </p:nvPicPr>
        <p:blipFill>
          <a:blip r:embed="rId4"/>
          <a:srcRect/>
          <a:stretch>
            <a:fillRect/>
          </a:stretch>
        </p:blipFill>
        <p:spPr bwMode="auto">
          <a:xfrm>
            <a:off x="5834063" y="2749550"/>
            <a:ext cx="466725" cy="1216025"/>
          </a:xfrm>
          <a:prstGeom prst="rect">
            <a:avLst/>
          </a:prstGeom>
          <a:noFill/>
          <a:ln w="9525">
            <a:noFill/>
            <a:miter lim="800000"/>
            <a:headEnd/>
            <a:tailEnd/>
          </a:ln>
        </p:spPr>
      </p:pic>
      <p:pic>
        <p:nvPicPr>
          <p:cNvPr id="1219620" name="Picture 36" descr="blocks-APP-OS-skewed"/>
          <p:cNvPicPr>
            <a:picLocks noChangeAspect="1" noChangeArrowheads="1"/>
          </p:cNvPicPr>
          <p:nvPr/>
        </p:nvPicPr>
        <p:blipFill>
          <a:blip r:embed="rId4"/>
          <a:srcRect/>
          <a:stretch>
            <a:fillRect/>
          </a:stretch>
        </p:blipFill>
        <p:spPr bwMode="auto">
          <a:xfrm>
            <a:off x="5514975" y="2959100"/>
            <a:ext cx="466725" cy="1216025"/>
          </a:xfrm>
          <a:prstGeom prst="rect">
            <a:avLst/>
          </a:prstGeom>
          <a:noFill/>
          <a:ln w="9525">
            <a:noFill/>
            <a:miter lim="800000"/>
            <a:headEnd/>
            <a:tailEnd/>
          </a:ln>
        </p:spPr>
      </p:pic>
      <p:pic>
        <p:nvPicPr>
          <p:cNvPr id="1219621" name="Picture 37" descr="blocks-APP-OS-skewed"/>
          <p:cNvPicPr>
            <a:picLocks noChangeAspect="1" noChangeArrowheads="1"/>
          </p:cNvPicPr>
          <p:nvPr/>
        </p:nvPicPr>
        <p:blipFill>
          <a:blip r:embed="rId4"/>
          <a:srcRect/>
          <a:stretch>
            <a:fillRect/>
          </a:stretch>
        </p:blipFill>
        <p:spPr bwMode="auto">
          <a:xfrm>
            <a:off x="5362575" y="3076575"/>
            <a:ext cx="466725" cy="1216025"/>
          </a:xfrm>
          <a:prstGeom prst="rect">
            <a:avLst/>
          </a:prstGeom>
          <a:noFill/>
          <a:ln w="9525">
            <a:noFill/>
            <a:miter lim="800000"/>
            <a:headEnd/>
            <a:tailEnd/>
          </a:ln>
        </p:spPr>
      </p:pic>
      <p:pic>
        <p:nvPicPr>
          <p:cNvPr id="1219622" name="Picture 38" descr="blocks-APP-OS-skewed"/>
          <p:cNvPicPr>
            <a:picLocks noChangeAspect="1" noChangeArrowheads="1"/>
          </p:cNvPicPr>
          <p:nvPr/>
        </p:nvPicPr>
        <p:blipFill>
          <a:blip r:embed="rId4"/>
          <a:srcRect/>
          <a:stretch>
            <a:fillRect/>
          </a:stretch>
        </p:blipFill>
        <p:spPr bwMode="auto">
          <a:xfrm>
            <a:off x="4129088" y="2324100"/>
            <a:ext cx="466725" cy="1216025"/>
          </a:xfrm>
          <a:prstGeom prst="rect">
            <a:avLst/>
          </a:prstGeom>
          <a:noFill/>
          <a:ln w="9525">
            <a:noFill/>
            <a:miter lim="800000"/>
            <a:headEnd/>
            <a:tailEnd/>
          </a:ln>
        </p:spPr>
      </p:pic>
      <p:pic>
        <p:nvPicPr>
          <p:cNvPr id="1219623" name="Picture 39" descr="blocks-APP-OS-skewed"/>
          <p:cNvPicPr>
            <a:picLocks noChangeAspect="1" noChangeArrowheads="1"/>
          </p:cNvPicPr>
          <p:nvPr/>
        </p:nvPicPr>
        <p:blipFill>
          <a:blip r:embed="rId4"/>
          <a:srcRect/>
          <a:stretch>
            <a:fillRect/>
          </a:stretch>
        </p:blipFill>
        <p:spPr bwMode="auto">
          <a:xfrm>
            <a:off x="3128963" y="1514475"/>
            <a:ext cx="466725" cy="1216025"/>
          </a:xfrm>
          <a:prstGeom prst="rect">
            <a:avLst/>
          </a:prstGeom>
          <a:noFill/>
          <a:ln w="9525">
            <a:noFill/>
            <a:miter lim="800000"/>
            <a:headEnd/>
            <a:tailEnd/>
          </a:ln>
        </p:spPr>
      </p:pic>
      <p:pic>
        <p:nvPicPr>
          <p:cNvPr id="1219624" name="Picture 40" descr="blocks-APP-OS-skewed"/>
          <p:cNvPicPr>
            <a:picLocks noChangeAspect="1" noChangeArrowheads="1"/>
          </p:cNvPicPr>
          <p:nvPr/>
        </p:nvPicPr>
        <p:blipFill>
          <a:blip r:embed="rId4"/>
          <a:srcRect/>
          <a:stretch>
            <a:fillRect/>
          </a:stretch>
        </p:blipFill>
        <p:spPr bwMode="auto">
          <a:xfrm>
            <a:off x="2976563" y="1631950"/>
            <a:ext cx="466725" cy="1216025"/>
          </a:xfrm>
          <a:prstGeom prst="rect">
            <a:avLst/>
          </a:prstGeom>
          <a:noFill/>
          <a:ln w="9525">
            <a:noFill/>
            <a:miter lim="800000"/>
            <a:headEnd/>
            <a:tailEnd/>
          </a:ln>
        </p:spPr>
      </p:pic>
      <p:pic>
        <p:nvPicPr>
          <p:cNvPr id="1219625" name="Picture 41" descr="blocks-APP-OS-skewed"/>
          <p:cNvPicPr>
            <a:picLocks noChangeAspect="1" noChangeArrowheads="1"/>
          </p:cNvPicPr>
          <p:nvPr/>
        </p:nvPicPr>
        <p:blipFill>
          <a:blip r:embed="rId4"/>
          <a:srcRect/>
          <a:stretch>
            <a:fillRect/>
          </a:stretch>
        </p:blipFill>
        <p:spPr bwMode="auto">
          <a:xfrm>
            <a:off x="4167188" y="2376488"/>
            <a:ext cx="466725" cy="1216025"/>
          </a:xfrm>
          <a:prstGeom prst="rect">
            <a:avLst/>
          </a:prstGeom>
          <a:noFill/>
          <a:ln w="9525">
            <a:noFill/>
            <a:miter lim="800000"/>
            <a:headEnd/>
            <a:tailEnd/>
          </a:ln>
        </p:spPr>
      </p:pic>
      <p:sp>
        <p:nvSpPr>
          <p:cNvPr id="1219626" name="Freeform 42"/>
          <p:cNvSpPr>
            <a:spLocks/>
          </p:cNvSpPr>
          <p:nvPr/>
        </p:nvSpPr>
        <p:spPr bwMode="auto">
          <a:xfrm>
            <a:off x="4162425" y="2400300"/>
            <a:ext cx="466725" cy="1143000"/>
          </a:xfrm>
          <a:custGeom>
            <a:avLst/>
            <a:gdLst>
              <a:gd name="T0" fmla="*/ 2147483647 w 294"/>
              <a:gd name="T1" fmla="*/ 0 h 720"/>
              <a:gd name="T2" fmla="*/ 2147483647 w 294"/>
              <a:gd name="T3" fmla="*/ 2147483647 h 720"/>
              <a:gd name="T4" fmla="*/ 2147483647 w 294"/>
              <a:gd name="T5" fmla="*/ 2147483647 h 720"/>
              <a:gd name="T6" fmla="*/ 2147483647 w 294"/>
              <a:gd name="T7" fmla="*/ 2147483647 h 720"/>
              <a:gd name="T8" fmla="*/ 2147483647 w 294"/>
              <a:gd name="T9" fmla="*/ 2147483647 h 720"/>
              <a:gd name="T10" fmla="*/ 2147483647 w 294"/>
              <a:gd name="T11" fmla="*/ 2147483647 h 720"/>
              <a:gd name="T12" fmla="*/ 0 w 294"/>
              <a:gd name="T13" fmla="*/ 2147483647 h 720"/>
              <a:gd name="T14" fmla="*/ 2147483647 w 294"/>
              <a:gd name="T15" fmla="*/ 2147483647 h 720"/>
              <a:gd name="T16" fmla="*/ 2147483647 w 294"/>
              <a:gd name="T17" fmla="*/ 0 h 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
              <a:gd name="T28" fmla="*/ 0 h 720"/>
              <a:gd name="T29" fmla="*/ 294 w 294"/>
              <a:gd name="T30" fmla="*/ 720 h 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 h="720">
                <a:moveTo>
                  <a:pt x="41" y="0"/>
                </a:moveTo>
                <a:lnTo>
                  <a:pt x="265" y="128"/>
                </a:lnTo>
                <a:lnTo>
                  <a:pt x="294" y="153"/>
                </a:lnTo>
                <a:lnTo>
                  <a:pt x="287" y="698"/>
                </a:lnTo>
                <a:lnTo>
                  <a:pt x="253" y="720"/>
                </a:lnTo>
                <a:lnTo>
                  <a:pt x="29" y="598"/>
                </a:lnTo>
                <a:lnTo>
                  <a:pt x="0" y="573"/>
                </a:lnTo>
                <a:lnTo>
                  <a:pt x="9" y="28"/>
                </a:lnTo>
                <a:lnTo>
                  <a:pt x="41" y="0"/>
                </a:lnTo>
                <a:close/>
              </a:path>
            </a:pathLst>
          </a:custGeom>
          <a:solidFill>
            <a:srgbClr val="FF0000">
              <a:alpha val="25098"/>
            </a:srgbClr>
          </a:solidFill>
          <a:ln w="76200">
            <a:solidFill>
              <a:srgbClr val="FF0000"/>
            </a:solidFill>
            <a:round/>
            <a:headEnd/>
            <a:tailEnd/>
          </a:ln>
        </p:spPr>
        <p:txBody>
          <a:bodyPr/>
          <a:lstStyle/>
          <a:p>
            <a:endParaRPr lang="zh-TW" altLang="en-US"/>
          </a:p>
        </p:txBody>
      </p:sp>
      <p:sp>
        <p:nvSpPr>
          <p:cNvPr id="1219627" name="Text Box 43"/>
          <p:cNvSpPr txBox="1">
            <a:spLocks noChangeArrowheads="1"/>
          </p:cNvSpPr>
          <p:nvPr/>
        </p:nvSpPr>
        <p:spPr bwMode="auto">
          <a:xfrm>
            <a:off x="5187950" y="876300"/>
            <a:ext cx="3692525" cy="1347788"/>
          </a:xfrm>
          <a:prstGeom prst="rect">
            <a:avLst/>
          </a:prstGeom>
          <a:noFill/>
          <a:ln w="9525">
            <a:noFill/>
            <a:miter lim="800000"/>
            <a:headEnd/>
            <a:tailEnd/>
          </a:ln>
        </p:spPr>
        <p:txBody>
          <a:bodyPr wrap="none">
            <a:spAutoFit/>
          </a:bodyPr>
          <a:lstStyle/>
          <a:p>
            <a:r>
              <a:rPr kumimoji="0" lang="zh-TW" altLang="en-US" sz="2400">
                <a:latin typeface="微軟正黑體"/>
                <a:ea typeface="微軟正黑體"/>
                <a:cs typeface="微軟正黑體"/>
              </a:rPr>
              <a:t>使用</a:t>
            </a:r>
            <a:r>
              <a:rPr kumimoji="0" lang="zh-TW" altLang="en-US" sz="2400">
                <a:solidFill>
                  <a:srgbClr val="CC3300"/>
                </a:solidFill>
                <a:latin typeface="微軟正黑體"/>
                <a:ea typeface="微軟正黑體"/>
                <a:cs typeface="微軟正黑體"/>
              </a:rPr>
              <a:t>虛擬架構</a:t>
            </a:r>
            <a:r>
              <a:rPr kumimoji="0" lang="zh-TW" altLang="en-US" sz="2400">
                <a:latin typeface="微軟正黑體"/>
                <a:ea typeface="微軟正黑體"/>
                <a:cs typeface="微軟正黑體"/>
              </a:rPr>
              <a:t>轉移或是</a:t>
            </a:r>
            <a:br>
              <a:rPr kumimoji="0" lang="zh-TW" altLang="en-US" sz="2400">
                <a:latin typeface="微軟正黑體"/>
                <a:ea typeface="微軟正黑體"/>
                <a:cs typeface="微軟正黑體"/>
              </a:rPr>
            </a:br>
            <a:r>
              <a:rPr kumimoji="0" lang="zh-TW" altLang="en-US" sz="2400">
                <a:latin typeface="微軟正黑體"/>
                <a:ea typeface="微軟正黑體"/>
                <a:cs typeface="微軟正黑體"/>
              </a:rPr>
              <a:t>部署環境，輕而易舉</a:t>
            </a:r>
          </a:p>
          <a:p>
            <a:r>
              <a:rPr kumimoji="0" lang="zh-TW" altLang="en-US" sz="2400">
                <a:latin typeface="微軟正黑體"/>
                <a:ea typeface="微軟正黑體"/>
                <a:cs typeface="微軟正黑體"/>
              </a:rPr>
              <a:t>完全脫離硬體限制與包袱</a:t>
            </a:r>
          </a:p>
        </p:txBody>
      </p:sp>
      <p:pic>
        <p:nvPicPr>
          <p:cNvPr id="1219629" name="Picture 45" descr="cube-VIRTUALINFRASTRtransp"/>
          <p:cNvPicPr>
            <a:picLocks noChangeAspect="1" noChangeArrowheads="1"/>
          </p:cNvPicPr>
          <p:nvPr/>
        </p:nvPicPr>
        <p:blipFill>
          <a:blip r:embed="rId8"/>
          <a:srcRect/>
          <a:stretch>
            <a:fillRect/>
          </a:stretch>
        </p:blipFill>
        <p:spPr bwMode="auto">
          <a:xfrm>
            <a:off x="2514600" y="838200"/>
            <a:ext cx="4100513" cy="38496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19606"/>
                                        </p:tgtEl>
                                        <p:attrNameLst>
                                          <p:attrName>style.visibility</p:attrName>
                                        </p:attrNameLst>
                                      </p:cBhvr>
                                      <p:to>
                                        <p:strVal val="visible"/>
                                      </p:to>
                                    </p:set>
                                    <p:animEffect transition="in" filter="fade">
                                      <p:cBhvr>
                                        <p:cTn id="7" dur="500"/>
                                        <p:tgtEl>
                                          <p:spTgt spid="1219606"/>
                                        </p:tgtEl>
                                      </p:cBhvr>
                                    </p:animEffect>
                                    <p:anim calcmode="lin" valueType="num">
                                      <p:cBhvr>
                                        <p:cTn id="8" dur="500" fill="hold"/>
                                        <p:tgtEl>
                                          <p:spTgt spid="1219606"/>
                                        </p:tgtEl>
                                        <p:attrNameLst>
                                          <p:attrName>ppt_x</p:attrName>
                                        </p:attrNameLst>
                                      </p:cBhvr>
                                      <p:tavLst>
                                        <p:tav tm="0">
                                          <p:val>
                                            <p:strVal val="#ppt_x"/>
                                          </p:val>
                                        </p:tav>
                                        <p:tav tm="100000">
                                          <p:val>
                                            <p:strVal val="#ppt_x"/>
                                          </p:val>
                                        </p:tav>
                                      </p:tavLst>
                                    </p:anim>
                                    <p:anim calcmode="lin" valueType="num">
                                      <p:cBhvr>
                                        <p:cTn id="9" dur="500" fill="hold"/>
                                        <p:tgtEl>
                                          <p:spTgt spid="12196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19595"/>
                                        </p:tgtEl>
                                        <p:attrNameLst>
                                          <p:attrName>style.visibility</p:attrName>
                                        </p:attrNameLst>
                                      </p:cBhvr>
                                      <p:to>
                                        <p:strVal val="visible"/>
                                      </p:to>
                                    </p:set>
                                    <p:animEffect transition="in" filter="fade">
                                      <p:cBhvr>
                                        <p:cTn id="14" dur="500"/>
                                        <p:tgtEl>
                                          <p:spTgt spid="1219595"/>
                                        </p:tgtEl>
                                      </p:cBhvr>
                                    </p:animEffect>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1219606"/>
                                        </p:tgtEl>
                                      </p:cBhvr>
                                    </p:animEffect>
                                    <p:set>
                                      <p:cBhvr>
                                        <p:cTn id="18" dur="1" fill="hold">
                                          <p:stCondLst>
                                            <p:cond delay="499"/>
                                          </p:stCondLst>
                                        </p:cTn>
                                        <p:tgtEl>
                                          <p:spTgt spid="1219606"/>
                                        </p:tgtEl>
                                        <p:attrNameLst>
                                          <p:attrName>style.visibility</p:attrName>
                                        </p:attrNameLst>
                                      </p:cBhvr>
                                      <p:to>
                                        <p:strVal val="hidden"/>
                                      </p:to>
                                    </p:set>
                                  </p:childTnLst>
                                </p:cTn>
                              </p:par>
                              <p:par>
                                <p:cTn id="19" presetID="47" presetClass="entr" presetSubtype="0" fill="hold" nodeType="withEffect">
                                  <p:stCondLst>
                                    <p:cond delay="0"/>
                                  </p:stCondLst>
                                  <p:childTnLst>
                                    <p:set>
                                      <p:cBhvr>
                                        <p:cTn id="20" dur="1" fill="hold">
                                          <p:stCondLst>
                                            <p:cond delay="0"/>
                                          </p:stCondLst>
                                        </p:cTn>
                                        <p:tgtEl>
                                          <p:spTgt spid="1219596"/>
                                        </p:tgtEl>
                                        <p:attrNameLst>
                                          <p:attrName>style.visibility</p:attrName>
                                        </p:attrNameLst>
                                      </p:cBhvr>
                                      <p:to>
                                        <p:strVal val="visible"/>
                                      </p:to>
                                    </p:set>
                                    <p:animEffect transition="in" filter="fade">
                                      <p:cBhvr>
                                        <p:cTn id="21" dur="500"/>
                                        <p:tgtEl>
                                          <p:spTgt spid="1219596"/>
                                        </p:tgtEl>
                                      </p:cBhvr>
                                    </p:animEffect>
                                    <p:anim calcmode="lin" valueType="num">
                                      <p:cBhvr>
                                        <p:cTn id="22" dur="500" fill="hold"/>
                                        <p:tgtEl>
                                          <p:spTgt spid="1219596"/>
                                        </p:tgtEl>
                                        <p:attrNameLst>
                                          <p:attrName>ppt_x</p:attrName>
                                        </p:attrNameLst>
                                      </p:cBhvr>
                                      <p:tavLst>
                                        <p:tav tm="0">
                                          <p:val>
                                            <p:strVal val="#ppt_x"/>
                                          </p:val>
                                        </p:tav>
                                        <p:tav tm="100000">
                                          <p:val>
                                            <p:strVal val="#ppt_x"/>
                                          </p:val>
                                        </p:tav>
                                      </p:tavLst>
                                    </p:anim>
                                    <p:anim calcmode="lin" valueType="num">
                                      <p:cBhvr>
                                        <p:cTn id="23" dur="500" fill="hold"/>
                                        <p:tgtEl>
                                          <p:spTgt spid="121959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00"/>
                                  </p:stCondLst>
                                  <p:childTnLst>
                                    <p:set>
                                      <p:cBhvr>
                                        <p:cTn id="25" dur="1" fill="hold">
                                          <p:stCondLst>
                                            <p:cond delay="0"/>
                                          </p:stCondLst>
                                        </p:cTn>
                                        <p:tgtEl>
                                          <p:spTgt spid="1219597"/>
                                        </p:tgtEl>
                                        <p:attrNameLst>
                                          <p:attrName>style.visibility</p:attrName>
                                        </p:attrNameLst>
                                      </p:cBhvr>
                                      <p:to>
                                        <p:strVal val="visible"/>
                                      </p:to>
                                    </p:set>
                                    <p:animEffect transition="in" filter="fade">
                                      <p:cBhvr>
                                        <p:cTn id="26" dur="500"/>
                                        <p:tgtEl>
                                          <p:spTgt spid="1219597"/>
                                        </p:tgtEl>
                                      </p:cBhvr>
                                    </p:animEffect>
                                    <p:anim calcmode="lin" valueType="num">
                                      <p:cBhvr>
                                        <p:cTn id="27" dur="500" fill="hold"/>
                                        <p:tgtEl>
                                          <p:spTgt spid="1219597"/>
                                        </p:tgtEl>
                                        <p:attrNameLst>
                                          <p:attrName>ppt_x</p:attrName>
                                        </p:attrNameLst>
                                      </p:cBhvr>
                                      <p:tavLst>
                                        <p:tav tm="0">
                                          <p:val>
                                            <p:strVal val="#ppt_x"/>
                                          </p:val>
                                        </p:tav>
                                        <p:tav tm="100000">
                                          <p:val>
                                            <p:strVal val="#ppt_x"/>
                                          </p:val>
                                        </p:tav>
                                      </p:tavLst>
                                    </p:anim>
                                    <p:anim calcmode="lin" valueType="num">
                                      <p:cBhvr>
                                        <p:cTn id="28" dur="500" fill="hold"/>
                                        <p:tgtEl>
                                          <p:spTgt spid="1219597"/>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600"/>
                                  </p:stCondLst>
                                  <p:childTnLst>
                                    <p:set>
                                      <p:cBhvr>
                                        <p:cTn id="30" dur="1" fill="hold">
                                          <p:stCondLst>
                                            <p:cond delay="0"/>
                                          </p:stCondLst>
                                        </p:cTn>
                                        <p:tgtEl>
                                          <p:spTgt spid="1219625"/>
                                        </p:tgtEl>
                                        <p:attrNameLst>
                                          <p:attrName>style.visibility</p:attrName>
                                        </p:attrNameLst>
                                      </p:cBhvr>
                                      <p:to>
                                        <p:strVal val="visible"/>
                                      </p:to>
                                    </p:set>
                                    <p:animEffect transition="in" filter="fade">
                                      <p:cBhvr>
                                        <p:cTn id="31" dur="500"/>
                                        <p:tgtEl>
                                          <p:spTgt spid="1219625"/>
                                        </p:tgtEl>
                                      </p:cBhvr>
                                    </p:animEffect>
                                    <p:anim calcmode="lin" valueType="num">
                                      <p:cBhvr>
                                        <p:cTn id="32" dur="500" fill="hold"/>
                                        <p:tgtEl>
                                          <p:spTgt spid="1219625"/>
                                        </p:tgtEl>
                                        <p:attrNameLst>
                                          <p:attrName>ppt_x</p:attrName>
                                        </p:attrNameLst>
                                      </p:cBhvr>
                                      <p:tavLst>
                                        <p:tav tm="0">
                                          <p:val>
                                            <p:strVal val="#ppt_x"/>
                                          </p:val>
                                        </p:tav>
                                        <p:tav tm="100000">
                                          <p:val>
                                            <p:strVal val="#ppt_x"/>
                                          </p:val>
                                        </p:tav>
                                      </p:tavLst>
                                    </p:anim>
                                    <p:anim calcmode="lin" valueType="num">
                                      <p:cBhvr>
                                        <p:cTn id="33" dur="500" fill="hold"/>
                                        <p:tgtEl>
                                          <p:spTgt spid="12196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219598"/>
                                        </p:tgtEl>
                                        <p:attrNameLst>
                                          <p:attrName>style.visibility</p:attrName>
                                        </p:attrNameLst>
                                      </p:cBhvr>
                                      <p:to>
                                        <p:strVal val="visible"/>
                                      </p:to>
                                    </p:set>
                                    <p:animEffect transition="in" filter="fade">
                                      <p:cBhvr>
                                        <p:cTn id="38" dur="500"/>
                                        <p:tgtEl>
                                          <p:spTgt spid="1219598"/>
                                        </p:tgtEl>
                                      </p:cBhvr>
                                    </p:animEffect>
                                    <p:anim calcmode="lin" valueType="num">
                                      <p:cBhvr>
                                        <p:cTn id="39" dur="500" fill="hold"/>
                                        <p:tgtEl>
                                          <p:spTgt spid="1219598"/>
                                        </p:tgtEl>
                                        <p:attrNameLst>
                                          <p:attrName>ppt_x</p:attrName>
                                        </p:attrNameLst>
                                      </p:cBhvr>
                                      <p:tavLst>
                                        <p:tav tm="0">
                                          <p:val>
                                            <p:strVal val="#ppt_x"/>
                                          </p:val>
                                        </p:tav>
                                        <p:tav tm="100000">
                                          <p:val>
                                            <p:strVal val="#ppt_x"/>
                                          </p:val>
                                        </p:tav>
                                      </p:tavLst>
                                    </p:anim>
                                    <p:anim calcmode="lin" valueType="num">
                                      <p:cBhvr>
                                        <p:cTn id="40" dur="500" fill="hold"/>
                                        <p:tgtEl>
                                          <p:spTgt spid="1219598"/>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219587"/>
                                        </p:tgtEl>
                                        <p:attrNameLst>
                                          <p:attrName>style.visibility</p:attrName>
                                        </p:attrNameLst>
                                      </p:cBhvr>
                                      <p:to>
                                        <p:strVal val="visible"/>
                                      </p:to>
                                    </p:set>
                                    <p:animEffect transition="in" filter="fade">
                                      <p:cBhvr>
                                        <p:cTn id="43" dur="500"/>
                                        <p:tgtEl>
                                          <p:spTgt spid="1219587"/>
                                        </p:tgtEl>
                                      </p:cBhvr>
                                    </p:animEffect>
                                    <p:anim calcmode="lin" valueType="num">
                                      <p:cBhvr>
                                        <p:cTn id="44" dur="500" fill="hold"/>
                                        <p:tgtEl>
                                          <p:spTgt spid="1219587"/>
                                        </p:tgtEl>
                                        <p:attrNameLst>
                                          <p:attrName>ppt_x</p:attrName>
                                        </p:attrNameLst>
                                      </p:cBhvr>
                                      <p:tavLst>
                                        <p:tav tm="0">
                                          <p:val>
                                            <p:strVal val="#ppt_x"/>
                                          </p:val>
                                        </p:tav>
                                        <p:tav tm="100000">
                                          <p:val>
                                            <p:strVal val="#ppt_x"/>
                                          </p:val>
                                        </p:tav>
                                      </p:tavLst>
                                    </p:anim>
                                    <p:anim calcmode="lin" valueType="num">
                                      <p:cBhvr>
                                        <p:cTn id="45" dur="500" fill="hold"/>
                                        <p:tgtEl>
                                          <p:spTgt spid="1219587"/>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1219588"/>
                                        </p:tgtEl>
                                        <p:attrNameLst>
                                          <p:attrName>style.visibility</p:attrName>
                                        </p:attrNameLst>
                                      </p:cBhvr>
                                      <p:to>
                                        <p:strVal val="visible"/>
                                      </p:to>
                                    </p:set>
                                    <p:animEffect transition="in" filter="fade">
                                      <p:cBhvr>
                                        <p:cTn id="48" dur="500"/>
                                        <p:tgtEl>
                                          <p:spTgt spid="1219588"/>
                                        </p:tgtEl>
                                      </p:cBhvr>
                                    </p:animEffect>
                                    <p:anim calcmode="lin" valueType="num">
                                      <p:cBhvr>
                                        <p:cTn id="49" dur="500" fill="hold"/>
                                        <p:tgtEl>
                                          <p:spTgt spid="1219588"/>
                                        </p:tgtEl>
                                        <p:attrNameLst>
                                          <p:attrName>ppt_x</p:attrName>
                                        </p:attrNameLst>
                                      </p:cBhvr>
                                      <p:tavLst>
                                        <p:tav tm="0">
                                          <p:val>
                                            <p:strVal val="#ppt_x"/>
                                          </p:val>
                                        </p:tav>
                                        <p:tav tm="100000">
                                          <p:val>
                                            <p:strVal val="#ppt_x"/>
                                          </p:val>
                                        </p:tav>
                                      </p:tavLst>
                                    </p:anim>
                                    <p:anim calcmode="lin" valueType="num">
                                      <p:cBhvr>
                                        <p:cTn id="50" dur="500" fill="hold"/>
                                        <p:tgtEl>
                                          <p:spTgt spid="1219588"/>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1219599"/>
                                        </p:tgtEl>
                                        <p:attrNameLst>
                                          <p:attrName>style.visibility</p:attrName>
                                        </p:attrNameLst>
                                      </p:cBhvr>
                                      <p:to>
                                        <p:strVal val="visible"/>
                                      </p:to>
                                    </p:set>
                                    <p:animEffect transition="in" filter="fade">
                                      <p:cBhvr>
                                        <p:cTn id="53" dur="500"/>
                                        <p:tgtEl>
                                          <p:spTgt spid="1219599"/>
                                        </p:tgtEl>
                                      </p:cBhvr>
                                    </p:animEffect>
                                    <p:anim calcmode="lin" valueType="num">
                                      <p:cBhvr>
                                        <p:cTn id="54" dur="500" fill="hold"/>
                                        <p:tgtEl>
                                          <p:spTgt spid="1219599"/>
                                        </p:tgtEl>
                                        <p:attrNameLst>
                                          <p:attrName>ppt_x</p:attrName>
                                        </p:attrNameLst>
                                      </p:cBhvr>
                                      <p:tavLst>
                                        <p:tav tm="0">
                                          <p:val>
                                            <p:strVal val="#ppt_x"/>
                                          </p:val>
                                        </p:tav>
                                        <p:tav tm="100000">
                                          <p:val>
                                            <p:strVal val="#ppt_x"/>
                                          </p:val>
                                        </p:tav>
                                      </p:tavLst>
                                    </p:anim>
                                    <p:anim calcmode="lin" valueType="num">
                                      <p:cBhvr>
                                        <p:cTn id="55" dur="500" fill="hold"/>
                                        <p:tgtEl>
                                          <p:spTgt spid="1219599"/>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anim calcmode="lin" valueType="num">
                                      <p:cBhvr>
                                        <p:cTn id="59" dur="500" fill="hold"/>
                                        <p:tgtEl>
                                          <p:spTgt spid="3"/>
                                        </p:tgtEl>
                                        <p:attrNameLst>
                                          <p:attrName>ppt_x</p:attrName>
                                        </p:attrNameLst>
                                      </p:cBhvr>
                                      <p:tavLst>
                                        <p:tav tm="0">
                                          <p:val>
                                            <p:strVal val="#ppt_x"/>
                                          </p:val>
                                        </p:tav>
                                        <p:tav tm="100000">
                                          <p:val>
                                            <p:strVal val="#ppt_x"/>
                                          </p:val>
                                        </p:tav>
                                      </p:tavLst>
                                    </p:anim>
                                    <p:anim calcmode="lin" valueType="num">
                                      <p:cBhvr>
                                        <p:cTn id="60" dur="500" fill="hold"/>
                                        <p:tgtEl>
                                          <p:spTgt spid="3"/>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anim calcmode="lin" valueType="num">
                                      <p:cBhvr>
                                        <p:cTn id="64" dur="500" fill="hold"/>
                                        <p:tgtEl>
                                          <p:spTgt spid="2"/>
                                        </p:tgtEl>
                                        <p:attrNameLst>
                                          <p:attrName>ppt_x</p:attrName>
                                        </p:attrNameLst>
                                      </p:cBhvr>
                                      <p:tavLst>
                                        <p:tav tm="0">
                                          <p:val>
                                            <p:strVal val="#ppt_x"/>
                                          </p:val>
                                        </p:tav>
                                        <p:tav tm="100000">
                                          <p:val>
                                            <p:strVal val="#ppt_x"/>
                                          </p:val>
                                        </p:tav>
                                      </p:tavLst>
                                    </p:anim>
                                    <p:anim calcmode="lin" valueType="num">
                                      <p:cBhvr>
                                        <p:cTn id="65"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1219629"/>
                                        </p:tgtEl>
                                        <p:attrNameLst>
                                          <p:attrName>style.visibility</p:attrName>
                                        </p:attrNameLst>
                                      </p:cBhvr>
                                      <p:to>
                                        <p:strVal val="visible"/>
                                      </p:to>
                                    </p:set>
                                    <p:animEffect transition="in" filter="fade">
                                      <p:cBhvr>
                                        <p:cTn id="70" dur="1000"/>
                                        <p:tgtEl>
                                          <p:spTgt spid="1219629"/>
                                        </p:tgtEl>
                                      </p:cBhvr>
                                    </p:animEffect>
                                    <p:anim calcmode="lin" valueType="num">
                                      <p:cBhvr>
                                        <p:cTn id="71" dur="1000" fill="hold"/>
                                        <p:tgtEl>
                                          <p:spTgt spid="1219629"/>
                                        </p:tgtEl>
                                        <p:attrNameLst>
                                          <p:attrName>ppt_x</p:attrName>
                                        </p:attrNameLst>
                                      </p:cBhvr>
                                      <p:tavLst>
                                        <p:tav tm="0">
                                          <p:val>
                                            <p:strVal val="#ppt_x"/>
                                          </p:val>
                                        </p:tav>
                                        <p:tav tm="100000">
                                          <p:val>
                                            <p:strVal val="#ppt_x"/>
                                          </p:val>
                                        </p:tav>
                                      </p:tavLst>
                                    </p:anim>
                                    <p:anim calcmode="lin" valueType="num">
                                      <p:cBhvr>
                                        <p:cTn id="72" dur="1000" fill="hold"/>
                                        <p:tgtEl>
                                          <p:spTgt spid="121962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2" presetClass="exit" presetSubtype="1" fill="hold" nodeType="clickEffect">
                                  <p:stCondLst>
                                    <p:cond delay="0"/>
                                  </p:stCondLst>
                                  <p:childTnLst>
                                    <p:animEffect transition="out" filter="slide(fromTop)">
                                      <p:cBhvr>
                                        <p:cTn id="76" dur="500"/>
                                        <p:tgtEl>
                                          <p:spTgt spid="2"/>
                                        </p:tgtEl>
                                      </p:cBhvr>
                                    </p:animEffect>
                                    <p:set>
                                      <p:cBhvr>
                                        <p:cTn id="77" dur="1" fill="hold">
                                          <p:stCondLst>
                                            <p:cond delay="499"/>
                                          </p:stCondLst>
                                        </p:cTn>
                                        <p:tgtEl>
                                          <p:spTgt spid="2"/>
                                        </p:tgtEl>
                                        <p:attrNameLst>
                                          <p:attrName>style.visibility</p:attrName>
                                        </p:attrNameLst>
                                      </p:cBhvr>
                                      <p:to>
                                        <p:strVal val="hidden"/>
                                      </p:to>
                                    </p:set>
                                  </p:childTnLst>
                                </p:cTn>
                              </p:par>
                              <p:par>
                                <p:cTn id="78" presetID="12" presetClass="exit" presetSubtype="1" fill="hold" nodeType="withEffect">
                                  <p:stCondLst>
                                    <p:cond delay="0"/>
                                  </p:stCondLst>
                                  <p:childTnLst>
                                    <p:animEffect transition="out" filter="slide(fromTop)">
                                      <p:cBhvr>
                                        <p:cTn id="79" dur="500"/>
                                        <p:tgtEl>
                                          <p:spTgt spid="1219596"/>
                                        </p:tgtEl>
                                      </p:cBhvr>
                                    </p:animEffect>
                                    <p:set>
                                      <p:cBhvr>
                                        <p:cTn id="80" dur="1" fill="hold">
                                          <p:stCondLst>
                                            <p:cond delay="499"/>
                                          </p:stCondLst>
                                        </p:cTn>
                                        <p:tgtEl>
                                          <p:spTgt spid="1219596"/>
                                        </p:tgtEl>
                                        <p:attrNameLst>
                                          <p:attrName>style.visibility</p:attrName>
                                        </p:attrNameLst>
                                      </p:cBhvr>
                                      <p:to>
                                        <p:strVal val="hidden"/>
                                      </p:to>
                                    </p:set>
                                  </p:childTnLst>
                                </p:cTn>
                              </p:par>
                              <p:par>
                                <p:cTn id="81" presetID="12" presetClass="exit" presetSubtype="1" fill="hold" nodeType="withEffect">
                                  <p:stCondLst>
                                    <p:cond delay="0"/>
                                  </p:stCondLst>
                                  <p:childTnLst>
                                    <p:animEffect transition="out" filter="slide(fromTop)">
                                      <p:cBhvr>
                                        <p:cTn id="82" dur="500"/>
                                        <p:tgtEl>
                                          <p:spTgt spid="1219625"/>
                                        </p:tgtEl>
                                      </p:cBhvr>
                                    </p:animEffect>
                                    <p:set>
                                      <p:cBhvr>
                                        <p:cTn id="83" dur="1" fill="hold">
                                          <p:stCondLst>
                                            <p:cond delay="499"/>
                                          </p:stCondLst>
                                        </p:cTn>
                                        <p:tgtEl>
                                          <p:spTgt spid="1219625"/>
                                        </p:tgtEl>
                                        <p:attrNameLst>
                                          <p:attrName>style.visibility</p:attrName>
                                        </p:attrNameLst>
                                      </p:cBhvr>
                                      <p:to>
                                        <p:strVal val="hidden"/>
                                      </p:to>
                                    </p:set>
                                  </p:childTnLst>
                                </p:cTn>
                              </p:par>
                              <p:par>
                                <p:cTn id="84" presetID="12" presetClass="exit" presetSubtype="1" fill="hold" nodeType="withEffect">
                                  <p:stCondLst>
                                    <p:cond delay="0"/>
                                  </p:stCondLst>
                                  <p:childTnLst>
                                    <p:animEffect transition="out" filter="slide(fromTop)">
                                      <p:cBhvr>
                                        <p:cTn id="85" dur="500"/>
                                        <p:tgtEl>
                                          <p:spTgt spid="1219597"/>
                                        </p:tgtEl>
                                      </p:cBhvr>
                                    </p:animEffect>
                                    <p:set>
                                      <p:cBhvr>
                                        <p:cTn id="86" dur="1" fill="hold">
                                          <p:stCondLst>
                                            <p:cond delay="499"/>
                                          </p:stCondLst>
                                        </p:cTn>
                                        <p:tgtEl>
                                          <p:spTgt spid="1219597"/>
                                        </p:tgtEl>
                                        <p:attrNameLst>
                                          <p:attrName>style.visibility</p:attrName>
                                        </p:attrNameLst>
                                      </p:cBhvr>
                                      <p:to>
                                        <p:strVal val="hidden"/>
                                      </p:to>
                                    </p:set>
                                  </p:childTnLst>
                                </p:cTn>
                              </p:par>
                              <p:par>
                                <p:cTn id="87" presetID="12" presetClass="exit" presetSubtype="1" fill="hold" nodeType="withEffect">
                                  <p:stCondLst>
                                    <p:cond delay="0"/>
                                  </p:stCondLst>
                                  <p:childTnLst>
                                    <p:animEffect transition="out" filter="slide(fromTop)">
                                      <p:cBhvr>
                                        <p:cTn id="88" dur="500"/>
                                        <p:tgtEl>
                                          <p:spTgt spid="3"/>
                                        </p:tgtEl>
                                      </p:cBhvr>
                                    </p:animEffect>
                                    <p:set>
                                      <p:cBhvr>
                                        <p:cTn id="89" dur="1" fill="hold">
                                          <p:stCondLst>
                                            <p:cond delay="499"/>
                                          </p:stCondLst>
                                        </p:cTn>
                                        <p:tgtEl>
                                          <p:spTgt spid="3"/>
                                        </p:tgtEl>
                                        <p:attrNameLst>
                                          <p:attrName>style.visibility</p:attrName>
                                        </p:attrNameLst>
                                      </p:cBhvr>
                                      <p:to>
                                        <p:strVal val="hidden"/>
                                      </p:to>
                                    </p:set>
                                  </p:childTnLst>
                                </p:cTn>
                              </p:par>
                              <p:par>
                                <p:cTn id="90" presetID="12" presetClass="entr" presetSubtype="4" fill="hold" nodeType="withEffect">
                                  <p:stCondLst>
                                    <p:cond delay="0"/>
                                  </p:stCondLst>
                                  <p:childTnLst>
                                    <p:set>
                                      <p:cBhvr>
                                        <p:cTn id="91" dur="1" fill="hold">
                                          <p:stCondLst>
                                            <p:cond delay="0"/>
                                          </p:stCondLst>
                                        </p:cTn>
                                        <p:tgtEl>
                                          <p:spTgt spid="1219615"/>
                                        </p:tgtEl>
                                        <p:attrNameLst>
                                          <p:attrName>style.visibility</p:attrName>
                                        </p:attrNameLst>
                                      </p:cBhvr>
                                      <p:to>
                                        <p:strVal val="visible"/>
                                      </p:to>
                                    </p:set>
                                    <p:animEffect transition="in" filter="slide(fromBottom)">
                                      <p:cBhvr>
                                        <p:cTn id="92" dur="500"/>
                                        <p:tgtEl>
                                          <p:spTgt spid="1219615"/>
                                        </p:tgtEl>
                                      </p:cBhvr>
                                    </p:animEffect>
                                  </p:childTnLst>
                                </p:cTn>
                              </p:par>
                              <p:par>
                                <p:cTn id="93" presetID="12" presetClass="entr" presetSubtype="4" fill="hold" nodeType="withEffect">
                                  <p:stCondLst>
                                    <p:cond delay="0"/>
                                  </p:stCondLst>
                                  <p:childTnLst>
                                    <p:set>
                                      <p:cBhvr>
                                        <p:cTn id="94" dur="1" fill="hold">
                                          <p:stCondLst>
                                            <p:cond delay="0"/>
                                          </p:stCondLst>
                                        </p:cTn>
                                        <p:tgtEl>
                                          <p:spTgt spid="1219614"/>
                                        </p:tgtEl>
                                        <p:attrNameLst>
                                          <p:attrName>style.visibility</p:attrName>
                                        </p:attrNameLst>
                                      </p:cBhvr>
                                      <p:to>
                                        <p:strVal val="visible"/>
                                      </p:to>
                                    </p:set>
                                    <p:animEffect transition="in" filter="slide(fromBottom)">
                                      <p:cBhvr>
                                        <p:cTn id="95" dur="500"/>
                                        <p:tgtEl>
                                          <p:spTgt spid="1219614"/>
                                        </p:tgtEl>
                                      </p:cBhvr>
                                    </p:animEffect>
                                  </p:childTnLst>
                                </p:cTn>
                              </p:par>
                              <p:par>
                                <p:cTn id="96" presetID="12" presetClass="entr" presetSubtype="4" fill="hold" nodeType="withEffect">
                                  <p:stCondLst>
                                    <p:cond delay="0"/>
                                  </p:stCondLst>
                                  <p:childTnLst>
                                    <p:set>
                                      <p:cBhvr>
                                        <p:cTn id="97" dur="1" fill="hold">
                                          <p:stCondLst>
                                            <p:cond delay="0"/>
                                          </p:stCondLst>
                                        </p:cTn>
                                        <p:tgtEl>
                                          <p:spTgt spid="1219613"/>
                                        </p:tgtEl>
                                        <p:attrNameLst>
                                          <p:attrName>style.visibility</p:attrName>
                                        </p:attrNameLst>
                                      </p:cBhvr>
                                      <p:to>
                                        <p:strVal val="visible"/>
                                      </p:to>
                                    </p:set>
                                    <p:animEffect transition="in" filter="slide(fromBottom)">
                                      <p:cBhvr>
                                        <p:cTn id="98" dur="500"/>
                                        <p:tgtEl>
                                          <p:spTgt spid="1219613"/>
                                        </p:tgtEl>
                                      </p:cBhvr>
                                    </p:animEffect>
                                  </p:childTnLst>
                                </p:cTn>
                              </p:par>
                              <p:par>
                                <p:cTn id="99" presetID="12" presetClass="entr" presetSubtype="4" fill="hold" nodeType="withEffect">
                                  <p:stCondLst>
                                    <p:cond delay="0"/>
                                  </p:stCondLst>
                                  <p:childTnLst>
                                    <p:set>
                                      <p:cBhvr>
                                        <p:cTn id="100" dur="1" fill="hold">
                                          <p:stCondLst>
                                            <p:cond delay="0"/>
                                          </p:stCondLst>
                                        </p:cTn>
                                        <p:tgtEl>
                                          <p:spTgt spid="1219612"/>
                                        </p:tgtEl>
                                        <p:attrNameLst>
                                          <p:attrName>style.visibility</p:attrName>
                                        </p:attrNameLst>
                                      </p:cBhvr>
                                      <p:to>
                                        <p:strVal val="visible"/>
                                      </p:to>
                                    </p:set>
                                    <p:animEffect transition="in" filter="slide(fromBottom)">
                                      <p:cBhvr>
                                        <p:cTn id="101" dur="500"/>
                                        <p:tgtEl>
                                          <p:spTgt spid="1219612"/>
                                        </p:tgtEl>
                                      </p:cBhvr>
                                    </p:animEffect>
                                  </p:childTnLst>
                                </p:cTn>
                              </p:par>
                              <p:par>
                                <p:cTn id="102" presetID="12" presetClass="entr" presetSubtype="4" fill="hold" nodeType="withEffect">
                                  <p:stCondLst>
                                    <p:cond delay="0"/>
                                  </p:stCondLst>
                                  <p:childTnLst>
                                    <p:set>
                                      <p:cBhvr>
                                        <p:cTn id="103" dur="1" fill="hold">
                                          <p:stCondLst>
                                            <p:cond delay="0"/>
                                          </p:stCondLst>
                                        </p:cTn>
                                        <p:tgtEl>
                                          <p:spTgt spid="1219611"/>
                                        </p:tgtEl>
                                        <p:attrNameLst>
                                          <p:attrName>style.visibility</p:attrName>
                                        </p:attrNameLst>
                                      </p:cBhvr>
                                      <p:to>
                                        <p:strVal val="visible"/>
                                      </p:to>
                                    </p:set>
                                    <p:animEffect transition="in" filter="slide(fromBottom)">
                                      <p:cBhvr>
                                        <p:cTn id="104" dur="500"/>
                                        <p:tgtEl>
                                          <p:spTgt spid="1219611"/>
                                        </p:tgtEl>
                                      </p:cBhvr>
                                    </p:animEffect>
                                  </p:childTnLst>
                                </p:cTn>
                              </p:par>
                              <p:par>
                                <p:cTn id="105" presetID="12" presetClass="entr" presetSubtype="4" fill="hold" nodeType="withEffect">
                                  <p:stCondLst>
                                    <p:cond delay="0"/>
                                  </p:stCondLst>
                                  <p:childTnLst>
                                    <p:set>
                                      <p:cBhvr>
                                        <p:cTn id="106" dur="1" fill="hold">
                                          <p:stCondLst>
                                            <p:cond delay="0"/>
                                          </p:stCondLst>
                                        </p:cTn>
                                        <p:tgtEl>
                                          <p:spTgt spid="1219610"/>
                                        </p:tgtEl>
                                        <p:attrNameLst>
                                          <p:attrName>style.visibility</p:attrName>
                                        </p:attrNameLst>
                                      </p:cBhvr>
                                      <p:to>
                                        <p:strVal val="visible"/>
                                      </p:to>
                                    </p:set>
                                    <p:animEffect transition="in" filter="slide(fromBottom)">
                                      <p:cBhvr>
                                        <p:cTn id="107" dur="500"/>
                                        <p:tgtEl>
                                          <p:spTgt spid="1219610"/>
                                        </p:tgtEl>
                                      </p:cBhvr>
                                    </p:animEffect>
                                  </p:childTnLst>
                                </p:cTn>
                              </p:par>
                              <p:par>
                                <p:cTn id="108" presetID="12" presetClass="entr" presetSubtype="4" fill="hold" nodeType="withEffect">
                                  <p:stCondLst>
                                    <p:cond delay="0"/>
                                  </p:stCondLst>
                                  <p:childTnLst>
                                    <p:set>
                                      <p:cBhvr>
                                        <p:cTn id="109" dur="1" fill="hold">
                                          <p:stCondLst>
                                            <p:cond delay="0"/>
                                          </p:stCondLst>
                                        </p:cTn>
                                        <p:tgtEl>
                                          <p:spTgt spid="1219609"/>
                                        </p:tgtEl>
                                        <p:attrNameLst>
                                          <p:attrName>style.visibility</p:attrName>
                                        </p:attrNameLst>
                                      </p:cBhvr>
                                      <p:to>
                                        <p:strVal val="visible"/>
                                      </p:to>
                                    </p:set>
                                    <p:animEffect transition="in" filter="slide(fromBottom)">
                                      <p:cBhvr>
                                        <p:cTn id="110" dur="500"/>
                                        <p:tgtEl>
                                          <p:spTgt spid="1219609"/>
                                        </p:tgtEl>
                                      </p:cBhvr>
                                    </p:animEffect>
                                  </p:childTnLst>
                                </p:cTn>
                              </p:par>
                              <p:par>
                                <p:cTn id="111" presetID="12" presetClass="entr" presetSubtype="4" fill="hold" nodeType="withEffect">
                                  <p:stCondLst>
                                    <p:cond delay="0"/>
                                  </p:stCondLst>
                                  <p:childTnLst>
                                    <p:set>
                                      <p:cBhvr>
                                        <p:cTn id="112" dur="1" fill="hold">
                                          <p:stCondLst>
                                            <p:cond delay="0"/>
                                          </p:stCondLst>
                                        </p:cTn>
                                        <p:tgtEl>
                                          <p:spTgt spid="1219608"/>
                                        </p:tgtEl>
                                        <p:attrNameLst>
                                          <p:attrName>style.visibility</p:attrName>
                                        </p:attrNameLst>
                                      </p:cBhvr>
                                      <p:to>
                                        <p:strVal val="visible"/>
                                      </p:to>
                                    </p:set>
                                    <p:animEffect transition="in" filter="slide(fromBottom)">
                                      <p:cBhvr>
                                        <p:cTn id="113" dur="500"/>
                                        <p:tgtEl>
                                          <p:spTgt spid="1219608"/>
                                        </p:tgtEl>
                                      </p:cBhvr>
                                    </p:animEffect>
                                  </p:childTnLst>
                                </p:cTn>
                              </p:par>
                              <p:par>
                                <p:cTn id="114" presetID="12" presetClass="entr" presetSubtype="4" fill="hold" nodeType="withEffect">
                                  <p:stCondLst>
                                    <p:cond delay="0"/>
                                  </p:stCondLst>
                                  <p:childTnLst>
                                    <p:set>
                                      <p:cBhvr>
                                        <p:cTn id="115" dur="1" fill="hold">
                                          <p:stCondLst>
                                            <p:cond delay="0"/>
                                          </p:stCondLst>
                                        </p:cTn>
                                        <p:tgtEl>
                                          <p:spTgt spid="1219607"/>
                                        </p:tgtEl>
                                        <p:attrNameLst>
                                          <p:attrName>style.visibility</p:attrName>
                                        </p:attrNameLst>
                                      </p:cBhvr>
                                      <p:to>
                                        <p:strVal val="visible"/>
                                      </p:to>
                                    </p:set>
                                    <p:animEffect transition="in" filter="slide(fromBottom)">
                                      <p:cBhvr>
                                        <p:cTn id="116" dur="500"/>
                                        <p:tgtEl>
                                          <p:spTgt spid="1219607"/>
                                        </p:tgtEl>
                                      </p:cBhvr>
                                    </p:animEffect>
                                  </p:childTnLst>
                                </p:cTn>
                              </p:par>
                            </p:childTnLst>
                          </p:cTn>
                        </p:par>
                      </p:childTnLst>
                    </p:cTn>
                  </p:par>
                  <p:par>
                    <p:cTn id="117" fill="hold">
                      <p:stCondLst>
                        <p:cond delay="indefinite"/>
                      </p:stCondLst>
                      <p:childTnLst>
                        <p:par>
                          <p:cTn id="118" fill="hold">
                            <p:stCondLst>
                              <p:cond delay="0"/>
                            </p:stCondLst>
                            <p:childTnLst>
                              <p:par>
                                <p:cTn id="119" presetID="17" presetClass="entr" presetSubtype="4" fill="hold" nodeType="clickEffect">
                                  <p:stCondLst>
                                    <p:cond delay="0"/>
                                  </p:stCondLst>
                                  <p:childTnLst>
                                    <p:set>
                                      <p:cBhvr>
                                        <p:cTn id="120" dur="1" fill="hold">
                                          <p:stCondLst>
                                            <p:cond delay="0"/>
                                          </p:stCondLst>
                                        </p:cTn>
                                        <p:tgtEl>
                                          <p:spTgt spid="1219624"/>
                                        </p:tgtEl>
                                        <p:attrNameLst>
                                          <p:attrName>style.visibility</p:attrName>
                                        </p:attrNameLst>
                                      </p:cBhvr>
                                      <p:to>
                                        <p:strVal val="visible"/>
                                      </p:to>
                                    </p:set>
                                    <p:anim calcmode="lin" valueType="num">
                                      <p:cBhvr>
                                        <p:cTn id="121" dur="500" fill="hold"/>
                                        <p:tgtEl>
                                          <p:spTgt spid="1219624"/>
                                        </p:tgtEl>
                                        <p:attrNameLst>
                                          <p:attrName>ppt_x</p:attrName>
                                        </p:attrNameLst>
                                      </p:cBhvr>
                                      <p:tavLst>
                                        <p:tav tm="0">
                                          <p:val>
                                            <p:strVal val="#ppt_x"/>
                                          </p:val>
                                        </p:tav>
                                        <p:tav tm="100000">
                                          <p:val>
                                            <p:strVal val="#ppt_x"/>
                                          </p:val>
                                        </p:tav>
                                      </p:tavLst>
                                    </p:anim>
                                    <p:anim calcmode="lin" valueType="num">
                                      <p:cBhvr>
                                        <p:cTn id="122" dur="500" fill="hold"/>
                                        <p:tgtEl>
                                          <p:spTgt spid="1219624"/>
                                        </p:tgtEl>
                                        <p:attrNameLst>
                                          <p:attrName>ppt_y</p:attrName>
                                        </p:attrNameLst>
                                      </p:cBhvr>
                                      <p:tavLst>
                                        <p:tav tm="0">
                                          <p:val>
                                            <p:strVal val="#ppt_y+#ppt_h/2"/>
                                          </p:val>
                                        </p:tav>
                                        <p:tav tm="100000">
                                          <p:val>
                                            <p:strVal val="#ppt_y"/>
                                          </p:val>
                                        </p:tav>
                                      </p:tavLst>
                                    </p:anim>
                                    <p:anim calcmode="lin" valueType="num">
                                      <p:cBhvr>
                                        <p:cTn id="123" dur="500" fill="hold"/>
                                        <p:tgtEl>
                                          <p:spTgt spid="1219624"/>
                                        </p:tgtEl>
                                        <p:attrNameLst>
                                          <p:attrName>ppt_w</p:attrName>
                                        </p:attrNameLst>
                                      </p:cBhvr>
                                      <p:tavLst>
                                        <p:tav tm="0">
                                          <p:val>
                                            <p:strVal val="#ppt_w"/>
                                          </p:val>
                                        </p:tav>
                                        <p:tav tm="100000">
                                          <p:val>
                                            <p:strVal val="#ppt_w"/>
                                          </p:val>
                                        </p:tav>
                                      </p:tavLst>
                                    </p:anim>
                                    <p:anim calcmode="lin" valueType="num">
                                      <p:cBhvr>
                                        <p:cTn id="124" dur="500" fill="hold"/>
                                        <p:tgtEl>
                                          <p:spTgt spid="1219624"/>
                                        </p:tgtEl>
                                        <p:attrNameLst>
                                          <p:attrName>ppt_h</p:attrName>
                                        </p:attrNameLst>
                                      </p:cBhvr>
                                      <p:tavLst>
                                        <p:tav tm="0">
                                          <p:val>
                                            <p:fltVal val="0"/>
                                          </p:val>
                                        </p:tav>
                                        <p:tav tm="100000">
                                          <p:val>
                                            <p:strVal val="#ppt_h"/>
                                          </p:val>
                                        </p:tav>
                                      </p:tavLst>
                                    </p:anim>
                                  </p:childTnLst>
                                </p:cTn>
                              </p:par>
                              <p:par>
                                <p:cTn id="125" presetID="10" presetClass="entr" presetSubtype="0" fill="hold" grpId="0" nodeType="withEffect">
                                  <p:stCondLst>
                                    <p:cond delay="0"/>
                                  </p:stCondLst>
                                  <p:childTnLst>
                                    <p:set>
                                      <p:cBhvr>
                                        <p:cTn id="126" dur="1" fill="hold">
                                          <p:stCondLst>
                                            <p:cond delay="0"/>
                                          </p:stCondLst>
                                        </p:cTn>
                                        <p:tgtEl>
                                          <p:spTgt spid="1219627"/>
                                        </p:tgtEl>
                                        <p:attrNameLst>
                                          <p:attrName>style.visibility</p:attrName>
                                        </p:attrNameLst>
                                      </p:cBhvr>
                                      <p:to>
                                        <p:strVal val="visible"/>
                                      </p:to>
                                    </p:set>
                                    <p:animEffect transition="in" filter="fade">
                                      <p:cBhvr>
                                        <p:cTn id="127" dur="500"/>
                                        <p:tgtEl>
                                          <p:spTgt spid="1219627"/>
                                        </p:tgtEl>
                                      </p:cBhvr>
                                    </p:animEffect>
                                  </p:childTnLst>
                                </p:cTn>
                              </p:par>
                              <p:par>
                                <p:cTn id="128" presetID="17" presetClass="exit" presetSubtype="4" fill="hold" nodeType="withEffect">
                                  <p:stCondLst>
                                    <p:cond delay="0"/>
                                  </p:stCondLst>
                                  <p:childTnLst>
                                    <p:anim calcmode="lin" valueType="num">
                                      <p:cBhvr>
                                        <p:cTn id="129" dur="400"/>
                                        <p:tgtEl>
                                          <p:spTgt spid="1219607"/>
                                        </p:tgtEl>
                                        <p:attrNameLst>
                                          <p:attrName>ppt_x</p:attrName>
                                        </p:attrNameLst>
                                      </p:cBhvr>
                                      <p:tavLst>
                                        <p:tav tm="0">
                                          <p:val>
                                            <p:strVal val="ppt_x"/>
                                          </p:val>
                                        </p:tav>
                                        <p:tav tm="100000">
                                          <p:val>
                                            <p:strVal val="ppt_x"/>
                                          </p:val>
                                        </p:tav>
                                      </p:tavLst>
                                    </p:anim>
                                    <p:anim calcmode="lin" valueType="num">
                                      <p:cBhvr>
                                        <p:cTn id="130" dur="400"/>
                                        <p:tgtEl>
                                          <p:spTgt spid="1219607"/>
                                        </p:tgtEl>
                                        <p:attrNameLst>
                                          <p:attrName>ppt_y</p:attrName>
                                        </p:attrNameLst>
                                      </p:cBhvr>
                                      <p:tavLst>
                                        <p:tav tm="0">
                                          <p:val>
                                            <p:strVal val="ppt_y"/>
                                          </p:val>
                                        </p:tav>
                                        <p:tav tm="100000">
                                          <p:val>
                                            <p:strVal val="ppt_y+ppt_h/2"/>
                                          </p:val>
                                        </p:tav>
                                      </p:tavLst>
                                    </p:anim>
                                    <p:anim calcmode="lin" valueType="num">
                                      <p:cBhvr>
                                        <p:cTn id="131" dur="400"/>
                                        <p:tgtEl>
                                          <p:spTgt spid="1219607"/>
                                        </p:tgtEl>
                                        <p:attrNameLst>
                                          <p:attrName>ppt_w</p:attrName>
                                        </p:attrNameLst>
                                      </p:cBhvr>
                                      <p:tavLst>
                                        <p:tav tm="0">
                                          <p:val>
                                            <p:strVal val="ppt_w"/>
                                          </p:val>
                                        </p:tav>
                                        <p:tav tm="100000">
                                          <p:val>
                                            <p:strVal val="ppt_w"/>
                                          </p:val>
                                        </p:tav>
                                      </p:tavLst>
                                    </p:anim>
                                    <p:anim calcmode="lin" valueType="num">
                                      <p:cBhvr>
                                        <p:cTn id="132" dur="400"/>
                                        <p:tgtEl>
                                          <p:spTgt spid="1219607"/>
                                        </p:tgtEl>
                                        <p:attrNameLst>
                                          <p:attrName>ppt_h</p:attrName>
                                        </p:attrNameLst>
                                      </p:cBhvr>
                                      <p:tavLst>
                                        <p:tav tm="0">
                                          <p:val>
                                            <p:strVal val="ppt_h"/>
                                          </p:val>
                                        </p:tav>
                                        <p:tav tm="100000">
                                          <p:val>
                                            <p:fltVal val="0"/>
                                          </p:val>
                                        </p:tav>
                                      </p:tavLst>
                                    </p:anim>
                                    <p:set>
                                      <p:cBhvr>
                                        <p:cTn id="133" dur="1" fill="hold">
                                          <p:stCondLst>
                                            <p:cond delay="399"/>
                                          </p:stCondLst>
                                        </p:cTn>
                                        <p:tgtEl>
                                          <p:spTgt spid="1219607"/>
                                        </p:tgtEl>
                                        <p:attrNameLst>
                                          <p:attrName>style.visibility</p:attrName>
                                        </p:attrNameLst>
                                      </p:cBhvr>
                                      <p:to>
                                        <p:strVal val="hidden"/>
                                      </p:to>
                                    </p:set>
                                  </p:childTnLst>
                                </p:cTn>
                              </p:par>
                              <p:par>
                                <p:cTn id="134" presetID="17" presetClass="entr" presetSubtype="4" fill="hold" nodeType="withEffect">
                                  <p:stCondLst>
                                    <p:cond delay="200"/>
                                  </p:stCondLst>
                                  <p:childTnLst>
                                    <p:set>
                                      <p:cBhvr>
                                        <p:cTn id="135" dur="1" fill="hold">
                                          <p:stCondLst>
                                            <p:cond delay="0"/>
                                          </p:stCondLst>
                                        </p:cTn>
                                        <p:tgtEl>
                                          <p:spTgt spid="1219622"/>
                                        </p:tgtEl>
                                        <p:attrNameLst>
                                          <p:attrName>style.visibility</p:attrName>
                                        </p:attrNameLst>
                                      </p:cBhvr>
                                      <p:to>
                                        <p:strVal val="visible"/>
                                      </p:to>
                                    </p:set>
                                    <p:anim calcmode="lin" valueType="num">
                                      <p:cBhvr>
                                        <p:cTn id="136" dur="400" fill="hold"/>
                                        <p:tgtEl>
                                          <p:spTgt spid="1219622"/>
                                        </p:tgtEl>
                                        <p:attrNameLst>
                                          <p:attrName>ppt_x</p:attrName>
                                        </p:attrNameLst>
                                      </p:cBhvr>
                                      <p:tavLst>
                                        <p:tav tm="0">
                                          <p:val>
                                            <p:strVal val="#ppt_x"/>
                                          </p:val>
                                        </p:tav>
                                        <p:tav tm="100000">
                                          <p:val>
                                            <p:strVal val="#ppt_x"/>
                                          </p:val>
                                        </p:tav>
                                      </p:tavLst>
                                    </p:anim>
                                    <p:anim calcmode="lin" valueType="num">
                                      <p:cBhvr>
                                        <p:cTn id="137" dur="400" fill="hold"/>
                                        <p:tgtEl>
                                          <p:spTgt spid="1219622"/>
                                        </p:tgtEl>
                                        <p:attrNameLst>
                                          <p:attrName>ppt_y</p:attrName>
                                        </p:attrNameLst>
                                      </p:cBhvr>
                                      <p:tavLst>
                                        <p:tav tm="0">
                                          <p:val>
                                            <p:strVal val="#ppt_y+#ppt_h/2"/>
                                          </p:val>
                                        </p:tav>
                                        <p:tav tm="100000">
                                          <p:val>
                                            <p:strVal val="#ppt_y"/>
                                          </p:val>
                                        </p:tav>
                                      </p:tavLst>
                                    </p:anim>
                                    <p:anim calcmode="lin" valueType="num">
                                      <p:cBhvr>
                                        <p:cTn id="138" dur="400" fill="hold"/>
                                        <p:tgtEl>
                                          <p:spTgt spid="1219622"/>
                                        </p:tgtEl>
                                        <p:attrNameLst>
                                          <p:attrName>ppt_w</p:attrName>
                                        </p:attrNameLst>
                                      </p:cBhvr>
                                      <p:tavLst>
                                        <p:tav tm="0">
                                          <p:val>
                                            <p:strVal val="#ppt_w"/>
                                          </p:val>
                                        </p:tav>
                                        <p:tav tm="100000">
                                          <p:val>
                                            <p:strVal val="#ppt_w"/>
                                          </p:val>
                                        </p:tav>
                                      </p:tavLst>
                                    </p:anim>
                                    <p:anim calcmode="lin" valueType="num">
                                      <p:cBhvr>
                                        <p:cTn id="139" dur="400" fill="hold"/>
                                        <p:tgtEl>
                                          <p:spTgt spid="1219622"/>
                                        </p:tgtEl>
                                        <p:attrNameLst>
                                          <p:attrName>ppt_h</p:attrName>
                                        </p:attrNameLst>
                                      </p:cBhvr>
                                      <p:tavLst>
                                        <p:tav tm="0">
                                          <p:val>
                                            <p:fltVal val="0"/>
                                          </p:val>
                                        </p:tav>
                                        <p:tav tm="100000">
                                          <p:val>
                                            <p:strVal val="#ppt_h"/>
                                          </p:val>
                                        </p:tav>
                                      </p:tavLst>
                                    </p:anim>
                                  </p:childTnLst>
                                </p:cTn>
                              </p:par>
                              <p:par>
                                <p:cTn id="140" presetID="17" presetClass="exit" presetSubtype="4" fill="hold" nodeType="withEffect">
                                  <p:stCondLst>
                                    <p:cond delay="200"/>
                                  </p:stCondLst>
                                  <p:childTnLst>
                                    <p:anim calcmode="lin" valueType="num">
                                      <p:cBhvr>
                                        <p:cTn id="141" dur="400"/>
                                        <p:tgtEl>
                                          <p:spTgt spid="1219608"/>
                                        </p:tgtEl>
                                        <p:attrNameLst>
                                          <p:attrName>ppt_x</p:attrName>
                                        </p:attrNameLst>
                                      </p:cBhvr>
                                      <p:tavLst>
                                        <p:tav tm="0">
                                          <p:val>
                                            <p:strVal val="ppt_x"/>
                                          </p:val>
                                        </p:tav>
                                        <p:tav tm="100000">
                                          <p:val>
                                            <p:strVal val="ppt_x"/>
                                          </p:val>
                                        </p:tav>
                                      </p:tavLst>
                                    </p:anim>
                                    <p:anim calcmode="lin" valueType="num">
                                      <p:cBhvr>
                                        <p:cTn id="142" dur="400"/>
                                        <p:tgtEl>
                                          <p:spTgt spid="1219608"/>
                                        </p:tgtEl>
                                        <p:attrNameLst>
                                          <p:attrName>ppt_y</p:attrName>
                                        </p:attrNameLst>
                                      </p:cBhvr>
                                      <p:tavLst>
                                        <p:tav tm="0">
                                          <p:val>
                                            <p:strVal val="ppt_y"/>
                                          </p:val>
                                        </p:tav>
                                        <p:tav tm="100000">
                                          <p:val>
                                            <p:strVal val="ppt_y+ppt_h/2"/>
                                          </p:val>
                                        </p:tav>
                                      </p:tavLst>
                                    </p:anim>
                                    <p:anim calcmode="lin" valueType="num">
                                      <p:cBhvr>
                                        <p:cTn id="143" dur="400"/>
                                        <p:tgtEl>
                                          <p:spTgt spid="1219608"/>
                                        </p:tgtEl>
                                        <p:attrNameLst>
                                          <p:attrName>ppt_w</p:attrName>
                                        </p:attrNameLst>
                                      </p:cBhvr>
                                      <p:tavLst>
                                        <p:tav tm="0">
                                          <p:val>
                                            <p:strVal val="ppt_w"/>
                                          </p:val>
                                        </p:tav>
                                        <p:tav tm="100000">
                                          <p:val>
                                            <p:strVal val="ppt_w"/>
                                          </p:val>
                                        </p:tav>
                                      </p:tavLst>
                                    </p:anim>
                                    <p:anim calcmode="lin" valueType="num">
                                      <p:cBhvr>
                                        <p:cTn id="144" dur="400"/>
                                        <p:tgtEl>
                                          <p:spTgt spid="1219608"/>
                                        </p:tgtEl>
                                        <p:attrNameLst>
                                          <p:attrName>ppt_h</p:attrName>
                                        </p:attrNameLst>
                                      </p:cBhvr>
                                      <p:tavLst>
                                        <p:tav tm="0">
                                          <p:val>
                                            <p:strVal val="ppt_h"/>
                                          </p:val>
                                        </p:tav>
                                        <p:tav tm="100000">
                                          <p:val>
                                            <p:fltVal val="0"/>
                                          </p:val>
                                        </p:tav>
                                      </p:tavLst>
                                    </p:anim>
                                    <p:set>
                                      <p:cBhvr>
                                        <p:cTn id="145" dur="1" fill="hold">
                                          <p:stCondLst>
                                            <p:cond delay="399"/>
                                          </p:stCondLst>
                                        </p:cTn>
                                        <p:tgtEl>
                                          <p:spTgt spid="1219608"/>
                                        </p:tgtEl>
                                        <p:attrNameLst>
                                          <p:attrName>style.visibility</p:attrName>
                                        </p:attrNameLst>
                                      </p:cBhvr>
                                      <p:to>
                                        <p:strVal val="hidden"/>
                                      </p:to>
                                    </p:set>
                                  </p:childTnLst>
                                </p:cTn>
                              </p:par>
                              <p:par>
                                <p:cTn id="146" presetID="17" presetClass="entr" presetSubtype="4" fill="hold" nodeType="withEffect">
                                  <p:stCondLst>
                                    <p:cond delay="400"/>
                                  </p:stCondLst>
                                  <p:childTnLst>
                                    <p:set>
                                      <p:cBhvr>
                                        <p:cTn id="147" dur="1" fill="hold">
                                          <p:stCondLst>
                                            <p:cond delay="0"/>
                                          </p:stCondLst>
                                        </p:cTn>
                                        <p:tgtEl>
                                          <p:spTgt spid="1219621"/>
                                        </p:tgtEl>
                                        <p:attrNameLst>
                                          <p:attrName>style.visibility</p:attrName>
                                        </p:attrNameLst>
                                      </p:cBhvr>
                                      <p:to>
                                        <p:strVal val="visible"/>
                                      </p:to>
                                    </p:set>
                                    <p:anim calcmode="lin" valueType="num">
                                      <p:cBhvr>
                                        <p:cTn id="148" dur="400" fill="hold"/>
                                        <p:tgtEl>
                                          <p:spTgt spid="1219621"/>
                                        </p:tgtEl>
                                        <p:attrNameLst>
                                          <p:attrName>ppt_x</p:attrName>
                                        </p:attrNameLst>
                                      </p:cBhvr>
                                      <p:tavLst>
                                        <p:tav tm="0">
                                          <p:val>
                                            <p:strVal val="#ppt_x"/>
                                          </p:val>
                                        </p:tav>
                                        <p:tav tm="100000">
                                          <p:val>
                                            <p:strVal val="#ppt_x"/>
                                          </p:val>
                                        </p:tav>
                                      </p:tavLst>
                                    </p:anim>
                                    <p:anim calcmode="lin" valueType="num">
                                      <p:cBhvr>
                                        <p:cTn id="149" dur="400" fill="hold"/>
                                        <p:tgtEl>
                                          <p:spTgt spid="1219621"/>
                                        </p:tgtEl>
                                        <p:attrNameLst>
                                          <p:attrName>ppt_y</p:attrName>
                                        </p:attrNameLst>
                                      </p:cBhvr>
                                      <p:tavLst>
                                        <p:tav tm="0">
                                          <p:val>
                                            <p:strVal val="#ppt_y+#ppt_h/2"/>
                                          </p:val>
                                        </p:tav>
                                        <p:tav tm="100000">
                                          <p:val>
                                            <p:strVal val="#ppt_y"/>
                                          </p:val>
                                        </p:tav>
                                      </p:tavLst>
                                    </p:anim>
                                    <p:anim calcmode="lin" valueType="num">
                                      <p:cBhvr>
                                        <p:cTn id="150" dur="400" fill="hold"/>
                                        <p:tgtEl>
                                          <p:spTgt spid="1219621"/>
                                        </p:tgtEl>
                                        <p:attrNameLst>
                                          <p:attrName>ppt_w</p:attrName>
                                        </p:attrNameLst>
                                      </p:cBhvr>
                                      <p:tavLst>
                                        <p:tav tm="0">
                                          <p:val>
                                            <p:strVal val="#ppt_w"/>
                                          </p:val>
                                        </p:tav>
                                        <p:tav tm="100000">
                                          <p:val>
                                            <p:strVal val="#ppt_w"/>
                                          </p:val>
                                        </p:tav>
                                      </p:tavLst>
                                    </p:anim>
                                    <p:anim calcmode="lin" valueType="num">
                                      <p:cBhvr>
                                        <p:cTn id="151" dur="400" fill="hold"/>
                                        <p:tgtEl>
                                          <p:spTgt spid="1219621"/>
                                        </p:tgtEl>
                                        <p:attrNameLst>
                                          <p:attrName>ppt_h</p:attrName>
                                        </p:attrNameLst>
                                      </p:cBhvr>
                                      <p:tavLst>
                                        <p:tav tm="0">
                                          <p:val>
                                            <p:fltVal val="0"/>
                                          </p:val>
                                        </p:tav>
                                        <p:tav tm="100000">
                                          <p:val>
                                            <p:strVal val="#ppt_h"/>
                                          </p:val>
                                        </p:tav>
                                      </p:tavLst>
                                    </p:anim>
                                  </p:childTnLst>
                                </p:cTn>
                              </p:par>
                              <p:par>
                                <p:cTn id="152" presetID="17" presetClass="exit" presetSubtype="4" fill="hold" nodeType="withEffect">
                                  <p:stCondLst>
                                    <p:cond delay="400"/>
                                  </p:stCondLst>
                                  <p:childTnLst>
                                    <p:anim calcmode="lin" valueType="num">
                                      <p:cBhvr>
                                        <p:cTn id="153" dur="400"/>
                                        <p:tgtEl>
                                          <p:spTgt spid="1219609"/>
                                        </p:tgtEl>
                                        <p:attrNameLst>
                                          <p:attrName>ppt_x</p:attrName>
                                        </p:attrNameLst>
                                      </p:cBhvr>
                                      <p:tavLst>
                                        <p:tav tm="0">
                                          <p:val>
                                            <p:strVal val="ppt_x"/>
                                          </p:val>
                                        </p:tav>
                                        <p:tav tm="100000">
                                          <p:val>
                                            <p:strVal val="ppt_x"/>
                                          </p:val>
                                        </p:tav>
                                      </p:tavLst>
                                    </p:anim>
                                    <p:anim calcmode="lin" valueType="num">
                                      <p:cBhvr>
                                        <p:cTn id="154" dur="400"/>
                                        <p:tgtEl>
                                          <p:spTgt spid="1219609"/>
                                        </p:tgtEl>
                                        <p:attrNameLst>
                                          <p:attrName>ppt_y</p:attrName>
                                        </p:attrNameLst>
                                      </p:cBhvr>
                                      <p:tavLst>
                                        <p:tav tm="0">
                                          <p:val>
                                            <p:strVal val="ppt_y"/>
                                          </p:val>
                                        </p:tav>
                                        <p:tav tm="100000">
                                          <p:val>
                                            <p:strVal val="ppt_y+ppt_h/2"/>
                                          </p:val>
                                        </p:tav>
                                      </p:tavLst>
                                    </p:anim>
                                    <p:anim calcmode="lin" valueType="num">
                                      <p:cBhvr>
                                        <p:cTn id="155" dur="400"/>
                                        <p:tgtEl>
                                          <p:spTgt spid="1219609"/>
                                        </p:tgtEl>
                                        <p:attrNameLst>
                                          <p:attrName>ppt_w</p:attrName>
                                        </p:attrNameLst>
                                      </p:cBhvr>
                                      <p:tavLst>
                                        <p:tav tm="0">
                                          <p:val>
                                            <p:strVal val="ppt_w"/>
                                          </p:val>
                                        </p:tav>
                                        <p:tav tm="100000">
                                          <p:val>
                                            <p:strVal val="ppt_w"/>
                                          </p:val>
                                        </p:tav>
                                      </p:tavLst>
                                    </p:anim>
                                    <p:anim calcmode="lin" valueType="num">
                                      <p:cBhvr>
                                        <p:cTn id="156" dur="400"/>
                                        <p:tgtEl>
                                          <p:spTgt spid="1219609"/>
                                        </p:tgtEl>
                                        <p:attrNameLst>
                                          <p:attrName>ppt_h</p:attrName>
                                        </p:attrNameLst>
                                      </p:cBhvr>
                                      <p:tavLst>
                                        <p:tav tm="0">
                                          <p:val>
                                            <p:strVal val="ppt_h"/>
                                          </p:val>
                                        </p:tav>
                                        <p:tav tm="100000">
                                          <p:val>
                                            <p:fltVal val="0"/>
                                          </p:val>
                                        </p:tav>
                                      </p:tavLst>
                                    </p:anim>
                                    <p:set>
                                      <p:cBhvr>
                                        <p:cTn id="157" dur="1" fill="hold">
                                          <p:stCondLst>
                                            <p:cond delay="399"/>
                                          </p:stCondLst>
                                        </p:cTn>
                                        <p:tgtEl>
                                          <p:spTgt spid="1219609"/>
                                        </p:tgtEl>
                                        <p:attrNameLst>
                                          <p:attrName>style.visibility</p:attrName>
                                        </p:attrNameLst>
                                      </p:cBhvr>
                                      <p:to>
                                        <p:strVal val="hidden"/>
                                      </p:to>
                                    </p:set>
                                  </p:childTnLst>
                                </p:cTn>
                              </p:par>
                              <p:par>
                                <p:cTn id="158" presetID="17" presetClass="entr" presetSubtype="4" fill="hold" nodeType="withEffect">
                                  <p:stCondLst>
                                    <p:cond delay="600"/>
                                  </p:stCondLst>
                                  <p:childTnLst>
                                    <p:set>
                                      <p:cBhvr>
                                        <p:cTn id="159" dur="1" fill="hold">
                                          <p:stCondLst>
                                            <p:cond delay="0"/>
                                          </p:stCondLst>
                                        </p:cTn>
                                        <p:tgtEl>
                                          <p:spTgt spid="1219623"/>
                                        </p:tgtEl>
                                        <p:attrNameLst>
                                          <p:attrName>style.visibility</p:attrName>
                                        </p:attrNameLst>
                                      </p:cBhvr>
                                      <p:to>
                                        <p:strVal val="visible"/>
                                      </p:to>
                                    </p:set>
                                    <p:anim calcmode="lin" valueType="num">
                                      <p:cBhvr>
                                        <p:cTn id="160" dur="400" fill="hold"/>
                                        <p:tgtEl>
                                          <p:spTgt spid="1219623"/>
                                        </p:tgtEl>
                                        <p:attrNameLst>
                                          <p:attrName>ppt_x</p:attrName>
                                        </p:attrNameLst>
                                      </p:cBhvr>
                                      <p:tavLst>
                                        <p:tav tm="0">
                                          <p:val>
                                            <p:strVal val="#ppt_x"/>
                                          </p:val>
                                        </p:tav>
                                        <p:tav tm="100000">
                                          <p:val>
                                            <p:strVal val="#ppt_x"/>
                                          </p:val>
                                        </p:tav>
                                      </p:tavLst>
                                    </p:anim>
                                    <p:anim calcmode="lin" valueType="num">
                                      <p:cBhvr>
                                        <p:cTn id="161" dur="400" fill="hold"/>
                                        <p:tgtEl>
                                          <p:spTgt spid="1219623"/>
                                        </p:tgtEl>
                                        <p:attrNameLst>
                                          <p:attrName>ppt_y</p:attrName>
                                        </p:attrNameLst>
                                      </p:cBhvr>
                                      <p:tavLst>
                                        <p:tav tm="0">
                                          <p:val>
                                            <p:strVal val="#ppt_y+#ppt_h/2"/>
                                          </p:val>
                                        </p:tav>
                                        <p:tav tm="100000">
                                          <p:val>
                                            <p:strVal val="#ppt_y"/>
                                          </p:val>
                                        </p:tav>
                                      </p:tavLst>
                                    </p:anim>
                                    <p:anim calcmode="lin" valueType="num">
                                      <p:cBhvr>
                                        <p:cTn id="162" dur="400" fill="hold"/>
                                        <p:tgtEl>
                                          <p:spTgt spid="1219623"/>
                                        </p:tgtEl>
                                        <p:attrNameLst>
                                          <p:attrName>ppt_w</p:attrName>
                                        </p:attrNameLst>
                                      </p:cBhvr>
                                      <p:tavLst>
                                        <p:tav tm="0">
                                          <p:val>
                                            <p:strVal val="#ppt_w"/>
                                          </p:val>
                                        </p:tav>
                                        <p:tav tm="100000">
                                          <p:val>
                                            <p:strVal val="#ppt_w"/>
                                          </p:val>
                                        </p:tav>
                                      </p:tavLst>
                                    </p:anim>
                                    <p:anim calcmode="lin" valueType="num">
                                      <p:cBhvr>
                                        <p:cTn id="163" dur="400" fill="hold"/>
                                        <p:tgtEl>
                                          <p:spTgt spid="1219623"/>
                                        </p:tgtEl>
                                        <p:attrNameLst>
                                          <p:attrName>ppt_h</p:attrName>
                                        </p:attrNameLst>
                                      </p:cBhvr>
                                      <p:tavLst>
                                        <p:tav tm="0">
                                          <p:val>
                                            <p:fltVal val="0"/>
                                          </p:val>
                                        </p:tav>
                                        <p:tav tm="100000">
                                          <p:val>
                                            <p:strVal val="#ppt_h"/>
                                          </p:val>
                                        </p:tav>
                                      </p:tavLst>
                                    </p:anim>
                                  </p:childTnLst>
                                </p:cTn>
                              </p:par>
                              <p:par>
                                <p:cTn id="164" presetID="17" presetClass="exit" presetSubtype="4" fill="hold" nodeType="withEffect">
                                  <p:stCondLst>
                                    <p:cond delay="600"/>
                                  </p:stCondLst>
                                  <p:childTnLst>
                                    <p:anim calcmode="lin" valueType="num">
                                      <p:cBhvr>
                                        <p:cTn id="165" dur="400"/>
                                        <p:tgtEl>
                                          <p:spTgt spid="1219610"/>
                                        </p:tgtEl>
                                        <p:attrNameLst>
                                          <p:attrName>ppt_x</p:attrName>
                                        </p:attrNameLst>
                                      </p:cBhvr>
                                      <p:tavLst>
                                        <p:tav tm="0">
                                          <p:val>
                                            <p:strVal val="ppt_x"/>
                                          </p:val>
                                        </p:tav>
                                        <p:tav tm="100000">
                                          <p:val>
                                            <p:strVal val="ppt_x"/>
                                          </p:val>
                                        </p:tav>
                                      </p:tavLst>
                                    </p:anim>
                                    <p:anim calcmode="lin" valueType="num">
                                      <p:cBhvr>
                                        <p:cTn id="166" dur="400"/>
                                        <p:tgtEl>
                                          <p:spTgt spid="1219610"/>
                                        </p:tgtEl>
                                        <p:attrNameLst>
                                          <p:attrName>ppt_y</p:attrName>
                                        </p:attrNameLst>
                                      </p:cBhvr>
                                      <p:tavLst>
                                        <p:tav tm="0">
                                          <p:val>
                                            <p:strVal val="ppt_y"/>
                                          </p:val>
                                        </p:tav>
                                        <p:tav tm="100000">
                                          <p:val>
                                            <p:strVal val="ppt_y+ppt_h/2"/>
                                          </p:val>
                                        </p:tav>
                                      </p:tavLst>
                                    </p:anim>
                                    <p:anim calcmode="lin" valueType="num">
                                      <p:cBhvr>
                                        <p:cTn id="167" dur="400"/>
                                        <p:tgtEl>
                                          <p:spTgt spid="1219610"/>
                                        </p:tgtEl>
                                        <p:attrNameLst>
                                          <p:attrName>ppt_w</p:attrName>
                                        </p:attrNameLst>
                                      </p:cBhvr>
                                      <p:tavLst>
                                        <p:tav tm="0">
                                          <p:val>
                                            <p:strVal val="ppt_w"/>
                                          </p:val>
                                        </p:tav>
                                        <p:tav tm="100000">
                                          <p:val>
                                            <p:strVal val="ppt_w"/>
                                          </p:val>
                                        </p:tav>
                                      </p:tavLst>
                                    </p:anim>
                                    <p:anim calcmode="lin" valueType="num">
                                      <p:cBhvr>
                                        <p:cTn id="168" dur="400"/>
                                        <p:tgtEl>
                                          <p:spTgt spid="1219610"/>
                                        </p:tgtEl>
                                        <p:attrNameLst>
                                          <p:attrName>ppt_h</p:attrName>
                                        </p:attrNameLst>
                                      </p:cBhvr>
                                      <p:tavLst>
                                        <p:tav tm="0">
                                          <p:val>
                                            <p:strVal val="ppt_h"/>
                                          </p:val>
                                        </p:tav>
                                        <p:tav tm="100000">
                                          <p:val>
                                            <p:fltVal val="0"/>
                                          </p:val>
                                        </p:tav>
                                      </p:tavLst>
                                    </p:anim>
                                    <p:set>
                                      <p:cBhvr>
                                        <p:cTn id="169" dur="1" fill="hold">
                                          <p:stCondLst>
                                            <p:cond delay="399"/>
                                          </p:stCondLst>
                                        </p:cTn>
                                        <p:tgtEl>
                                          <p:spTgt spid="1219610"/>
                                        </p:tgtEl>
                                        <p:attrNameLst>
                                          <p:attrName>style.visibility</p:attrName>
                                        </p:attrNameLst>
                                      </p:cBhvr>
                                      <p:to>
                                        <p:strVal val="hidden"/>
                                      </p:to>
                                    </p:set>
                                  </p:childTnLst>
                                </p:cTn>
                              </p:par>
                              <p:par>
                                <p:cTn id="170" presetID="17" presetClass="entr" presetSubtype="4" fill="hold" nodeType="withEffect">
                                  <p:stCondLst>
                                    <p:cond delay="800"/>
                                  </p:stCondLst>
                                  <p:childTnLst>
                                    <p:set>
                                      <p:cBhvr>
                                        <p:cTn id="171" dur="1" fill="hold">
                                          <p:stCondLst>
                                            <p:cond delay="0"/>
                                          </p:stCondLst>
                                        </p:cTn>
                                        <p:tgtEl>
                                          <p:spTgt spid="1219618"/>
                                        </p:tgtEl>
                                        <p:attrNameLst>
                                          <p:attrName>style.visibility</p:attrName>
                                        </p:attrNameLst>
                                      </p:cBhvr>
                                      <p:to>
                                        <p:strVal val="visible"/>
                                      </p:to>
                                    </p:set>
                                    <p:anim calcmode="lin" valueType="num">
                                      <p:cBhvr>
                                        <p:cTn id="172" dur="400" fill="hold"/>
                                        <p:tgtEl>
                                          <p:spTgt spid="1219618"/>
                                        </p:tgtEl>
                                        <p:attrNameLst>
                                          <p:attrName>ppt_x</p:attrName>
                                        </p:attrNameLst>
                                      </p:cBhvr>
                                      <p:tavLst>
                                        <p:tav tm="0">
                                          <p:val>
                                            <p:strVal val="#ppt_x"/>
                                          </p:val>
                                        </p:tav>
                                        <p:tav tm="100000">
                                          <p:val>
                                            <p:strVal val="#ppt_x"/>
                                          </p:val>
                                        </p:tav>
                                      </p:tavLst>
                                    </p:anim>
                                    <p:anim calcmode="lin" valueType="num">
                                      <p:cBhvr>
                                        <p:cTn id="173" dur="400" fill="hold"/>
                                        <p:tgtEl>
                                          <p:spTgt spid="1219618"/>
                                        </p:tgtEl>
                                        <p:attrNameLst>
                                          <p:attrName>ppt_y</p:attrName>
                                        </p:attrNameLst>
                                      </p:cBhvr>
                                      <p:tavLst>
                                        <p:tav tm="0">
                                          <p:val>
                                            <p:strVal val="#ppt_y+#ppt_h/2"/>
                                          </p:val>
                                        </p:tav>
                                        <p:tav tm="100000">
                                          <p:val>
                                            <p:strVal val="#ppt_y"/>
                                          </p:val>
                                        </p:tav>
                                      </p:tavLst>
                                    </p:anim>
                                    <p:anim calcmode="lin" valueType="num">
                                      <p:cBhvr>
                                        <p:cTn id="174" dur="400" fill="hold"/>
                                        <p:tgtEl>
                                          <p:spTgt spid="1219618"/>
                                        </p:tgtEl>
                                        <p:attrNameLst>
                                          <p:attrName>ppt_w</p:attrName>
                                        </p:attrNameLst>
                                      </p:cBhvr>
                                      <p:tavLst>
                                        <p:tav tm="0">
                                          <p:val>
                                            <p:strVal val="#ppt_w"/>
                                          </p:val>
                                        </p:tav>
                                        <p:tav tm="100000">
                                          <p:val>
                                            <p:strVal val="#ppt_w"/>
                                          </p:val>
                                        </p:tav>
                                      </p:tavLst>
                                    </p:anim>
                                    <p:anim calcmode="lin" valueType="num">
                                      <p:cBhvr>
                                        <p:cTn id="175" dur="400" fill="hold"/>
                                        <p:tgtEl>
                                          <p:spTgt spid="1219618"/>
                                        </p:tgtEl>
                                        <p:attrNameLst>
                                          <p:attrName>ppt_h</p:attrName>
                                        </p:attrNameLst>
                                      </p:cBhvr>
                                      <p:tavLst>
                                        <p:tav tm="0">
                                          <p:val>
                                            <p:fltVal val="0"/>
                                          </p:val>
                                        </p:tav>
                                        <p:tav tm="100000">
                                          <p:val>
                                            <p:strVal val="#ppt_h"/>
                                          </p:val>
                                        </p:tav>
                                      </p:tavLst>
                                    </p:anim>
                                  </p:childTnLst>
                                </p:cTn>
                              </p:par>
                              <p:par>
                                <p:cTn id="176" presetID="17" presetClass="exit" presetSubtype="4" fill="hold" nodeType="withEffect">
                                  <p:stCondLst>
                                    <p:cond delay="800"/>
                                  </p:stCondLst>
                                  <p:childTnLst>
                                    <p:anim calcmode="lin" valueType="num">
                                      <p:cBhvr>
                                        <p:cTn id="177" dur="400"/>
                                        <p:tgtEl>
                                          <p:spTgt spid="1219611"/>
                                        </p:tgtEl>
                                        <p:attrNameLst>
                                          <p:attrName>ppt_x</p:attrName>
                                        </p:attrNameLst>
                                      </p:cBhvr>
                                      <p:tavLst>
                                        <p:tav tm="0">
                                          <p:val>
                                            <p:strVal val="ppt_x"/>
                                          </p:val>
                                        </p:tav>
                                        <p:tav tm="100000">
                                          <p:val>
                                            <p:strVal val="ppt_x"/>
                                          </p:val>
                                        </p:tav>
                                      </p:tavLst>
                                    </p:anim>
                                    <p:anim calcmode="lin" valueType="num">
                                      <p:cBhvr>
                                        <p:cTn id="178" dur="400"/>
                                        <p:tgtEl>
                                          <p:spTgt spid="1219611"/>
                                        </p:tgtEl>
                                        <p:attrNameLst>
                                          <p:attrName>ppt_y</p:attrName>
                                        </p:attrNameLst>
                                      </p:cBhvr>
                                      <p:tavLst>
                                        <p:tav tm="0">
                                          <p:val>
                                            <p:strVal val="ppt_y"/>
                                          </p:val>
                                        </p:tav>
                                        <p:tav tm="100000">
                                          <p:val>
                                            <p:strVal val="ppt_y+ppt_h/2"/>
                                          </p:val>
                                        </p:tav>
                                      </p:tavLst>
                                    </p:anim>
                                    <p:anim calcmode="lin" valueType="num">
                                      <p:cBhvr>
                                        <p:cTn id="179" dur="400"/>
                                        <p:tgtEl>
                                          <p:spTgt spid="1219611"/>
                                        </p:tgtEl>
                                        <p:attrNameLst>
                                          <p:attrName>ppt_w</p:attrName>
                                        </p:attrNameLst>
                                      </p:cBhvr>
                                      <p:tavLst>
                                        <p:tav tm="0">
                                          <p:val>
                                            <p:strVal val="ppt_w"/>
                                          </p:val>
                                        </p:tav>
                                        <p:tav tm="100000">
                                          <p:val>
                                            <p:strVal val="ppt_w"/>
                                          </p:val>
                                        </p:tav>
                                      </p:tavLst>
                                    </p:anim>
                                    <p:anim calcmode="lin" valueType="num">
                                      <p:cBhvr>
                                        <p:cTn id="180" dur="400"/>
                                        <p:tgtEl>
                                          <p:spTgt spid="1219611"/>
                                        </p:tgtEl>
                                        <p:attrNameLst>
                                          <p:attrName>ppt_h</p:attrName>
                                        </p:attrNameLst>
                                      </p:cBhvr>
                                      <p:tavLst>
                                        <p:tav tm="0">
                                          <p:val>
                                            <p:strVal val="ppt_h"/>
                                          </p:val>
                                        </p:tav>
                                        <p:tav tm="100000">
                                          <p:val>
                                            <p:fltVal val="0"/>
                                          </p:val>
                                        </p:tav>
                                      </p:tavLst>
                                    </p:anim>
                                    <p:set>
                                      <p:cBhvr>
                                        <p:cTn id="181" dur="1" fill="hold">
                                          <p:stCondLst>
                                            <p:cond delay="399"/>
                                          </p:stCondLst>
                                        </p:cTn>
                                        <p:tgtEl>
                                          <p:spTgt spid="1219611"/>
                                        </p:tgtEl>
                                        <p:attrNameLst>
                                          <p:attrName>style.visibility</p:attrName>
                                        </p:attrNameLst>
                                      </p:cBhvr>
                                      <p:to>
                                        <p:strVal val="hidden"/>
                                      </p:to>
                                    </p:set>
                                  </p:childTnLst>
                                </p:cTn>
                              </p:par>
                              <p:par>
                                <p:cTn id="182" presetID="17" presetClass="entr" presetSubtype="4" fill="hold" nodeType="withEffect">
                                  <p:stCondLst>
                                    <p:cond delay="1000"/>
                                  </p:stCondLst>
                                  <p:childTnLst>
                                    <p:set>
                                      <p:cBhvr>
                                        <p:cTn id="183" dur="1" fill="hold">
                                          <p:stCondLst>
                                            <p:cond delay="0"/>
                                          </p:stCondLst>
                                        </p:cTn>
                                        <p:tgtEl>
                                          <p:spTgt spid="1219620"/>
                                        </p:tgtEl>
                                        <p:attrNameLst>
                                          <p:attrName>style.visibility</p:attrName>
                                        </p:attrNameLst>
                                      </p:cBhvr>
                                      <p:to>
                                        <p:strVal val="visible"/>
                                      </p:to>
                                    </p:set>
                                    <p:anim calcmode="lin" valueType="num">
                                      <p:cBhvr>
                                        <p:cTn id="184" dur="400" fill="hold"/>
                                        <p:tgtEl>
                                          <p:spTgt spid="1219620"/>
                                        </p:tgtEl>
                                        <p:attrNameLst>
                                          <p:attrName>ppt_x</p:attrName>
                                        </p:attrNameLst>
                                      </p:cBhvr>
                                      <p:tavLst>
                                        <p:tav tm="0">
                                          <p:val>
                                            <p:strVal val="#ppt_x"/>
                                          </p:val>
                                        </p:tav>
                                        <p:tav tm="100000">
                                          <p:val>
                                            <p:strVal val="#ppt_x"/>
                                          </p:val>
                                        </p:tav>
                                      </p:tavLst>
                                    </p:anim>
                                    <p:anim calcmode="lin" valueType="num">
                                      <p:cBhvr>
                                        <p:cTn id="185" dur="400" fill="hold"/>
                                        <p:tgtEl>
                                          <p:spTgt spid="1219620"/>
                                        </p:tgtEl>
                                        <p:attrNameLst>
                                          <p:attrName>ppt_y</p:attrName>
                                        </p:attrNameLst>
                                      </p:cBhvr>
                                      <p:tavLst>
                                        <p:tav tm="0">
                                          <p:val>
                                            <p:strVal val="#ppt_y+#ppt_h/2"/>
                                          </p:val>
                                        </p:tav>
                                        <p:tav tm="100000">
                                          <p:val>
                                            <p:strVal val="#ppt_y"/>
                                          </p:val>
                                        </p:tav>
                                      </p:tavLst>
                                    </p:anim>
                                    <p:anim calcmode="lin" valueType="num">
                                      <p:cBhvr>
                                        <p:cTn id="186" dur="400" fill="hold"/>
                                        <p:tgtEl>
                                          <p:spTgt spid="1219620"/>
                                        </p:tgtEl>
                                        <p:attrNameLst>
                                          <p:attrName>ppt_w</p:attrName>
                                        </p:attrNameLst>
                                      </p:cBhvr>
                                      <p:tavLst>
                                        <p:tav tm="0">
                                          <p:val>
                                            <p:strVal val="#ppt_w"/>
                                          </p:val>
                                        </p:tav>
                                        <p:tav tm="100000">
                                          <p:val>
                                            <p:strVal val="#ppt_w"/>
                                          </p:val>
                                        </p:tav>
                                      </p:tavLst>
                                    </p:anim>
                                    <p:anim calcmode="lin" valueType="num">
                                      <p:cBhvr>
                                        <p:cTn id="187" dur="400" fill="hold"/>
                                        <p:tgtEl>
                                          <p:spTgt spid="1219620"/>
                                        </p:tgtEl>
                                        <p:attrNameLst>
                                          <p:attrName>ppt_h</p:attrName>
                                        </p:attrNameLst>
                                      </p:cBhvr>
                                      <p:tavLst>
                                        <p:tav tm="0">
                                          <p:val>
                                            <p:fltVal val="0"/>
                                          </p:val>
                                        </p:tav>
                                        <p:tav tm="100000">
                                          <p:val>
                                            <p:strVal val="#ppt_h"/>
                                          </p:val>
                                        </p:tav>
                                      </p:tavLst>
                                    </p:anim>
                                  </p:childTnLst>
                                </p:cTn>
                              </p:par>
                              <p:par>
                                <p:cTn id="188" presetID="17" presetClass="exit" presetSubtype="4" fill="hold" nodeType="withEffect">
                                  <p:stCondLst>
                                    <p:cond delay="1000"/>
                                  </p:stCondLst>
                                  <p:childTnLst>
                                    <p:anim calcmode="lin" valueType="num">
                                      <p:cBhvr>
                                        <p:cTn id="189" dur="400"/>
                                        <p:tgtEl>
                                          <p:spTgt spid="1219612"/>
                                        </p:tgtEl>
                                        <p:attrNameLst>
                                          <p:attrName>ppt_x</p:attrName>
                                        </p:attrNameLst>
                                      </p:cBhvr>
                                      <p:tavLst>
                                        <p:tav tm="0">
                                          <p:val>
                                            <p:strVal val="ppt_x"/>
                                          </p:val>
                                        </p:tav>
                                        <p:tav tm="100000">
                                          <p:val>
                                            <p:strVal val="ppt_x"/>
                                          </p:val>
                                        </p:tav>
                                      </p:tavLst>
                                    </p:anim>
                                    <p:anim calcmode="lin" valueType="num">
                                      <p:cBhvr>
                                        <p:cTn id="190" dur="400"/>
                                        <p:tgtEl>
                                          <p:spTgt spid="1219612"/>
                                        </p:tgtEl>
                                        <p:attrNameLst>
                                          <p:attrName>ppt_y</p:attrName>
                                        </p:attrNameLst>
                                      </p:cBhvr>
                                      <p:tavLst>
                                        <p:tav tm="0">
                                          <p:val>
                                            <p:strVal val="ppt_y"/>
                                          </p:val>
                                        </p:tav>
                                        <p:tav tm="100000">
                                          <p:val>
                                            <p:strVal val="ppt_y+ppt_h/2"/>
                                          </p:val>
                                        </p:tav>
                                      </p:tavLst>
                                    </p:anim>
                                    <p:anim calcmode="lin" valueType="num">
                                      <p:cBhvr>
                                        <p:cTn id="191" dur="400"/>
                                        <p:tgtEl>
                                          <p:spTgt spid="1219612"/>
                                        </p:tgtEl>
                                        <p:attrNameLst>
                                          <p:attrName>ppt_w</p:attrName>
                                        </p:attrNameLst>
                                      </p:cBhvr>
                                      <p:tavLst>
                                        <p:tav tm="0">
                                          <p:val>
                                            <p:strVal val="ppt_w"/>
                                          </p:val>
                                        </p:tav>
                                        <p:tav tm="100000">
                                          <p:val>
                                            <p:strVal val="ppt_w"/>
                                          </p:val>
                                        </p:tav>
                                      </p:tavLst>
                                    </p:anim>
                                    <p:anim calcmode="lin" valueType="num">
                                      <p:cBhvr>
                                        <p:cTn id="192" dur="400"/>
                                        <p:tgtEl>
                                          <p:spTgt spid="1219612"/>
                                        </p:tgtEl>
                                        <p:attrNameLst>
                                          <p:attrName>ppt_h</p:attrName>
                                        </p:attrNameLst>
                                      </p:cBhvr>
                                      <p:tavLst>
                                        <p:tav tm="0">
                                          <p:val>
                                            <p:strVal val="ppt_h"/>
                                          </p:val>
                                        </p:tav>
                                        <p:tav tm="100000">
                                          <p:val>
                                            <p:fltVal val="0"/>
                                          </p:val>
                                        </p:tav>
                                      </p:tavLst>
                                    </p:anim>
                                    <p:set>
                                      <p:cBhvr>
                                        <p:cTn id="193" dur="1" fill="hold">
                                          <p:stCondLst>
                                            <p:cond delay="399"/>
                                          </p:stCondLst>
                                        </p:cTn>
                                        <p:tgtEl>
                                          <p:spTgt spid="1219612"/>
                                        </p:tgtEl>
                                        <p:attrNameLst>
                                          <p:attrName>style.visibility</p:attrName>
                                        </p:attrNameLst>
                                      </p:cBhvr>
                                      <p:to>
                                        <p:strVal val="hidden"/>
                                      </p:to>
                                    </p:set>
                                  </p:childTnLst>
                                </p:cTn>
                              </p:par>
                              <p:par>
                                <p:cTn id="194" presetID="17" presetClass="entr" presetSubtype="4" fill="hold" nodeType="withEffect">
                                  <p:stCondLst>
                                    <p:cond delay="1200"/>
                                  </p:stCondLst>
                                  <p:childTnLst>
                                    <p:set>
                                      <p:cBhvr>
                                        <p:cTn id="195" dur="1" fill="hold">
                                          <p:stCondLst>
                                            <p:cond delay="0"/>
                                          </p:stCondLst>
                                        </p:cTn>
                                        <p:tgtEl>
                                          <p:spTgt spid="1219616"/>
                                        </p:tgtEl>
                                        <p:attrNameLst>
                                          <p:attrName>style.visibility</p:attrName>
                                        </p:attrNameLst>
                                      </p:cBhvr>
                                      <p:to>
                                        <p:strVal val="visible"/>
                                      </p:to>
                                    </p:set>
                                    <p:anim calcmode="lin" valueType="num">
                                      <p:cBhvr>
                                        <p:cTn id="196" dur="400" fill="hold"/>
                                        <p:tgtEl>
                                          <p:spTgt spid="1219616"/>
                                        </p:tgtEl>
                                        <p:attrNameLst>
                                          <p:attrName>ppt_x</p:attrName>
                                        </p:attrNameLst>
                                      </p:cBhvr>
                                      <p:tavLst>
                                        <p:tav tm="0">
                                          <p:val>
                                            <p:strVal val="#ppt_x"/>
                                          </p:val>
                                        </p:tav>
                                        <p:tav tm="100000">
                                          <p:val>
                                            <p:strVal val="#ppt_x"/>
                                          </p:val>
                                        </p:tav>
                                      </p:tavLst>
                                    </p:anim>
                                    <p:anim calcmode="lin" valueType="num">
                                      <p:cBhvr>
                                        <p:cTn id="197" dur="400" fill="hold"/>
                                        <p:tgtEl>
                                          <p:spTgt spid="1219616"/>
                                        </p:tgtEl>
                                        <p:attrNameLst>
                                          <p:attrName>ppt_y</p:attrName>
                                        </p:attrNameLst>
                                      </p:cBhvr>
                                      <p:tavLst>
                                        <p:tav tm="0">
                                          <p:val>
                                            <p:strVal val="#ppt_y+#ppt_h/2"/>
                                          </p:val>
                                        </p:tav>
                                        <p:tav tm="100000">
                                          <p:val>
                                            <p:strVal val="#ppt_y"/>
                                          </p:val>
                                        </p:tav>
                                      </p:tavLst>
                                    </p:anim>
                                    <p:anim calcmode="lin" valueType="num">
                                      <p:cBhvr>
                                        <p:cTn id="198" dur="400" fill="hold"/>
                                        <p:tgtEl>
                                          <p:spTgt spid="1219616"/>
                                        </p:tgtEl>
                                        <p:attrNameLst>
                                          <p:attrName>ppt_w</p:attrName>
                                        </p:attrNameLst>
                                      </p:cBhvr>
                                      <p:tavLst>
                                        <p:tav tm="0">
                                          <p:val>
                                            <p:strVal val="#ppt_w"/>
                                          </p:val>
                                        </p:tav>
                                        <p:tav tm="100000">
                                          <p:val>
                                            <p:strVal val="#ppt_w"/>
                                          </p:val>
                                        </p:tav>
                                      </p:tavLst>
                                    </p:anim>
                                    <p:anim calcmode="lin" valueType="num">
                                      <p:cBhvr>
                                        <p:cTn id="199" dur="400" fill="hold"/>
                                        <p:tgtEl>
                                          <p:spTgt spid="1219616"/>
                                        </p:tgtEl>
                                        <p:attrNameLst>
                                          <p:attrName>ppt_h</p:attrName>
                                        </p:attrNameLst>
                                      </p:cBhvr>
                                      <p:tavLst>
                                        <p:tav tm="0">
                                          <p:val>
                                            <p:fltVal val="0"/>
                                          </p:val>
                                        </p:tav>
                                        <p:tav tm="100000">
                                          <p:val>
                                            <p:strVal val="#ppt_h"/>
                                          </p:val>
                                        </p:tav>
                                      </p:tavLst>
                                    </p:anim>
                                  </p:childTnLst>
                                </p:cTn>
                              </p:par>
                              <p:par>
                                <p:cTn id="200" presetID="17" presetClass="exit" presetSubtype="4" fill="hold" nodeType="withEffect">
                                  <p:stCondLst>
                                    <p:cond delay="1200"/>
                                  </p:stCondLst>
                                  <p:childTnLst>
                                    <p:anim calcmode="lin" valueType="num">
                                      <p:cBhvr>
                                        <p:cTn id="201" dur="400"/>
                                        <p:tgtEl>
                                          <p:spTgt spid="1219613"/>
                                        </p:tgtEl>
                                        <p:attrNameLst>
                                          <p:attrName>ppt_x</p:attrName>
                                        </p:attrNameLst>
                                      </p:cBhvr>
                                      <p:tavLst>
                                        <p:tav tm="0">
                                          <p:val>
                                            <p:strVal val="ppt_x"/>
                                          </p:val>
                                        </p:tav>
                                        <p:tav tm="100000">
                                          <p:val>
                                            <p:strVal val="ppt_x"/>
                                          </p:val>
                                        </p:tav>
                                      </p:tavLst>
                                    </p:anim>
                                    <p:anim calcmode="lin" valueType="num">
                                      <p:cBhvr>
                                        <p:cTn id="202" dur="400"/>
                                        <p:tgtEl>
                                          <p:spTgt spid="1219613"/>
                                        </p:tgtEl>
                                        <p:attrNameLst>
                                          <p:attrName>ppt_y</p:attrName>
                                        </p:attrNameLst>
                                      </p:cBhvr>
                                      <p:tavLst>
                                        <p:tav tm="0">
                                          <p:val>
                                            <p:strVal val="ppt_y"/>
                                          </p:val>
                                        </p:tav>
                                        <p:tav tm="100000">
                                          <p:val>
                                            <p:strVal val="ppt_y+ppt_h/2"/>
                                          </p:val>
                                        </p:tav>
                                      </p:tavLst>
                                    </p:anim>
                                    <p:anim calcmode="lin" valueType="num">
                                      <p:cBhvr>
                                        <p:cTn id="203" dur="400"/>
                                        <p:tgtEl>
                                          <p:spTgt spid="1219613"/>
                                        </p:tgtEl>
                                        <p:attrNameLst>
                                          <p:attrName>ppt_w</p:attrName>
                                        </p:attrNameLst>
                                      </p:cBhvr>
                                      <p:tavLst>
                                        <p:tav tm="0">
                                          <p:val>
                                            <p:strVal val="ppt_w"/>
                                          </p:val>
                                        </p:tav>
                                        <p:tav tm="100000">
                                          <p:val>
                                            <p:strVal val="ppt_w"/>
                                          </p:val>
                                        </p:tav>
                                      </p:tavLst>
                                    </p:anim>
                                    <p:anim calcmode="lin" valueType="num">
                                      <p:cBhvr>
                                        <p:cTn id="204" dur="400"/>
                                        <p:tgtEl>
                                          <p:spTgt spid="1219613"/>
                                        </p:tgtEl>
                                        <p:attrNameLst>
                                          <p:attrName>ppt_h</p:attrName>
                                        </p:attrNameLst>
                                      </p:cBhvr>
                                      <p:tavLst>
                                        <p:tav tm="0">
                                          <p:val>
                                            <p:strVal val="ppt_h"/>
                                          </p:val>
                                        </p:tav>
                                        <p:tav tm="100000">
                                          <p:val>
                                            <p:fltVal val="0"/>
                                          </p:val>
                                        </p:tav>
                                      </p:tavLst>
                                    </p:anim>
                                    <p:set>
                                      <p:cBhvr>
                                        <p:cTn id="205" dur="1" fill="hold">
                                          <p:stCondLst>
                                            <p:cond delay="399"/>
                                          </p:stCondLst>
                                        </p:cTn>
                                        <p:tgtEl>
                                          <p:spTgt spid="1219613"/>
                                        </p:tgtEl>
                                        <p:attrNameLst>
                                          <p:attrName>style.visibility</p:attrName>
                                        </p:attrNameLst>
                                      </p:cBhvr>
                                      <p:to>
                                        <p:strVal val="hidden"/>
                                      </p:to>
                                    </p:set>
                                  </p:childTnLst>
                                </p:cTn>
                              </p:par>
                              <p:par>
                                <p:cTn id="206" presetID="17" presetClass="entr" presetSubtype="4" fill="hold" nodeType="withEffect">
                                  <p:stCondLst>
                                    <p:cond delay="1400"/>
                                  </p:stCondLst>
                                  <p:childTnLst>
                                    <p:set>
                                      <p:cBhvr>
                                        <p:cTn id="207" dur="1" fill="hold">
                                          <p:stCondLst>
                                            <p:cond delay="0"/>
                                          </p:stCondLst>
                                        </p:cTn>
                                        <p:tgtEl>
                                          <p:spTgt spid="1219617"/>
                                        </p:tgtEl>
                                        <p:attrNameLst>
                                          <p:attrName>style.visibility</p:attrName>
                                        </p:attrNameLst>
                                      </p:cBhvr>
                                      <p:to>
                                        <p:strVal val="visible"/>
                                      </p:to>
                                    </p:set>
                                    <p:anim calcmode="lin" valueType="num">
                                      <p:cBhvr>
                                        <p:cTn id="208" dur="400" fill="hold"/>
                                        <p:tgtEl>
                                          <p:spTgt spid="1219617"/>
                                        </p:tgtEl>
                                        <p:attrNameLst>
                                          <p:attrName>ppt_x</p:attrName>
                                        </p:attrNameLst>
                                      </p:cBhvr>
                                      <p:tavLst>
                                        <p:tav tm="0">
                                          <p:val>
                                            <p:strVal val="#ppt_x"/>
                                          </p:val>
                                        </p:tav>
                                        <p:tav tm="100000">
                                          <p:val>
                                            <p:strVal val="#ppt_x"/>
                                          </p:val>
                                        </p:tav>
                                      </p:tavLst>
                                    </p:anim>
                                    <p:anim calcmode="lin" valueType="num">
                                      <p:cBhvr>
                                        <p:cTn id="209" dur="400" fill="hold"/>
                                        <p:tgtEl>
                                          <p:spTgt spid="1219617"/>
                                        </p:tgtEl>
                                        <p:attrNameLst>
                                          <p:attrName>ppt_y</p:attrName>
                                        </p:attrNameLst>
                                      </p:cBhvr>
                                      <p:tavLst>
                                        <p:tav tm="0">
                                          <p:val>
                                            <p:strVal val="#ppt_y+#ppt_h/2"/>
                                          </p:val>
                                        </p:tav>
                                        <p:tav tm="100000">
                                          <p:val>
                                            <p:strVal val="#ppt_y"/>
                                          </p:val>
                                        </p:tav>
                                      </p:tavLst>
                                    </p:anim>
                                    <p:anim calcmode="lin" valueType="num">
                                      <p:cBhvr>
                                        <p:cTn id="210" dur="400" fill="hold"/>
                                        <p:tgtEl>
                                          <p:spTgt spid="1219617"/>
                                        </p:tgtEl>
                                        <p:attrNameLst>
                                          <p:attrName>ppt_w</p:attrName>
                                        </p:attrNameLst>
                                      </p:cBhvr>
                                      <p:tavLst>
                                        <p:tav tm="0">
                                          <p:val>
                                            <p:strVal val="#ppt_w"/>
                                          </p:val>
                                        </p:tav>
                                        <p:tav tm="100000">
                                          <p:val>
                                            <p:strVal val="#ppt_w"/>
                                          </p:val>
                                        </p:tav>
                                      </p:tavLst>
                                    </p:anim>
                                    <p:anim calcmode="lin" valueType="num">
                                      <p:cBhvr>
                                        <p:cTn id="211" dur="400" fill="hold"/>
                                        <p:tgtEl>
                                          <p:spTgt spid="1219617"/>
                                        </p:tgtEl>
                                        <p:attrNameLst>
                                          <p:attrName>ppt_h</p:attrName>
                                        </p:attrNameLst>
                                      </p:cBhvr>
                                      <p:tavLst>
                                        <p:tav tm="0">
                                          <p:val>
                                            <p:fltVal val="0"/>
                                          </p:val>
                                        </p:tav>
                                        <p:tav tm="100000">
                                          <p:val>
                                            <p:strVal val="#ppt_h"/>
                                          </p:val>
                                        </p:tav>
                                      </p:tavLst>
                                    </p:anim>
                                  </p:childTnLst>
                                </p:cTn>
                              </p:par>
                              <p:par>
                                <p:cTn id="212" presetID="17" presetClass="exit" presetSubtype="4" fill="hold" nodeType="withEffect">
                                  <p:stCondLst>
                                    <p:cond delay="1400"/>
                                  </p:stCondLst>
                                  <p:childTnLst>
                                    <p:anim calcmode="lin" valueType="num">
                                      <p:cBhvr>
                                        <p:cTn id="213" dur="400"/>
                                        <p:tgtEl>
                                          <p:spTgt spid="1219614"/>
                                        </p:tgtEl>
                                        <p:attrNameLst>
                                          <p:attrName>ppt_x</p:attrName>
                                        </p:attrNameLst>
                                      </p:cBhvr>
                                      <p:tavLst>
                                        <p:tav tm="0">
                                          <p:val>
                                            <p:strVal val="ppt_x"/>
                                          </p:val>
                                        </p:tav>
                                        <p:tav tm="100000">
                                          <p:val>
                                            <p:strVal val="ppt_x"/>
                                          </p:val>
                                        </p:tav>
                                      </p:tavLst>
                                    </p:anim>
                                    <p:anim calcmode="lin" valueType="num">
                                      <p:cBhvr>
                                        <p:cTn id="214" dur="400"/>
                                        <p:tgtEl>
                                          <p:spTgt spid="1219614"/>
                                        </p:tgtEl>
                                        <p:attrNameLst>
                                          <p:attrName>ppt_y</p:attrName>
                                        </p:attrNameLst>
                                      </p:cBhvr>
                                      <p:tavLst>
                                        <p:tav tm="0">
                                          <p:val>
                                            <p:strVal val="ppt_y"/>
                                          </p:val>
                                        </p:tav>
                                        <p:tav tm="100000">
                                          <p:val>
                                            <p:strVal val="ppt_y+ppt_h/2"/>
                                          </p:val>
                                        </p:tav>
                                      </p:tavLst>
                                    </p:anim>
                                    <p:anim calcmode="lin" valueType="num">
                                      <p:cBhvr>
                                        <p:cTn id="215" dur="400"/>
                                        <p:tgtEl>
                                          <p:spTgt spid="1219614"/>
                                        </p:tgtEl>
                                        <p:attrNameLst>
                                          <p:attrName>ppt_w</p:attrName>
                                        </p:attrNameLst>
                                      </p:cBhvr>
                                      <p:tavLst>
                                        <p:tav tm="0">
                                          <p:val>
                                            <p:strVal val="ppt_w"/>
                                          </p:val>
                                        </p:tav>
                                        <p:tav tm="100000">
                                          <p:val>
                                            <p:strVal val="ppt_w"/>
                                          </p:val>
                                        </p:tav>
                                      </p:tavLst>
                                    </p:anim>
                                    <p:anim calcmode="lin" valueType="num">
                                      <p:cBhvr>
                                        <p:cTn id="216" dur="400"/>
                                        <p:tgtEl>
                                          <p:spTgt spid="1219614"/>
                                        </p:tgtEl>
                                        <p:attrNameLst>
                                          <p:attrName>ppt_h</p:attrName>
                                        </p:attrNameLst>
                                      </p:cBhvr>
                                      <p:tavLst>
                                        <p:tav tm="0">
                                          <p:val>
                                            <p:strVal val="ppt_h"/>
                                          </p:val>
                                        </p:tav>
                                        <p:tav tm="100000">
                                          <p:val>
                                            <p:fltVal val="0"/>
                                          </p:val>
                                        </p:tav>
                                      </p:tavLst>
                                    </p:anim>
                                    <p:set>
                                      <p:cBhvr>
                                        <p:cTn id="217" dur="1" fill="hold">
                                          <p:stCondLst>
                                            <p:cond delay="399"/>
                                          </p:stCondLst>
                                        </p:cTn>
                                        <p:tgtEl>
                                          <p:spTgt spid="1219614"/>
                                        </p:tgtEl>
                                        <p:attrNameLst>
                                          <p:attrName>style.visibility</p:attrName>
                                        </p:attrNameLst>
                                      </p:cBhvr>
                                      <p:to>
                                        <p:strVal val="hidden"/>
                                      </p:to>
                                    </p:set>
                                  </p:childTnLst>
                                </p:cTn>
                              </p:par>
                              <p:par>
                                <p:cTn id="218" presetID="17" presetClass="entr" presetSubtype="4" fill="hold" nodeType="withEffect">
                                  <p:stCondLst>
                                    <p:cond delay="1600"/>
                                  </p:stCondLst>
                                  <p:childTnLst>
                                    <p:set>
                                      <p:cBhvr>
                                        <p:cTn id="219" dur="1" fill="hold">
                                          <p:stCondLst>
                                            <p:cond delay="0"/>
                                          </p:stCondLst>
                                        </p:cTn>
                                        <p:tgtEl>
                                          <p:spTgt spid="1219619"/>
                                        </p:tgtEl>
                                        <p:attrNameLst>
                                          <p:attrName>style.visibility</p:attrName>
                                        </p:attrNameLst>
                                      </p:cBhvr>
                                      <p:to>
                                        <p:strVal val="visible"/>
                                      </p:to>
                                    </p:set>
                                    <p:anim calcmode="lin" valueType="num">
                                      <p:cBhvr>
                                        <p:cTn id="220" dur="400" fill="hold"/>
                                        <p:tgtEl>
                                          <p:spTgt spid="1219619"/>
                                        </p:tgtEl>
                                        <p:attrNameLst>
                                          <p:attrName>ppt_x</p:attrName>
                                        </p:attrNameLst>
                                      </p:cBhvr>
                                      <p:tavLst>
                                        <p:tav tm="0">
                                          <p:val>
                                            <p:strVal val="#ppt_x"/>
                                          </p:val>
                                        </p:tav>
                                        <p:tav tm="100000">
                                          <p:val>
                                            <p:strVal val="#ppt_x"/>
                                          </p:val>
                                        </p:tav>
                                      </p:tavLst>
                                    </p:anim>
                                    <p:anim calcmode="lin" valueType="num">
                                      <p:cBhvr>
                                        <p:cTn id="221" dur="400" fill="hold"/>
                                        <p:tgtEl>
                                          <p:spTgt spid="1219619"/>
                                        </p:tgtEl>
                                        <p:attrNameLst>
                                          <p:attrName>ppt_y</p:attrName>
                                        </p:attrNameLst>
                                      </p:cBhvr>
                                      <p:tavLst>
                                        <p:tav tm="0">
                                          <p:val>
                                            <p:strVal val="#ppt_y+#ppt_h/2"/>
                                          </p:val>
                                        </p:tav>
                                        <p:tav tm="100000">
                                          <p:val>
                                            <p:strVal val="#ppt_y"/>
                                          </p:val>
                                        </p:tav>
                                      </p:tavLst>
                                    </p:anim>
                                    <p:anim calcmode="lin" valueType="num">
                                      <p:cBhvr>
                                        <p:cTn id="222" dur="400" fill="hold"/>
                                        <p:tgtEl>
                                          <p:spTgt spid="1219619"/>
                                        </p:tgtEl>
                                        <p:attrNameLst>
                                          <p:attrName>ppt_w</p:attrName>
                                        </p:attrNameLst>
                                      </p:cBhvr>
                                      <p:tavLst>
                                        <p:tav tm="0">
                                          <p:val>
                                            <p:strVal val="#ppt_w"/>
                                          </p:val>
                                        </p:tav>
                                        <p:tav tm="100000">
                                          <p:val>
                                            <p:strVal val="#ppt_w"/>
                                          </p:val>
                                        </p:tav>
                                      </p:tavLst>
                                    </p:anim>
                                    <p:anim calcmode="lin" valueType="num">
                                      <p:cBhvr>
                                        <p:cTn id="223" dur="400" fill="hold"/>
                                        <p:tgtEl>
                                          <p:spTgt spid="1219619"/>
                                        </p:tgtEl>
                                        <p:attrNameLst>
                                          <p:attrName>ppt_h</p:attrName>
                                        </p:attrNameLst>
                                      </p:cBhvr>
                                      <p:tavLst>
                                        <p:tav tm="0">
                                          <p:val>
                                            <p:fltVal val="0"/>
                                          </p:val>
                                        </p:tav>
                                        <p:tav tm="100000">
                                          <p:val>
                                            <p:strVal val="#ppt_h"/>
                                          </p:val>
                                        </p:tav>
                                      </p:tavLst>
                                    </p:anim>
                                  </p:childTnLst>
                                </p:cTn>
                              </p:par>
                              <p:par>
                                <p:cTn id="224" presetID="17" presetClass="exit" presetSubtype="4" fill="hold" nodeType="withEffect">
                                  <p:stCondLst>
                                    <p:cond delay="1600"/>
                                  </p:stCondLst>
                                  <p:childTnLst>
                                    <p:anim calcmode="lin" valueType="num">
                                      <p:cBhvr>
                                        <p:cTn id="225" dur="400"/>
                                        <p:tgtEl>
                                          <p:spTgt spid="1219615"/>
                                        </p:tgtEl>
                                        <p:attrNameLst>
                                          <p:attrName>ppt_x</p:attrName>
                                        </p:attrNameLst>
                                      </p:cBhvr>
                                      <p:tavLst>
                                        <p:tav tm="0">
                                          <p:val>
                                            <p:strVal val="ppt_x"/>
                                          </p:val>
                                        </p:tav>
                                        <p:tav tm="100000">
                                          <p:val>
                                            <p:strVal val="ppt_x"/>
                                          </p:val>
                                        </p:tav>
                                      </p:tavLst>
                                    </p:anim>
                                    <p:anim calcmode="lin" valueType="num">
                                      <p:cBhvr>
                                        <p:cTn id="226" dur="400"/>
                                        <p:tgtEl>
                                          <p:spTgt spid="1219615"/>
                                        </p:tgtEl>
                                        <p:attrNameLst>
                                          <p:attrName>ppt_y</p:attrName>
                                        </p:attrNameLst>
                                      </p:cBhvr>
                                      <p:tavLst>
                                        <p:tav tm="0">
                                          <p:val>
                                            <p:strVal val="ppt_y"/>
                                          </p:val>
                                        </p:tav>
                                        <p:tav tm="100000">
                                          <p:val>
                                            <p:strVal val="ppt_y+ppt_h/2"/>
                                          </p:val>
                                        </p:tav>
                                      </p:tavLst>
                                    </p:anim>
                                    <p:anim calcmode="lin" valueType="num">
                                      <p:cBhvr>
                                        <p:cTn id="227" dur="400"/>
                                        <p:tgtEl>
                                          <p:spTgt spid="1219615"/>
                                        </p:tgtEl>
                                        <p:attrNameLst>
                                          <p:attrName>ppt_w</p:attrName>
                                        </p:attrNameLst>
                                      </p:cBhvr>
                                      <p:tavLst>
                                        <p:tav tm="0">
                                          <p:val>
                                            <p:strVal val="ppt_w"/>
                                          </p:val>
                                        </p:tav>
                                        <p:tav tm="100000">
                                          <p:val>
                                            <p:strVal val="ppt_w"/>
                                          </p:val>
                                        </p:tav>
                                      </p:tavLst>
                                    </p:anim>
                                    <p:anim calcmode="lin" valueType="num">
                                      <p:cBhvr>
                                        <p:cTn id="228" dur="400"/>
                                        <p:tgtEl>
                                          <p:spTgt spid="1219615"/>
                                        </p:tgtEl>
                                        <p:attrNameLst>
                                          <p:attrName>ppt_h</p:attrName>
                                        </p:attrNameLst>
                                      </p:cBhvr>
                                      <p:tavLst>
                                        <p:tav tm="0">
                                          <p:val>
                                            <p:strVal val="ppt_h"/>
                                          </p:val>
                                        </p:tav>
                                        <p:tav tm="100000">
                                          <p:val>
                                            <p:fltVal val="0"/>
                                          </p:val>
                                        </p:tav>
                                      </p:tavLst>
                                    </p:anim>
                                    <p:set>
                                      <p:cBhvr>
                                        <p:cTn id="229" dur="1" fill="hold">
                                          <p:stCondLst>
                                            <p:cond delay="399"/>
                                          </p:stCondLst>
                                        </p:cTn>
                                        <p:tgtEl>
                                          <p:spTgt spid="1219615"/>
                                        </p:tgtEl>
                                        <p:attrNameLst>
                                          <p:attrName>style.visibility</p:attrName>
                                        </p:attrNameLst>
                                      </p:cBhvr>
                                      <p:to>
                                        <p:strVal val="hidden"/>
                                      </p:to>
                                    </p:set>
                                  </p:childTnLst>
                                </p:cTn>
                              </p:par>
                            </p:childTnLst>
                          </p:cTn>
                        </p:par>
                        <p:par>
                          <p:cTn id="230" fill="hold">
                            <p:stCondLst>
                              <p:cond delay="2000"/>
                            </p:stCondLst>
                            <p:childTnLst>
                              <p:par>
                                <p:cTn id="231" presetID="10" presetClass="exit" presetSubtype="0" fill="hold" grpId="1" nodeType="afterEffect">
                                  <p:stCondLst>
                                    <p:cond delay="0"/>
                                  </p:stCondLst>
                                  <p:childTnLst>
                                    <p:animEffect transition="out" filter="fade">
                                      <p:cBhvr>
                                        <p:cTn id="232" dur="500"/>
                                        <p:tgtEl>
                                          <p:spTgt spid="1219627"/>
                                        </p:tgtEl>
                                      </p:cBhvr>
                                    </p:animEffect>
                                    <p:set>
                                      <p:cBhvr>
                                        <p:cTn id="233" dur="1" fill="hold">
                                          <p:stCondLst>
                                            <p:cond delay="499"/>
                                          </p:stCondLst>
                                        </p:cTn>
                                        <p:tgtEl>
                                          <p:spTgt spid="1219627"/>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grpId="0" nodeType="clickEffect">
                                  <p:stCondLst>
                                    <p:cond delay="0"/>
                                  </p:stCondLst>
                                  <p:childTnLst>
                                    <p:set>
                                      <p:cBhvr>
                                        <p:cTn id="237" dur="1" fill="hold">
                                          <p:stCondLst>
                                            <p:cond delay="0"/>
                                          </p:stCondLst>
                                        </p:cTn>
                                        <p:tgtEl>
                                          <p:spTgt spid="1219626"/>
                                        </p:tgtEl>
                                        <p:attrNameLst>
                                          <p:attrName>style.visibility</p:attrName>
                                        </p:attrNameLst>
                                      </p:cBhvr>
                                      <p:to>
                                        <p:strVal val="visible"/>
                                      </p:to>
                                    </p:set>
                                    <p:animEffect transition="in" filter="fade">
                                      <p:cBhvr>
                                        <p:cTn id="238" dur="1000"/>
                                        <p:tgtEl>
                                          <p:spTgt spid="1219626"/>
                                        </p:tgtEl>
                                      </p:cBhvr>
                                    </p:animEffect>
                                  </p:childTnLst>
                                </p:cTn>
                              </p:par>
                            </p:childTnLst>
                          </p:cTn>
                        </p:par>
                      </p:childTnLst>
                    </p:cTn>
                  </p:par>
                  <p:par>
                    <p:cTn id="239" fill="hold">
                      <p:stCondLst>
                        <p:cond delay="indefinite"/>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1219626"/>
                                        </p:tgtEl>
                                      </p:cBhvr>
                                    </p:animEffect>
                                    <p:set>
                                      <p:cBhvr>
                                        <p:cTn id="243" dur="1" fill="hold">
                                          <p:stCondLst>
                                            <p:cond delay="499"/>
                                          </p:stCondLst>
                                        </p:cTn>
                                        <p:tgtEl>
                                          <p:spTgt spid="1219626"/>
                                        </p:tgtEl>
                                        <p:attrNameLst>
                                          <p:attrName>style.visibility</p:attrName>
                                        </p:attrNameLst>
                                      </p:cBhvr>
                                      <p:to>
                                        <p:strVal val="hidden"/>
                                      </p:to>
                                    </p:set>
                                  </p:childTnLst>
                                </p:cTn>
                              </p:par>
                            </p:childTnLst>
                          </p:cTn>
                        </p:par>
                        <p:par>
                          <p:cTn id="244" fill="hold">
                            <p:stCondLst>
                              <p:cond delay="500"/>
                            </p:stCondLst>
                            <p:childTnLst>
                              <p:par>
                                <p:cTn id="245" presetID="35" presetClass="path" presetSubtype="0" accel="50000" decel="50000" fill="hold" nodeType="afterEffect">
                                  <p:stCondLst>
                                    <p:cond delay="0"/>
                                  </p:stCondLst>
                                  <p:childTnLst>
                                    <p:animMotion origin="layout" path="M -3.33333E-6 3.7037E-6 L -0.09375 -0.13866 " pathEditMode="relative" rAng="0" ptsTypes="AA">
                                      <p:cBhvr>
                                        <p:cTn id="246" dur="1000" fill="hold"/>
                                        <p:tgtEl>
                                          <p:spTgt spid="1219622"/>
                                        </p:tgtEl>
                                        <p:attrNameLst>
                                          <p:attrName>ppt_x</p:attrName>
                                          <p:attrName>ppt_y</p:attrName>
                                        </p:attrNameLst>
                                      </p:cBhvr>
                                      <p:rCtr x="-4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626" grpId="0" animBg="1"/>
      <p:bldP spid="1219626" grpId="1" animBg="1"/>
      <p:bldP spid="1219627" grpId="0"/>
      <p:bldP spid="121962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35"/>
          <p:cNvSpPr>
            <a:spLocks noGrp="1" noChangeArrowheads="1"/>
          </p:cNvSpPr>
          <p:nvPr>
            <p:ph type="title"/>
          </p:nvPr>
        </p:nvSpPr>
        <p:spPr>
          <a:xfrm>
            <a:off x="981075" y="438150"/>
            <a:ext cx="4441825" cy="714375"/>
          </a:xfrm>
        </p:spPr>
        <p:txBody>
          <a:bodyPr/>
          <a:lstStyle/>
          <a:p>
            <a:pPr eaLnBrk="1" hangingPunct="1"/>
            <a:r>
              <a:rPr lang="en-US" altLang="zh-TW" smtClean="0">
                <a:ea typeface="新細明體" charset="-120"/>
              </a:rPr>
              <a:t>Proven Solution, Unrivaled Customer Success </a:t>
            </a:r>
          </a:p>
        </p:txBody>
      </p:sp>
      <p:pic>
        <p:nvPicPr>
          <p:cNvPr id="98306" name="Picture 38" descr="shadow_square"/>
          <p:cNvPicPr>
            <a:picLocks noChangeAspect="1" noChangeArrowheads="1"/>
          </p:cNvPicPr>
          <p:nvPr/>
        </p:nvPicPr>
        <p:blipFill>
          <a:blip r:embed="rId3">
            <a:lum bright="42000"/>
          </a:blip>
          <a:srcRect t="85052"/>
          <a:stretch>
            <a:fillRect/>
          </a:stretch>
        </p:blipFill>
        <p:spPr bwMode="auto">
          <a:xfrm>
            <a:off x="4525963" y="5668963"/>
            <a:ext cx="4189412" cy="315912"/>
          </a:xfrm>
          <a:prstGeom prst="rect">
            <a:avLst/>
          </a:prstGeom>
          <a:noFill/>
          <a:ln w="9525">
            <a:noFill/>
            <a:miter lim="800000"/>
            <a:headEnd/>
            <a:tailEnd/>
          </a:ln>
        </p:spPr>
      </p:pic>
      <p:sp>
        <p:nvSpPr>
          <p:cNvPr id="98307" name="AutoShape 37"/>
          <p:cNvSpPr>
            <a:spLocks noChangeArrowheads="1"/>
          </p:cNvSpPr>
          <p:nvPr/>
        </p:nvSpPr>
        <p:spPr bwMode="auto">
          <a:xfrm>
            <a:off x="4694238" y="1062038"/>
            <a:ext cx="3890962" cy="4764087"/>
          </a:xfrm>
          <a:prstGeom prst="roundRect">
            <a:avLst>
              <a:gd name="adj" fmla="val 6162"/>
            </a:avLst>
          </a:prstGeom>
          <a:solidFill>
            <a:schemeClr val="bg1"/>
          </a:solidFill>
          <a:ln w="6350" algn="ctr">
            <a:solidFill>
              <a:schemeClr val="bg2"/>
            </a:solidFill>
            <a:round/>
            <a:headEnd/>
            <a:tailEnd/>
          </a:ln>
        </p:spPr>
        <p:txBody>
          <a:bodyPr wrap="none" anchor="ctr"/>
          <a:lstStyle/>
          <a:p>
            <a:endParaRPr kumimoji="0" lang="zh-TW" altLang="zh-TW"/>
          </a:p>
        </p:txBody>
      </p:sp>
      <p:sp>
        <p:nvSpPr>
          <p:cNvPr id="98308" name="Rectangle 36"/>
          <p:cNvSpPr>
            <a:spLocks noGrp="1" noChangeArrowheads="1"/>
          </p:cNvSpPr>
          <p:nvPr>
            <p:ph type="body" idx="1"/>
          </p:nvPr>
        </p:nvSpPr>
        <p:spPr>
          <a:xfrm>
            <a:off x="938213" y="1676400"/>
            <a:ext cx="3832225" cy="3556000"/>
          </a:xfrm>
        </p:spPr>
        <p:txBody>
          <a:bodyPr/>
          <a:lstStyle/>
          <a:p>
            <a:pPr eaLnBrk="1" hangingPunct="1">
              <a:buFont typeface="Wingdings" pitchFamily="2" charset="2"/>
              <a:buChar char="n"/>
            </a:pPr>
            <a:r>
              <a:rPr lang="en-US" altLang="zh-TW" sz="1800" smtClean="0"/>
              <a:t>140,000+ VMware customers</a:t>
            </a:r>
          </a:p>
          <a:p>
            <a:pPr lvl="1" eaLnBrk="1" hangingPunct="1">
              <a:buFont typeface="Wingdings" pitchFamily="2" charset="2"/>
              <a:buChar char="n"/>
            </a:pPr>
            <a:r>
              <a:rPr lang="en-US" altLang="zh-TW" sz="1600" smtClean="0"/>
              <a:t>100% of Fortune 100</a:t>
            </a:r>
          </a:p>
          <a:p>
            <a:pPr lvl="1" eaLnBrk="1" hangingPunct="1">
              <a:spcAft>
                <a:spcPct val="50000"/>
              </a:spcAft>
              <a:buFont typeface="Wingdings" pitchFamily="2" charset="2"/>
              <a:buChar char="n"/>
            </a:pPr>
            <a:r>
              <a:rPr lang="en-US" altLang="zh-TW" sz="1600" smtClean="0"/>
              <a:t>98% of Fortune 1000</a:t>
            </a:r>
          </a:p>
          <a:p>
            <a:pPr eaLnBrk="1" hangingPunct="1">
              <a:spcBef>
                <a:spcPct val="65000"/>
              </a:spcBef>
              <a:spcAft>
                <a:spcPct val="50000"/>
              </a:spcAft>
              <a:buFont typeface="Wingdings" pitchFamily="2" charset="2"/>
              <a:buChar char="n"/>
            </a:pPr>
            <a:endParaRPr lang="en-US" altLang="zh-TW" sz="1800" smtClean="0"/>
          </a:p>
          <a:p>
            <a:pPr eaLnBrk="1" hangingPunct="1">
              <a:spcBef>
                <a:spcPct val="65000"/>
              </a:spcBef>
              <a:spcAft>
                <a:spcPct val="50000"/>
              </a:spcAft>
              <a:buFont typeface="Wingdings" pitchFamily="2" charset="2"/>
              <a:buChar char="n"/>
            </a:pPr>
            <a:r>
              <a:rPr lang="en-US" altLang="zh-TW" sz="1800" smtClean="0"/>
              <a:t>94% use VMware in production</a:t>
            </a:r>
          </a:p>
          <a:p>
            <a:pPr eaLnBrk="1" hangingPunct="1">
              <a:spcBef>
                <a:spcPct val="65000"/>
              </a:spcBef>
              <a:spcAft>
                <a:spcPct val="50000"/>
              </a:spcAft>
              <a:buFont typeface="Wingdings" pitchFamily="2" charset="2"/>
              <a:buChar char="n"/>
            </a:pPr>
            <a:r>
              <a:rPr lang="en-US" altLang="zh-TW" sz="1800" smtClean="0"/>
              <a:t>70% VMware as the default application platform</a:t>
            </a:r>
          </a:p>
          <a:p>
            <a:pPr eaLnBrk="1" hangingPunct="1">
              <a:spcBef>
                <a:spcPct val="65000"/>
              </a:spcBef>
              <a:spcAft>
                <a:spcPct val="50000"/>
              </a:spcAft>
              <a:buFont typeface="Wingdings" pitchFamily="2" charset="2"/>
              <a:buChar char="n"/>
            </a:pPr>
            <a:r>
              <a:rPr lang="en-US" altLang="zh-TW" sz="1800" smtClean="0"/>
              <a:t>65% use live migration </a:t>
            </a:r>
            <a:br>
              <a:rPr lang="en-US" altLang="zh-TW" sz="1800" smtClean="0"/>
            </a:br>
            <a:r>
              <a:rPr lang="en-US" altLang="zh-TW" sz="1800" smtClean="0"/>
              <a:t>in production</a:t>
            </a:r>
          </a:p>
          <a:p>
            <a:pPr eaLnBrk="1" hangingPunct="1">
              <a:spcAft>
                <a:spcPct val="50000"/>
              </a:spcAft>
              <a:buFont typeface="Wingdings" pitchFamily="2" charset="2"/>
              <a:buChar char="n"/>
            </a:pPr>
            <a:endParaRPr lang="en-US" altLang="zh-TW" sz="1800" smtClean="0"/>
          </a:p>
        </p:txBody>
      </p:sp>
      <p:pic>
        <p:nvPicPr>
          <p:cNvPr id="98309" name="Picture 5" descr="verizon"/>
          <p:cNvPicPr>
            <a:picLocks noChangeAspect="1" noChangeArrowheads="1"/>
          </p:cNvPicPr>
          <p:nvPr/>
        </p:nvPicPr>
        <p:blipFill>
          <a:blip r:embed="rId4"/>
          <a:srcRect/>
          <a:stretch>
            <a:fillRect/>
          </a:stretch>
        </p:blipFill>
        <p:spPr bwMode="auto">
          <a:xfrm>
            <a:off x="7426325" y="2058988"/>
            <a:ext cx="946150" cy="561975"/>
          </a:xfrm>
          <a:prstGeom prst="rect">
            <a:avLst/>
          </a:prstGeom>
          <a:noFill/>
          <a:ln w="9525">
            <a:noFill/>
            <a:miter lim="800000"/>
            <a:headEnd/>
            <a:tailEnd/>
          </a:ln>
        </p:spPr>
      </p:pic>
      <p:pic>
        <p:nvPicPr>
          <p:cNvPr id="98310" name="Picture 6" descr="JP Morgan"/>
          <p:cNvPicPr>
            <a:picLocks noChangeAspect="1" noChangeArrowheads="1"/>
          </p:cNvPicPr>
          <p:nvPr/>
        </p:nvPicPr>
        <p:blipFill>
          <a:blip r:embed="rId5"/>
          <a:srcRect/>
          <a:stretch>
            <a:fillRect/>
          </a:stretch>
        </p:blipFill>
        <p:spPr bwMode="auto">
          <a:xfrm>
            <a:off x="5267325" y="2954338"/>
            <a:ext cx="1327150" cy="206375"/>
          </a:xfrm>
          <a:prstGeom prst="rect">
            <a:avLst/>
          </a:prstGeom>
          <a:noFill/>
          <a:ln w="9525">
            <a:noFill/>
            <a:miter lim="800000"/>
            <a:headEnd/>
            <a:tailEnd/>
          </a:ln>
        </p:spPr>
      </p:pic>
      <p:pic>
        <p:nvPicPr>
          <p:cNvPr id="98311" name="Picture 7" descr="ford"/>
          <p:cNvPicPr>
            <a:picLocks noChangeAspect="1" noChangeArrowheads="1"/>
          </p:cNvPicPr>
          <p:nvPr/>
        </p:nvPicPr>
        <p:blipFill>
          <a:blip r:embed="rId6"/>
          <a:srcRect/>
          <a:stretch>
            <a:fillRect/>
          </a:stretch>
        </p:blipFill>
        <p:spPr bwMode="auto">
          <a:xfrm>
            <a:off x="4889500" y="2241550"/>
            <a:ext cx="912813" cy="465138"/>
          </a:xfrm>
          <a:prstGeom prst="rect">
            <a:avLst/>
          </a:prstGeom>
          <a:noFill/>
          <a:ln w="9525">
            <a:noFill/>
            <a:miter lim="800000"/>
            <a:headEnd/>
            <a:tailEnd/>
          </a:ln>
        </p:spPr>
      </p:pic>
      <p:pic>
        <p:nvPicPr>
          <p:cNvPr id="98312" name="Picture 8" descr="northrop grumman"/>
          <p:cNvPicPr>
            <a:picLocks noChangeAspect="1" noChangeArrowheads="1"/>
          </p:cNvPicPr>
          <p:nvPr/>
        </p:nvPicPr>
        <p:blipFill>
          <a:blip r:embed="rId7"/>
          <a:srcRect/>
          <a:stretch>
            <a:fillRect/>
          </a:stretch>
        </p:blipFill>
        <p:spPr bwMode="auto">
          <a:xfrm>
            <a:off x="4795838" y="3443288"/>
            <a:ext cx="2184400" cy="384175"/>
          </a:xfrm>
          <a:prstGeom prst="rect">
            <a:avLst/>
          </a:prstGeom>
          <a:noFill/>
          <a:ln w="9525">
            <a:noFill/>
            <a:miter lim="800000"/>
            <a:headEnd/>
            <a:tailEnd/>
          </a:ln>
        </p:spPr>
      </p:pic>
      <p:pic>
        <p:nvPicPr>
          <p:cNvPr id="98313" name="Picture 9" descr="boeing"/>
          <p:cNvPicPr>
            <a:picLocks noChangeAspect="1" noChangeArrowheads="1"/>
          </p:cNvPicPr>
          <p:nvPr/>
        </p:nvPicPr>
        <p:blipFill>
          <a:blip r:embed="rId8"/>
          <a:srcRect/>
          <a:stretch>
            <a:fillRect/>
          </a:stretch>
        </p:blipFill>
        <p:spPr bwMode="auto">
          <a:xfrm>
            <a:off x="6002338" y="2287588"/>
            <a:ext cx="1282700" cy="377825"/>
          </a:xfrm>
          <a:prstGeom prst="rect">
            <a:avLst/>
          </a:prstGeom>
          <a:noFill/>
          <a:ln w="9525">
            <a:noFill/>
            <a:miter lim="800000"/>
            <a:headEnd/>
            <a:tailEnd/>
          </a:ln>
        </p:spPr>
      </p:pic>
      <p:pic>
        <p:nvPicPr>
          <p:cNvPr id="98314" name="Picture 10" descr="home depot"/>
          <p:cNvPicPr>
            <a:picLocks noChangeAspect="1" noChangeArrowheads="1"/>
          </p:cNvPicPr>
          <p:nvPr/>
        </p:nvPicPr>
        <p:blipFill>
          <a:blip r:embed="rId9"/>
          <a:srcRect/>
          <a:stretch>
            <a:fillRect/>
          </a:stretch>
        </p:blipFill>
        <p:spPr bwMode="auto">
          <a:xfrm>
            <a:off x="6688138" y="1335088"/>
            <a:ext cx="523875" cy="533400"/>
          </a:xfrm>
          <a:prstGeom prst="rect">
            <a:avLst/>
          </a:prstGeom>
          <a:noFill/>
          <a:ln w="9525">
            <a:noFill/>
            <a:miter lim="800000"/>
            <a:headEnd/>
            <a:tailEnd/>
          </a:ln>
        </p:spPr>
      </p:pic>
      <p:pic>
        <p:nvPicPr>
          <p:cNvPr id="98315" name="Picture 11" descr="valero"/>
          <p:cNvPicPr>
            <a:picLocks noChangeAspect="1" noChangeArrowheads="1"/>
          </p:cNvPicPr>
          <p:nvPr/>
        </p:nvPicPr>
        <p:blipFill>
          <a:blip r:embed="rId10"/>
          <a:srcRect/>
          <a:stretch>
            <a:fillRect/>
          </a:stretch>
        </p:blipFill>
        <p:spPr bwMode="auto">
          <a:xfrm>
            <a:off x="7526338" y="1333500"/>
            <a:ext cx="825500" cy="557213"/>
          </a:xfrm>
          <a:prstGeom prst="rect">
            <a:avLst/>
          </a:prstGeom>
          <a:noFill/>
          <a:ln w="9525">
            <a:noFill/>
            <a:miter lim="800000"/>
            <a:headEnd/>
            <a:tailEnd/>
          </a:ln>
        </p:spPr>
      </p:pic>
      <p:pic>
        <p:nvPicPr>
          <p:cNvPr id="98316" name="Picture 12" descr="cardinal_logo_small"/>
          <p:cNvPicPr>
            <a:picLocks noChangeAspect="1" noChangeArrowheads="1"/>
          </p:cNvPicPr>
          <p:nvPr/>
        </p:nvPicPr>
        <p:blipFill>
          <a:blip r:embed="rId11"/>
          <a:srcRect/>
          <a:stretch>
            <a:fillRect/>
          </a:stretch>
        </p:blipFill>
        <p:spPr bwMode="auto">
          <a:xfrm>
            <a:off x="4900613" y="3898900"/>
            <a:ext cx="1381125" cy="468313"/>
          </a:xfrm>
          <a:prstGeom prst="rect">
            <a:avLst/>
          </a:prstGeom>
          <a:noFill/>
          <a:ln w="9525">
            <a:noFill/>
            <a:miter lim="800000"/>
            <a:headEnd/>
            <a:tailEnd/>
          </a:ln>
        </p:spPr>
      </p:pic>
      <p:pic>
        <p:nvPicPr>
          <p:cNvPr id="98317" name="Picture 13" descr="jci_logo"/>
          <p:cNvPicPr>
            <a:picLocks noChangeAspect="1" noChangeArrowheads="1"/>
          </p:cNvPicPr>
          <p:nvPr/>
        </p:nvPicPr>
        <p:blipFill>
          <a:blip r:embed="rId12"/>
          <a:srcRect/>
          <a:stretch>
            <a:fillRect/>
          </a:stretch>
        </p:blipFill>
        <p:spPr bwMode="auto">
          <a:xfrm>
            <a:off x="6965950" y="2916238"/>
            <a:ext cx="1062038" cy="290512"/>
          </a:xfrm>
          <a:prstGeom prst="rect">
            <a:avLst/>
          </a:prstGeom>
          <a:noFill/>
          <a:ln w="9525">
            <a:noFill/>
            <a:miter lim="800000"/>
            <a:headEnd/>
            <a:tailEnd/>
          </a:ln>
        </p:spPr>
      </p:pic>
      <p:pic>
        <p:nvPicPr>
          <p:cNvPr id="98318" name="Picture 14" descr="logo"/>
          <p:cNvPicPr>
            <a:picLocks noChangeAspect="1" noChangeArrowheads="1"/>
          </p:cNvPicPr>
          <p:nvPr/>
        </p:nvPicPr>
        <p:blipFill>
          <a:blip r:embed="rId13"/>
          <a:srcRect/>
          <a:stretch>
            <a:fillRect/>
          </a:stretch>
        </p:blipFill>
        <p:spPr bwMode="auto">
          <a:xfrm>
            <a:off x="7131050" y="3375025"/>
            <a:ext cx="1355725" cy="509588"/>
          </a:xfrm>
          <a:prstGeom prst="rect">
            <a:avLst/>
          </a:prstGeom>
          <a:noFill/>
          <a:ln w="9525">
            <a:noFill/>
            <a:miter lim="800000"/>
            <a:headEnd/>
            <a:tailEnd/>
          </a:ln>
        </p:spPr>
      </p:pic>
      <p:pic>
        <p:nvPicPr>
          <p:cNvPr id="98319" name="Picture 15" descr="chevron"/>
          <p:cNvPicPr>
            <a:picLocks noChangeAspect="1" noChangeArrowheads="1"/>
          </p:cNvPicPr>
          <p:nvPr/>
        </p:nvPicPr>
        <p:blipFill>
          <a:blip r:embed="rId14"/>
          <a:srcRect/>
          <a:stretch>
            <a:fillRect/>
          </a:stretch>
        </p:blipFill>
        <p:spPr bwMode="auto">
          <a:xfrm>
            <a:off x="4943475" y="1257300"/>
            <a:ext cx="733425" cy="801688"/>
          </a:xfrm>
          <a:prstGeom prst="rect">
            <a:avLst/>
          </a:prstGeom>
          <a:noFill/>
          <a:ln w="9525">
            <a:noFill/>
            <a:miter lim="800000"/>
            <a:headEnd/>
            <a:tailEnd/>
          </a:ln>
        </p:spPr>
      </p:pic>
      <p:pic>
        <p:nvPicPr>
          <p:cNvPr id="98320" name="Picture 16" descr="att"/>
          <p:cNvPicPr>
            <a:picLocks noChangeAspect="1" noChangeArrowheads="1"/>
          </p:cNvPicPr>
          <p:nvPr/>
        </p:nvPicPr>
        <p:blipFill>
          <a:blip r:embed="rId15"/>
          <a:srcRect/>
          <a:stretch>
            <a:fillRect/>
          </a:stretch>
        </p:blipFill>
        <p:spPr bwMode="auto">
          <a:xfrm>
            <a:off x="5873750" y="1284288"/>
            <a:ext cx="560388" cy="774700"/>
          </a:xfrm>
          <a:prstGeom prst="rect">
            <a:avLst/>
          </a:prstGeom>
          <a:noFill/>
          <a:ln w="9525">
            <a:noFill/>
            <a:miter lim="800000"/>
            <a:headEnd/>
            <a:tailEnd/>
          </a:ln>
        </p:spPr>
      </p:pic>
      <p:pic>
        <p:nvPicPr>
          <p:cNvPr id="98321" name="Picture 17" descr="bank of"/>
          <p:cNvPicPr>
            <a:picLocks noChangeAspect="1" noChangeArrowheads="1"/>
          </p:cNvPicPr>
          <p:nvPr/>
        </p:nvPicPr>
        <p:blipFill>
          <a:blip r:embed="rId16"/>
          <a:srcRect/>
          <a:stretch>
            <a:fillRect/>
          </a:stretch>
        </p:blipFill>
        <p:spPr bwMode="auto">
          <a:xfrm>
            <a:off x="6516688" y="3970338"/>
            <a:ext cx="1905000" cy="492125"/>
          </a:xfrm>
          <a:prstGeom prst="rect">
            <a:avLst/>
          </a:prstGeom>
          <a:noFill/>
          <a:ln w="9525">
            <a:noFill/>
            <a:miter lim="800000"/>
            <a:headEnd/>
            <a:tailEnd/>
          </a:ln>
        </p:spPr>
      </p:pic>
      <p:sp>
        <p:nvSpPr>
          <p:cNvPr id="98322" name="Text Box 18"/>
          <p:cNvSpPr txBox="1">
            <a:spLocks noChangeArrowheads="1"/>
          </p:cNvSpPr>
          <p:nvPr/>
        </p:nvSpPr>
        <p:spPr bwMode="auto">
          <a:xfrm>
            <a:off x="4916488" y="4708525"/>
            <a:ext cx="3459162" cy="914400"/>
          </a:xfrm>
          <a:prstGeom prst="rect">
            <a:avLst/>
          </a:prstGeom>
          <a:noFill/>
          <a:ln w="9525" algn="in">
            <a:noFill/>
            <a:miter lim="800000"/>
            <a:headEnd/>
            <a:tailEnd/>
          </a:ln>
        </p:spPr>
        <p:txBody>
          <a:bodyPr lIns="36576" tIns="36576" rIns="36576" bIns="36576"/>
          <a:lstStyle/>
          <a:p>
            <a:r>
              <a:rPr kumimoji="0" lang="en-US" altLang="zh-TW" b="1">
                <a:solidFill>
                  <a:schemeClr val="folHlink"/>
                </a:solidFill>
              </a:rPr>
              <a:t>The World’s Most Successful Companies Run VMware</a:t>
            </a:r>
            <a:r>
              <a:rPr kumimoji="0" lang="en-US" altLang="zh-TW" b="1">
                <a:solidFill>
                  <a:schemeClr val="accent1"/>
                </a:solidFill>
              </a:rPr>
              <a:t/>
            </a:r>
            <a:br>
              <a:rPr kumimoji="0" lang="en-US" altLang="zh-TW" b="1">
                <a:solidFill>
                  <a:schemeClr val="accent1"/>
                </a:solidFill>
              </a:rPr>
            </a:br>
            <a:r>
              <a:rPr kumimoji="0" lang="en-US" altLang="zh-TW" sz="1200"/>
              <a:t>(hundreds of customer stories on </a:t>
            </a:r>
            <a:r>
              <a:rPr kumimoji="0" lang="en-US" altLang="zh-TW" sz="1200">
                <a:hlinkClick r:id="rId17"/>
              </a:rPr>
              <a:t>www.vmware.com</a:t>
            </a:r>
            <a:r>
              <a:rPr kumimoji="0" lang="en-US" altLang="zh-TW" sz="1200"/>
              <a:t>)</a:t>
            </a:r>
          </a:p>
        </p:txBody>
      </p:sp>
      <p:sp>
        <p:nvSpPr>
          <p:cNvPr id="586793" name="AutoShape 41"/>
          <p:cNvSpPr>
            <a:spLocks noChangeArrowheads="1"/>
          </p:cNvSpPr>
          <p:nvPr/>
        </p:nvSpPr>
        <p:spPr bwMode="ltGray">
          <a:xfrm>
            <a:off x="5613400" y="258763"/>
            <a:ext cx="457200" cy="457200"/>
          </a:xfrm>
          <a:prstGeom prst="roundRect">
            <a:avLst>
              <a:gd name="adj" fmla="val 14727"/>
            </a:avLst>
          </a:prstGeom>
          <a:gradFill rotWithShape="1">
            <a:gsLst>
              <a:gs pos="0">
                <a:schemeClr val="bg2">
                  <a:gamma/>
                  <a:shade val="85882"/>
                  <a:invGamma/>
                </a:schemeClr>
              </a:gs>
              <a:gs pos="100000">
                <a:schemeClr val="bg2"/>
              </a:gs>
            </a:gsLst>
            <a:lin ang="5400000" scaled="1"/>
          </a:gradFill>
          <a:ln w="38100" algn="ctr">
            <a:solidFill>
              <a:srgbClr val="DAE2ED"/>
            </a:solidFill>
            <a:round/>
            <a:headEnd/>
            <a:tailEnd/>
          </a:ln>
          <a:effectLst/>
        </p:spPr>
        <p:txBody>
          <a:bodyPr anchor="ctr">
            <a:spAutoFit/>
          </a:bodyPr>
          <a:lstStyle/>
          <a:p>
            <a:pPr>
              <a:defRPr/>
            </a:pPr>
            <a:endParaRPr kumimoji="0" lang="zh-TW" altLang="zh-TW">
              <a:ea typeface="新細明體" pitchFamily="18" charset="-120"/>
            </a:endParaRPr>
          </a:p>
        </p:txBody>
      </p:sp>
      <p:sp>
        <p:nvSpPr>
          <p:cNvPr id="98324" name="AutoShape 42"/>
          <p:cNvSpPr>
            <a:spLocks noChangeArrowheads="1"/>
          </p:cNvSpPr>
          <p:nvPr/>
        </p:nvSpPr>
        <p:spPr bwMode="ltGray">
          <a:xfrm>
            <a:off x="7451725" y="220663"/>
            <a:ext cx="1522413" cy="496887"/>
          </a:xfrm>
          <a:prstGeom prst="roundRect">
            <a:avLst>
              <a:gd name="adj" fmla="val 14727"/>
            </a:avLst>
          </a:prstGeom>
          <a:gradFill rotWithShape="1">
            <a:gsLst>
              <a:gs pos="0">
                <a:srgbClr val="FFCC00"/>
              </a:gs>
              <a:gs pos="100000">
                <a:srgbClr val="FF9900"/>
              </a:gs>
            </a:gsLst>
            <a:lin ang="0" scaled="1"/>
          </a:gradFill>
          <a:ln w="38100" algn="ctr">
            <a:solidFill>
              <a:srgbClr val="DAE2ED"/>
            </a:solidFill>
            <a:round/>
            <a:headEnd/>
            <a:tailEnd/>
          </a:ln>
        </p:spPr>
        <p:txBody>
          <a:bodyPr anchor="ctr">
            <a:spAutoFit/>
          </a:bodyPr>
          <a:lstStyle/>
          <a:p>
            <a:pPr marL="342900" indent="-342900"/>
            <a:endParaRPr kumimoji="0" lang="zh-TW" altLang="zh-TW" b="1"/>
          </a:p>
        </p:txBody>
      </p:sp>
      <p:sp>
        <p:nvSpPr>
          <p:cNvPr id="98325" name="Text Box 43"/>
          <p:cNvSpPr txBox="1">
            <a:spLocks noChangeArrowheads="1"/>
          </p:cNvSpPr>
          <p:nvPr/>
        </p:nvSpPr>
        <p:spPr bwMode="auto">
          <a:xfrm>
            <a:off x="7805738" y="292100"/>
            <a:ext cx="1268412" cy="352425"/>
          </a:xfrm>
          <a:prstGeom prst="rect">
            <a:avLst/>
          </a:prstGeom>
          <a:noFill/>
          <a:ln w="19050" algn="ctr">
            <a:noFill/>
            <a:miter lim="800000"/>
            <a:headEnd/>
            <a:tailEnd/>
          </a:ln>
        </p:spPr>
        <p:txBody>
          <a:bodyPr>
            <a:spAutoFit/>
          </a:bodyPr>
          <a:lstStyle/>
          <a:p>
            <a:pPr>
              <a:lnSpc>
                <a:spcPct val="85000"/>
              </a:lnSpc>
            </a:pPr>
            <a:r>
              <a:rPr kumimoji="0" lang="en-US" altLang="zh-TW" sz="1000" b="1"/>
              <a:t>Most Proven,</a:t>
            </a:r>
          </a:p>
          <a:p>
            <a:pPr>
              <a:lnSpc>
                <a:spcPct val="85000"/>
              </a:lnSpc>
            </a:pPr>
            <a:r>
              <a:rPr kumimoji="0" lang="en-US" altLang="zh-TW" sz="1000" b="1"/>
              <a:t>Trusted Platform</a:t>
            </a:r>
          </a:p>
        </p:txBody>
      </p:sp>
      <p:pic>
        <p:nvPicPr>
          <p:cNvPr id="98326" name="Picture 44" descr="ICN_ProdStack_InfOpt"/>
          <p:cNvPicPr>
            <a:picLocks noChangeAspect="1" noChangeArrowheads="1"/>
          </p:cNvPicPr>
          <p:nvPr/>
        </p:nvPicPr>
        <p:blipFill>
          <a:blip r:embed="rId18">
            <a:grayscl/>
          </a:blip>
          <a:srcRect b="28285"/>
          <a:stretch>
            <a:fillRect/>
          </a:stretch>
        </p:blipFill>
        <p:spPr bwMode="auto">
          <a:xfrm>
            <a:off x="5673725" y="320675"/>
            <a:ext cx="374650" cy="371475"/>
          </a:xfrm>
          <a:prstGeom prst="rect">
            <a:avLst/>
          </a:prstGeom>
          <a:noFill/>
          <a:ln w="9525">
            <a:noFill/>
            <a:miter lim="800000"/>
            <a:headEnd/>
            <a:tailEnd/>
          </a:ln>
        </p:spPr>
      </p:pic>
      <p:sp>
        <p:nvSpPr>
          <p:cNvPr id="586797" name="AutoShape 45"/>
          <p:cNvSpPr>
            <a:spLocks noChangeArrowheads="1"/>
          </p:cNvSpPr>
          <p:nvPr/>
        </p:nvSpPr>
        <p:spPr bwMode="ltGray">
          <a:xfrm>
            <a:off x="6073775" y="258763"/>
            <a:ext cx="457200" cy="457200"/>
          </a:xfrm>
          <a:prstGeom prst="roundRect">
            <a:avLst>
              <a:gd name="adj" fmla="val 14727"/>
            </a:avLst>
          </a:prstGeom>
          <a:gradFill rotWithShape="1">
            <a:gsLst>
              <a:gs pos="0">
                <a:schemeClr val="bg2">
                  <a:gamma/>
                  <a:shade val="85882"/>
                  <a:invGamma/>
                </a:schemeClr>
              </a:gs>
              <a:gs pos="100000">
                <a:schemeClr val="bg2"/>
              </a:gs>
            </a:gsLst>
            <a:lin ang="5400000" scaled="1"/>
          </a:gradFill>
          <a:ln w="38100" algn="ctr">
            <a:solidFill>
              <a:srgbClr val="DAE2ED"/>
            </a:solidFill>
            <a:round/>
            <a:headEnd/>
            <a:tailEnd/>
          </a:ln>
          <a:effectLst/>
        </p:spPr>
        <p:txBody>
          <a:bodyPr anchor="ctr">
            <a:spAutoFit/>
          </a:bodyPr>
          <a:lstStyle/>
          <a:p>
            <a:pPr>
              <a:defRPr/>
            </a:pPr>
            <a:endParaRPr kumimoji="0" lang="zh-TW" altLang="zh-TW">
              <a:ea typeface="新細明體" pitchFamily="18" charset="-120"/>
            </a:endParaRPr>
          </a:p>
        </p:txBody>
      </p:sp>
      <p:sp>
        <p:nvSpPr>
          <p:cNvPr id="586798" name="AutoShape 46"/>
          <p:cNvSpPr>
            <a:spLocks noChangeArrowheads="1"/>
          </p:cNvSpPr>
          <p:nvPr/>
        </p:nvSpPr>
        <p:spPr bwMode="ltGray">
          <a:xfrm>
            <a:off x="6535738" y="258763"/>
            <a:ext cx="457200" cy="457200"/>
          </a:xfrm>
          <a:prstGeom prst="roundRect">
            <a:avLst>
              <a:gd name="adj" fmla="val 14727"/>
            </a:avLst>
          </a:prstGeom>
          <a:gradFill rotWithShape="1">
            <a:gsLst>
              <a:gs pos="0">
                <a:schemeClr val="bg2">
                  <a:gamma/>
                  <a:shade val="85882"/>
                  <a:invGamma/>
                </a:schemeClr>
              </a:gs>
              <a:gs pos="100000">
                <a:schemeClr val="bg2"/>
              </a:gs>
            </a:gsLst>
            <a:lin ang="5400000" scaled="1"/>
          </a:gradFill>
          <a:ln w="38100" algn="ctr">
            <a:solidFill>
              <a:srgbClr val="DAE2ED"/>
            </a:solidFill>
            <a:round/>
            <a:headEnd/>
            <a:tailEnd/>
          </a:ln>
          <a:effectLst/>
        </p:spPr>
        <p:txBody>
          <a:bodyPr anchor="ctr">
            <a:spAutoFit/>
          </a:bodyPr>
          <a:lstStyle/>
          <a:p>
            <a:pPr>
              <a:defRPr/>
            </a:pPr>
            <a:endParaRPr kumimoji="0" lang="zh-TW" altLang="zh-TW">
              <a:ea typeface="新細明體" pitchFamily="18" charset="-120"/>
            </a:endParaRPr>
          </a:p>
        </p:txBody>
      </p:sp>
      <p:sp>
        <p:nvSpPr>
          <p:cNvPr id="586799" name="AutoShape 47"/>
          <p:cNvSpPr>
            <a:spLocks noChangeArrowheads="1"/>
          </p:cNvSpPr>
          <p:nvPr/>
        </p:nvSpPr>
        <p:spPr bwMode="ltGray">
          <a:xfrm>
            <a:off x="6992938" y="258763"/>
            <a:ext cx="457200" cy="457200"/>
          </a:xfrm>
          <a:prstGeom prst="roundRect">
            <a:avLst>
              <a:gd name="adj" fmla="val 14727"/>
            </a:avLst>
          </a:prstGeom>
          <a:gradFill rotWithShape="1">
            <a:gsLst>
              <a:gs pos="0">
                <a:schemeClr val="bg2">
                  <a:gamma/>
                  <a:shade val="85882"/>
                  <a:invGamma/>
                </a:schemeClr>
              </a:gs>
              <a:gs pos="100000">
                <a:schemeClr val="bg2"/>
              </a:gs>
            </a:gsLst>
            <a:lin ang="5400000" scaled="1"/>
          </a:gradFill>
          <a:ln w="38100" algn="ctr">
            <a:solidFill>
              <a:srgbClr val="DAE2ED"/>
            </a:solidFill>
            <a:round/>
            <a:headEnd/>
            <a:tailEnd/>
          </a:ln>
          <a:effectLst/>
        </p:spPr>
        <p:txBody>
          <a:bodyPr anchor="ctr">
            <a:spAutoFit/>
          </a:bodyPr>
          <a:lstStyle/>
          <a:p>
            <a:pPr>
              <a:defRPr/>
            </a:pPr>
            <a:endParaRPr kumimoji="0" lang="zh-TW" altLang="zh-TW">
              <a:ea typeface="新細明體" pitchFamily="18" charset="-120"/>
            </a:endParaRPr>
          </a:p>
        </p:txBody>
      </p:sp>
      <p:pic>
        <p:nvPicPr>
          <p:cNvPr id="98330" name="Picture 52" descr="ICN_ProdStack_RsourceMng"/>
          <p:cNvPicPr>
            <a:picLocks noChangeAspect="1" noChangeArrowheads="1"/>
          </p:cNvPicPr>
          <p:nvPr/>
        </p:nvPicPr>
        <p:blipFill>
          <a:blip r:embed="rId19">
            <a:grayscl/>
          </a:blip>
          <a:srcRect b="16168"/>
          <a:stretch>
            <a:fillRect/>
          </a:stretch>
        </p:blipFill>
        <p:spPr bwMode="auto">
          <a:xfrm>
            <a:off x="6583363" y="315913"/>
            <a:ext cx="358775" cy="376237"/>
          </a:xfrm>
          <a:prstGeom prst="rect">
            <a:avLst/>
          </a:prstGeom>
          <a:noFill/>
          <a:ln w="9525">
            <a:noFill/>
            <a:miter lim="800000"/>
            <a:headEnd/>
            <a:tailEnd/>
          </a:ln>
        </p:spPr>
      </p:pic>
      <p:pic>
        <p:nvPicPr>
          <p:cNvPr id="98331" name="Picture 53" descr="ICN_ProdStack_Mobil"/>
          <p:cNvPicPr>
            <a:picLocks noChangeAspect="1" noChangeArrowheads="1"/>
          </p:cNvPicPr>
          <p:nvPr/>
        </p:nvPicPr>
        <p:blipFill>
          <a:blip r:embed="rId20">
            <a:grayscl/>
          </a:blip>
          <a:srcRect b="17000"/>
          <a:stretch>
            <a:fillRect/>
          </a:stretch>
        </p:blipFill>
        <p:spPr bwMode="auto">
          <a:xfrm>
            <a:off x="6127750" y="320675"/>
            <a:ext cx="358775" cy="371475"/>
          </a:xfrm>
          <a:prstGeom prst="rect">
            <a:avLst/>
          </a:prstGeom>
          <a:noFill/>
          <a:ln w="9525">
            <a:noFill/>
            <a:miter lim="800000"/>
            <a:headEnd/>
            <a:tailEnd/>
          </a:ln>
        </p:spPr>
      </p:pic>
      <p:pic>
        <p:nvPicPr>
          <p:cNvPr id="98332" name="Picture 54" descr="ICN_ProdStack_BusCont"/>
          <p:cNvPicPr>
            <a:picLocks noChangeAspect="1" noChangeArrowheads="1"/>
          </p:cNvPicPr>
          <p:nvPr/>
        </p:nvPicPr>
        <p:blipFill>
          <a:blip r:embed="rId21">
            <a:grayscl/>
          </a:blip>
          <a:srcRect b="28285"/>
          <a:stretch>
            <a:fillRect/>
          </a:stretch>
        </p:blipFill>
        <p:spPr bwMode="auto">
          <a:xfrm>
            <a:off x="7043738" y="312738"/>
            <a:ext cx="358775" cy="379412"/>
          </a:xfrm>
          <a:prstGeom prst="rect">
            <a:avLst/>
          </a:prstGeom>
          <a:noFill/>
          <a:ln w="9525">
            <a:noFill/>
            <a:miter lim="800000"/>
            <a:headEnd/>
            <a:tailEnd/>
          </a:ln>
        </p:spPr>
      </p:pic>
      <p:grpSp>
        <p:nvGrpSpPr>
          <p:cNvPr id="98333" name="Group 48"/>
          <p:cNvGrpSpPr>
            <a:grpSpLocks/>
          </p:cNvGrpSpPr>
          <p:nvPr/>
        </p:nvGrpSpPr>
        <p:grpSpPr bwMode="auto">
          <a:xfrm>
            <a:off x="7505700" y="290513"/>
            <a:ext cx="381000" cy="366712"/>
            <a:chOff x="398" y="3490"/>
            <a:chExt cx="281" cy="279"/>
          </a:xfrm>
        </p:grpSpPr>
        <p:pic>
          <p:nvPicPr>
            <p:cNvPr id="98339" name="Picture 49" descr="ICN_ProdStack_InfOpt"/>
            <p:cNvPicPr>
              <a:picLocks noChangeAspect="1" noChangeArrowheads="1"/>
            </p:cNvPicPr>
            <p:nvPr/>
          </p:nvPicPr>
          <p:blipFill>
            <a:blip r:embed="rId18"/>
            <a:srcRect b="28285"/>
            <a:stretch>
              <a:fillRect/>
            </a:stretch>
          </p:blipFill>
          <p:spPr bwMode="auto">
            <a:xfrm>
              <a:off x="398" y="3490"/>
              <a:ext cx="281" cy="279"/>
            </a:xfrm>
            <a:prstGeom prst="rect">
              <a:avLst/>
            </a:prstGeom>
            <a:noFill/>
            <a:ln w="9525">
              <a:noFill/>
              <a:miter lim="800000"/>
              <a:headEnd/>
              <a:tailEnd/>
            </a:ln>
          </p:spPr>
        </p:pic>
        <p:sp>
          <p:nvSpPr>
            <p:cNvPr id="98340" name="Oval 50"/>
            <p:cNvSpPr>
              <a:spLocks noChangeArrowheads="1"/>
            </p:cNvSpPr>
            <p:nvPr/>
          </p:nvSpPr>
          <p:spPr bwMode="auto">
            <a:xfrm>
              <a:off x="421" y="3520"/>
              <a:ext cx="222" cy="208"/>
            </a:xfrm>
            <a:prstGeom prst="ellipse">
              <a:avLst/>
            </a:prstGeom>
            <a:solidFill>
              <a:schemeClr val="bg1"/>
            </a:solidFill>
            <a:ln w="9525" algn="ctr">
              <a:noFill/>
              <a:round/>
              <a:headEnd/>
              <a:tailEnd/>
            </a:ln>
          </p:spPr>
          <p:txBody>
            <a:bodyPr wrap="none" anchor="ctr"/>
            <a:lstStyle/>
            <a:p>
              <a:endParaRPr kumimoji="0" lang="zh-TW" altLang="zh-TW"/>
            </a:p>
          </p:txBody>
        </p:sp>
        <p:pic>
          <p:nvPicPr>
            <p:cNvPr id="98341" name="Picture 51" descr="vmware"/>
            <p:cNvPicPr>
              <a:picLocks noChangeAspect="1" noChangeArrowheads="1"/>
            </p:cNvPicPr>
            <p:nvPr/>
          </p:nvPicPr>
          <p:blipFill>
            <a:blip r:embed="rId22"/>
            <a:srcRect/>
            <a:stretch>
              <a:fillRect/>
            </a:stretch>
          </p:blipFill>
          <p:spPr bwMode="auto">
            <a:xfrm>
              <a:off x="406" y="3580"/>
              <a:ext cx="245" cy="95"/>
            </a:xfrm>
            <a:prstGeom prst="rect">
              <a:avLst/>
            </a:prstGeom>
            <a:noFill/>
            <a:ln w="9525">
              <a:noFill/>
              <a:miter lim="800000"/>
              <a:headEnd/>
              <a:tailEnd/>
            </a:ln>
          </p:spPr>
        </p:pic>
      </p:grpSp>
      <p:grpSp>
        <p:nvGrpSpPr>
          <p:cNvPr id="3" name="群組 36"/>
          <p:cNvGrpSpPr>
            <a:grpSpLocks/>
          </p:cNvGrpSpPr>
          <p:nvPr/>
        </p:nvGrpSpPr>
        <p:grpSpPr bwMode="auto">
          <a:xfrm>
            <a:off x="304800" y="1066800"/>
            <a:ext cx="8440738" cy="4705350"/>
            <a:chOff x="304800" y="1066800"/>
            <a:chExt cx="8440738" cy="4705350"/>
          </a:xfrm>
        </p:grpSpPr>
        <p:sp>
          <p:nvSpPr>
            <p:cNvPr id="98335" name="Rectangle 19"/>
            <p:cNvSpPr>
              <a:spLocks noChangeArrowheads="1"/>
            </p:cNvSpPr>
            <p:nvPr/>
          </p:nvSpPr>
          <p:spPr bwMode="auto">
            <a:xfrm>
              <a:off x="304800" y="1066800"/>
              <a:ext cx="8440738" cy="4705350"/>
            </a:xfrm>
            <a:prstGeom prst="rect">
              <a:avLst/>
            </a:prstGeom>
            <a:solidFill>
              <a:schemeClr val="bg1">
                <a:alpha val="79999"/>
              </a:schemeClr>
            </a:solidFill>
            <a:ln w="9525" algn="ctr">
              <a:noFill/>
              <a:round/>
              <a:headEnd/>
              <a:tailEnd/>
            </a:ln>
          </p:spPr>
          <p:txBody>
            <a:bodyPr wrap="none" anchor="ctr"/>
            <a:lstStyle/>
            <a:p>
              <a:pPr>
                <a:lnSpc>
                  <a:spcPct val="85000"/>
                </a:lnSpc>
                <a:spcBef>
                  <a:spcPct val="15000"/>
                </a:spcBef>
                <a:spcAft>
                  <a:spcPct val="25000"/>
                </a:spcAft>
              </a:pPr>
              <a:endParaRPr kumimoji="0" lang="en-US" altLang="zh-CN"/>
            </a:p>
          </p:txBody>
        </p:sp>
        <p:sp>
          <p:nvSpPr>
            <p:cNvPr id="36" name="Rounded Rectangle 20"/>
            <p:cNvSpPr/>
            <p:nvPr/>
          </p:nvSpPr>
          <p:spPr bwMode="auto">
            <a:xfrm>
              <a:off x="1553095" y="2342025"/>
              <a:ext cx="6096011" cy="2031923"/>
            </a:xfrm>
            <a:prstGeom prst="roundRect">
              <a:avLst>
                <a:gd name="adj" fmla="val 10082"/>
              </a:avLst>
            </a:prstGeom>
            <a:gradFill>
              <a:gsLst>
                <a:gs pos="0">
                  <a:schemeClr val="accent1"/>
                </a:gs>
                <a:gs pos="50000">
                  <a:schemeClr val="accent1">
                    <a:lumMod val="75000"/>
                  </a:schemeClr>
                </a:gs>
                <a:gs pos="100000">
                  <a:schemeClr val="accent1">
                    <a:lumMod val="50000"/>
                  </a:schemeClr>
                </a:gs>
              </a:gsLst>
              <a:lin ang="5400000" scaled="0"/>
            </a:gradFill>
            <a:ln>
              <a:noFill/>
              <a:headEnd type="none" w="med" len="med"/>
              <a:tailEnd type="none" w="med" len="med"/>
            </a:ln>
            <a:effectLst>
              <a:outerShdw blurRad="292100" dist="139700" dir="5400000" algn="t" rotWithShape="0">
                <a:prstClr val="black">
                  <a:alpha val="30000"/>
                </a:prst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marL="234950">
                <a:spcBef>
                  <a:spcPct val="15000"/>
                </a:spcBef>
                <a:spcAft>
                  <a:spcPct val="25000"/>
                </a:spcAft>
                <a:defRPr/>
              </a:pPr>
              <a:r>
                <a:rPr kumimoji="0" lang="zh-TW" altLang="en-US" sz="2800" dirty="0">
                  <a:solidFill>
                    <a:schemeClr val="bg1"/>
                  </a:solidFill>
                  <a:latin typeface="微軟正黑體" pitchFamily="34" charset="-120"/>
                  <a:ea typeface="微軟正黑體" pitchFamily="34" charset="-120"/>
                </a:rPr>
                <a:t>全球所有虛擬化應用程式中，</a:t>
              </a:r>
              <a:br>
                <a:rPr kumimoji="0" lang="zh-TW" altLang="en-US" sz="2800" dirty="0">
                  <a:solidFill>
                    <a:schemeClr val="bg1"/>
                  </a:solidFill>
                  <a:latin typeface="微軟正黑體" pitchFamily="34" charset="-120"/>
                  <a:ea typeface="微軟正黑體" pitchFamily="34" charset="-120"/>
                </a:rPr>
              </a:br>
              <a:r>
                <a:rPr kumimoji="0" lang="zh-TW" altLang="en-US" sz="2800" dirty="0">
                  <a:solidFill>
                    <a:schemeClr val="bg1"/>
                  </a:solidFill>
                  <a:latin typeface="微軟正黑體" pitchFamily="34" charset="-120"/>
                  <a:ea typeface="微軟正黑體" pitchFamily="34" charset="-120"/>
                </a:rPr>
                <a:t>有 </a:t>
              </a:r>
              <a:r>
                <a:rPr kumimoji="0" lang="en-US" altLang="zh-TW" sz="2800" dirty="0">
                  <a:solidFill>
                    <a:schemeClr val="bg1"/>
                  </a:solidFill>
                  <a:latin typeface="微軟正黑體" pitchFamily="34" charset="-120"/>
                  <a:ea typeface="微軟正黑體" pitchFamily="34" charset="-120"/>
                </a:rPr>
                <a:t>89% </a:t>
              </a:r>
              <a:r>
                <a:rPr kumimoji="0" lang="zh-TW" altLang="en-US" sz="2800" dirty="0">
                  <a:solidFill>
                    <a:schemeClr val="bg1"/>
                  </a:solidFill>
                  <a:latin typeface="微軟正黑體" pitchFamily="34" charset="-120"/>
                  <a:ea typeface="微軟正黑體" pitchFamily="34" charset="-120"/>
                </a:rPr>
                <a:t>是在 </a:t>
              </a:r>
              <a:r>
                <a:rPr kumimoji="0" lang="en-US" altLang="zh-TW" sz="2800" dirty="0">
                  <a:solidFill>
                    <a:schemeClr val="bg1"/>
                  </a:solidFill>
                  <a:latin typeface="微軟正黑體" pitchFamily="34" charset="-120"/>
                  <a:ea typeface="微軟正黑體" pitchFamily="34" charset="-120"/>
                </a:rPr>
                <a:t>VMware </a:t>
              </a:r>
              <a:r>
                <a:rPr kumimoji="0" lang="zh-TW" altLang="en-US" sz="2800" dirty="0">
                  <a:solidFill>
                    <a:schemeClr val="bg1"/>
                  </a:solidFill>
                  <a:latin typeface="微軟正黑體" pitchFamily="34" charset="-120"/>
                  <a:ea typeface="微軟正黑體" pitchFamily="34" charset="-120"/>
                </a:rPr>
                <a:t>上運行。</a:t>
              </a:r>
              <a:r>
                <a:rPr kumimoji="0" lang="zh-CN" altLang="en-US" sz="2800" dirty="0">
                  <a:solidFill>
                    <a:schemeClr val="bg1"/>
                  </a:solidFill>
                  <a:latin typeface="微軟正黑體" pitchFamily="34" charset="-120"/>
                  <a:ea typeface="微軟正黑體" pitchFamily="34" charset="-120"/>
                </a:rPr>
                <a:t> </a:t>
              </a:r>
            </a:p>
            <a:p>
              <a:pPr marL="234950">
                <a:lnSpc>
                  <a:spcPct val="85000"/>
                </a:lnSpc>
                <a:spcBef>
                  <a:spcPct val="15000"/>
                </a:spcBef>
                <a:spcAft>
                  <a:spcPct val="25000"/>
                </a:spcAft>
                <a:defRPr/>
              </a:pPr>
              <a:r>
                <a:rPr kumimoji="0" lang="en-US" altLang="zh-CN" sz="2000" i="1" dirty="0">
                  <a:solidFill>
                    <a:schemeClr val="bg1"/>
                  </a:solidFill>
                  <a:latin typeface="微軟正黑體" pitchFamily="34" charset="-120"/>
                  <a:ea typeface="微軟正黑體" pitchFamily="34" charset="-120"/>
                </a:rPr>
                <a:t>Gartner</a:t>
              </a:r>
              <a:r>
                <a:rPr kumimoji="0" lang="zh-CN" altLang="en-US" sz="2000" i="1" dirty="0">
                  <a:solidFill>
                    <a:schemeClr val="bg1"/>
                  </a:solidFill>
                  <a:latin typeface="微軟正黑體" pitchFamily="34" charset="-120"/>
                  <a:ea typeface="微軟正黑體" pitchFamily="34" charset="-120"/>
                </a:rPr>
                <a:t>，</a:t>
              </a:r>
              <a:r>
                <a:rPr kumimoji="0" lang="en-US" altLang="zh-CN" sz="2000" i="1" dirty="0">
                  <a:solidFill>
                    <a:schemeClr val="bg1"/>
                  </a:solidFill>
                  <a:latin typeface="微軟正黑體" pitchFamily="34" charset="-120"/>
                  <a:ea typeface="微軟正黑體" pitchFamily="34" charset="-120"/>
                </a:rPr>
                <a:t>2008 </a:t>
              </a:r>
              <a:r>
                <a:rPr kumimoji="0" lang="zh-CN" altLang="en-US" sz="2000" i="1" dirty="0">
                  <a:solidFill>
                    <a:schemeClr val="bg1"/>
                  </a:solidFill>
                  <a:latin typeface="微軟正黑體" pitchFamily="34" charset="-120"/>
                  <a:ea typeface="微軟正黑體" pitchFamily="34" charset="-120"/>
                </a:rPr>
                <a:t>年 </a:t>
              </a:r>
              <a:r>
                <a:rPr kumimoji="0" lang="en-US" altLang="zh-CN" sz="2000" i="1" dirty="0">
                  <a:solidFill>
                    <a:schemeClr val="bg1"/>
                  </a:solidFill>
                  <a:latin typeface="微軟正黑體" pitchFamily="34" charset="-120"/>
                  <a:ea typeface="微軟正黑體" pitchFamily="34" charset="-120"/>
                </a:rPr>
                <a:t>12 </a:t>
              </a:r>
              <a:r>
                <a:rPr kumimoji="0" lang="zh-CN" altLang="en-US" sz="2000" i="1" dirty="0">
                  <a:solidFill>
                    <a:schemeClr val="bg1"/>
                  </a:solidFill>
                  <a:latin typeface="微軟正黑體" pitchFamily="34" charset="-120"/>
                  <a:ea typeface="微軟正黑體" pitchFamily="34" charset="-120"/>
                </a:rPr>
                <a:t>月</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3"/>
          <p:cNvPicPr>
            <a:picLocks noChangeAspect="1" noChangeArrowheads="1"/>
          </p:cNvPicPr>
          <p:nvPr/>
        </p:nvPicPr>
        <p:blipFill>
          <a:blip r:embed="rId2"/>
          <a:srcRect/>
          <a:stretch>
            <a:fillRect/>
          </a:stretch>
        </p:blipFill>
        <p:spPr bwMode="auto">
          <a:xfrm>
            <a:off x="228600" y="847725"/>
            <a:ext cx="8763000" cy="5476875"/>
          </a:xfrm>
          <a:prstGeom prst="rect">
            <a:avLst/>
          </a:prstGeom>
          <a:noFill/>
          <a:ln w="9525">
            <a:noFill/>
            <a:miter lim="800000"/>
            <a:headEnd/>
            <a:tailEnd/>
          </a:ln>
        </p:spPr>
      </p:pic>
      <p:sp>
        <p:nvSpPr>
          <p:cNvPr id="137218" name="標題 1"/>
          <p:cNvSpPr>
            <a:spLocks noGrp="1"/>
          </p:cNvSpPr>
          <p:nvPr>
            <p:ph type="title"/>
          </p:nvPr>
        </p:nvSpPr>
        <p:spPr/>
        <p:txBody>
          <a:bodyPr/>
          <a:lstStyle/>
          <a:p>
            <a:endParaRPr lang="zh-TW" altLang="en-US" smtClean="0">
              <a:ea typeface="新細明體" charset="-120"/>
            </a:endParaRPr>
          </a:p>
        </p:txBody>
      </p:sp>
      <p:sp>
        <p:nvSpPr>
          <p:cNvPr id="137219" name="投影片編號版面配置區 2"/>
          <p:cNvSpPr>
            <a:spLocks noGrp="1"/>
          </p:cNvSpPr>
          <p:nvPr>
            <p:ph type="sldNum" sz="quarter" idx="12"/>
          </p:nvPr>
        </p:nvSpPr>
        <p:spPr>
          <a:noFill/>
        </p:spPr>
        <p:txBody>
          <a:bodyPr/>
          <a:lstStyle/>
          <a:p>
            <a:fld id="{7B51FA89-1FF5-44E4-90E9-A050BEAFA921}" type="slidenum">
              <a:rPr lang="en-US" altLang="zh-TW" smtClean="0">
                <a:ea typeface="新細明體" charset="-120"/>
              </a:rPr>
              <a:pPr/>
              <a:t>22</a:t>
            </a:fld>
            <a:endParaRPr lang="en-US" altLang="zh-TW" smtClean="0">
              <a:ea typeface="新細明體" charset="-120"/>
            </a:endParaRPr>
          </a:p>
        </p:txBody>
      </p:sp>
      <p:pic>
        <p:nvPicPr>
          <p:cNvPr id="137220" name="Picture 2"/>
          <p:cNvPicPr>
            <a:picLocks noChangeAspect="1" noChangeArrowheads="1"/>
          </p:cNvPicPr>
          <p:nvPr/>
        </p:nvPicPr>
        <p:blipFill>
          <a:blip r:embed="rId3"/>
          <a:srcRect/>
          <a:stretch>
            <a:fillRect/>
          </a:stretch>
        </p:blipFill>
        <p:spPr bwMode="auto">
          <a:xfrm>
            <a:off x="5334000" y="2487613"/>
            <a:ext cx="2840038" cy="3836987"/>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17"/>
          <p:cNvPicPr>
            <a:picLocks noChangeAspect="1" noChangeArrowheads="1"/>
          </p:cNvPicPr>
          <p:nvPr/>
        </p:nvPicPr>
        <p:blipFill>
          <a:blip r:embed="rId2"/>
          <a:srcRect/>
          <a:stretch>
            <a:fillRect/>
          </a:stretch>
        </p:blipFill>
        <p:spPr bwMode="auto">
          <a:xfrm>
            <a:off x="4343400" y="581025"/>
            <a:ext cx="4429125" cy="5972175"/>
          </a:xfrm>
          <a:prstGeom prst="rect">
            <a:avLst/>
          </a:prstGeom>
          <a:noFill/>
          <a:ln w="9525">
            <a:noFill/>
            <a:miter lim="800000"/>
            <a:headEnd/>
            <a:tailEnd/>
          </a:ln>
        </p:spPr>
      </p:pic>
      <p:sp>
        <p:nvSpPr>
          <p:cNvPr id="156674" name="投影片編號版面配置區 2"/>
          <p:cNvSpPr>
            <a:spLocks noGrp="1"/>
          </p:cNvSpPr>
          <p:nvPr>
            <p:ph type="sldNum" sz="quarter" idx="12"/>
          </p:nvPr>
        </p:nvSpPr>
        <p:spPr>
          <a:noFill/>
        </p:spPr>
        <p:txBody>
          <a:bodyPr/>
          <a:lstStyle/>
          <a:p>
            <a:fld id="{2FCACE18-3664-44F9-AE2B-5A336AF14E73}" type="slidenum">
              <a:rPr lang="en-US" altLang="zh-TW" smtClean="0">
                <a:ea typeface="新細明體" charset="-120"/>
              </a:rPr>
              <a:pPr/>
              <a:t>23</a:t>
            </a:fld>
            <a:endParaRPr lang="en-US" altLang="zh-TW" smtClean="0">
              <a:ea typeface="新細明體" charset="-120"/>
            </a:endParaRPr>
          </a:p>
        </p:txBody>
      </p:sp>
      <p:sp>
        <p:nvSpPr>
          <p:cNvPr id="15667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p>
        </p:txBody>
      </p:sp>
      <p:sp>
        <p:nvSpPr>
          <p:cNvPr id="156676"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kumimoji="0" lang="zh-TW" altLang="en-US"/>
          </a:p>
        </p:txBody>
      </p:sp>
      <p:pic>
        <p:nvPicPr>
          <p:cNvPr id="156677" name="Picture 116"/>
          <p:cNvPicPr>
            <a:picLocks noChangeAspect="1" noChangeArrowheads="1"/>
          </p:cNvPicPr>
          <p:nvPr/>
        </p:nvPicPr>
        <p:blipFill>
          <a:blip r:embed="rId3"/>
          <a:srcRect/>
          <a:stretch>
            <a:fillRect/>
          </a:stretch>
        </p:blipFill>
        <p:spPr bwMode="auto">
          <a:xfrm>
            <a:off x="381000" y="609600"/>
            <a:ext cx="3543300" cy="5867400"/>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981075" y="385763"/>
            <a:ext cx="7829550" cy="822325"/>
          </a:xfrm>
        </p:spPr>
        <p:txBody>
          <a:bodyPr/>
          <a:lstStyle/>
          <a:p>
            <a:r>
              <a:rPr lang="en-US" altLang="zh-TW" smtClean="0">
                <a:ea typeface="新細明體" charset="-120"/>
              </a:rPr>
              <a:t>VMware ESX: Even More Reliable than a Mainframe!</a:t>
            </a:r>
          </a:p>
        </p:txBody>
      </p:sp>
      <p:pic>
        <p:nvPicPr>
          <p:cNvPr id="93186" name="Picture 3" descr="shadow_square"/>
          <p:cNvPicPr>
            <a:picLocks noChangeAspect="1" noChangeArrowheads="1"/>
          </p:cNvPicPr>
          <p:nvPr/>
        </p:nvPicPr>
        <p:blipFill>
          <a:blip r:embed="rId3">
            <a:lum bright="42000"/>
          </a:blip>
          <a:srcRect l="6706" t="85052" r="5159"/>
          <a:stretch>
            <a:fillRect/>
          </a:stretch>
        </p:blipFill>
        <p:spPr bwMode="auto">
          <a:xfrm>
            <a:off x="2406650" y="5745163"/>
            <a:ext cx="6508750" cy="315912"/>
          </a:xfrm>
          <a:prstGeom prst="rect">
            <a:avLst/>
          </a:prstGeom>
          <a:noFill/>
          <a:ln w="9525">
            <a:noFill/>
            <a:miter lim="800000"/>
            <a:headEnd/>
            <a:tailEnd/>
          </a:ln>
        </p:spPr>
      </p:pic>
      <p:pic>
        <p:nvPicPr>
          <p:cNvPr id="93187" name="Picture 4" descr="shadow_square"/>
          <p:cNvPicPr>
            <a:picLocks noChangeAspect="1" noChangeArrowheads="1"/>
          </p:cNvPicPr>
          <p:nvPr/>
        </p:nvPicPr>
        <p:blipFill>
          <a:blip r:embed="rId3">
            <a:lum bright="42000"/>
          </a:blip>
          <a:srcRect t="85052"/>
          <a:stretch>
            <a:fillRect/>
          </a:stretch>
        </p:blipFill>
        <p:spPr bwMode="auto">
          <a:xfrm>
            <a:off x="606425" y="5307013"/>
            <a:ext cx="4914900" cy="315912"/>
          </a:xfrm>
          <a:prstGeom prst="rect">
            <a:avLst/>
          </a:prstGeom>
          <a:noFill/>
          <a:ln w="9525">
            <a:noFill/>
            <a:miter lim="800000"/>
            <a:headEnd/>
            <a:tailEnd/>
          </a:ln>
        </p:spPr>
      </p:pic>
      <p:sp>
        <p:nvSpPr>
          <p:cNvPr id="93188" name="Rectangle 5"/>
          <p:cNvSpPr>
            <a:spLocks noChangeArrowheads="1"/>
          </p:cNvSpPr>
          <p:nvPr/>
        </p:nvSpPr>
        <p:spPr bwMode="auto">
          <a:xfrm>
            <a:off x="860425" y="1184275"/>
            <a:ext cx="4235450" cy="4275138"/>
          </a:xfrm>
          <a:prstGeom prst="rect">
            <a:avLst/>
          </a:prstGeom>
          <a:solidFill>
            <a:schemeClr val="bg1"/>
          </a:solidFill>
          <a:ln w="6350" algn="ctr">
            <a:solidFill>
              <a:schemeClr val="bg2"/>
            </a:solidFill>
            <a:miter lim="800000"/>
            <a:headEnd/>
            <a:tailEnd/>
          </a:ln>
        </p:spPr>
        <p:txBody>
          <a:bodyPr wrap="none" anchor="ctr"/>
          <a:lstStyle/>
          <a:p>
            <a:endParaRPr kumimoji="0" lang="zh-TW" altLang="en-US"/>
          </a:p>
        </p:txBody>
      </p:sp>
      <p:pic>
        <p:nvPicPr>
          <p:cNvPr id="93189" name="Picture 6"/>
          <p:cNvPicPr>
            <a:picLocks noChangeAspect="1" noChangeArrowheads="1"/>
          </p:cNvPicPr>
          <p:nvPr/>
        </p:nvPicPr>
        <p:blipFill>
          <a:blip r:embed="rId4"/>
          <a:srcRect l="2168" t="19287" r="10190"/>
          <a:stretch>
            <a:fillRect/>
          </a:stretch>
        </p:blipFill>
        <p:spPr bwMode="auto">
          <a:xfrm>
            <a:off x="958850" y="1677988"/>
            <a:ext cx="4041775" cy="3717925"/>
          </a:xfrm>
          <a:prstGeom prst="rect">
            <a:avLst/>
          </a:prstGeom>
          <a:noFill/>
          <a:ln w="6350" algn="ctr">
            <a:noFill/>
            <a:miter lim="800000"/>
            <a:headEnd/>
            <a:tailEnd/>
          </a:ln>
        </p:spPr>
      </p:pic>
      <p:pic>
        <p:nvPicPr>
          <p:cNvPr id="93190" name="Picture 7"/>
          <p:cNvPicPr>
            <a:picLocks noChangeAspect="1" noChangeArrowheads="1"/>
          </p:cNvPicPr>
          <p:nvPr/>
        </p:nvPicPr>
        <p:blipFill>
          <a:blip r:embed="rId4"/>
          <a:srcRect l="1343" r="9639" b="88058"/>
          <a:stretch>
            <a:fillRect/>
          </a:stretch>
        </p:blipFill>
        <p:spPr bwMode="auto">
          <a:xfrm>
            <a:off x="920750" y="1206500"/>
            <a:ext cx="4105275" cy="549275"/>
          </a:xfrm>
          <a:prstGeom prst="rect">
            <a:avLst/>
          </a:prstGeom>
          <a:noFill/>
          <a:ln w="6350" algn="ctr">
            <a:noFill/>
            <a:miter lim="800000"/>
            <a:headEnd/>
            <a:tailEnd/>
          </a:ln>
        </p:spPr>
      </p:pic>
      <p:sp>
        <p:nvSpPr>
          <p:cNvPr id="93191" name="Rectangle 8"/>
          <p:cNvSpPr>
            <a:spLocks noChangeArrowheads="1"/>
          </p:cNvSpPr>
          <p:nvPr/>
        </p:nvSpPr>
        <p:spPr bwMode="auto">
          <a:xfrm>
            <a:off x="609600" y="1309688"/>
            <a:ext cx="4613275" cy="4219575"/>
          </a:xfrm>
          <a:prstGeom prst="rect">
            <a:avLst/>
          </a:prstGeom>
          <a:noFill/>
          <a:ln w="19050" algn="ctr">
            <a:noFill/>
            <a:miter lim="800000"/>
            <a:headEnd/>
            <a:tailEnd/>
          </a:ln>
        </p:spPr>
        <p:txBody>
          <a:bodyPr wrap="none" anchor="ctr"/>
          <a:lstStyle/>
          <a:p>
            <a:endParaRPr kumimoji="0" lang="zh-TW" altLang="en-US"/>
          </a:p>
        </p:txBody>
      </p:sp>
      <p:sp>
        <p:nvSpPr>
          <p:cNvPr id="93192" name="Rectangle 9"/>
          <p:cNvSpPr>
            <a:spLocks noChangeArrowheads="1"/>
          </p:cNvSpPr>
          <p:nvPr/>
        </p:nvSpPr>
        <p:spPr bwMode="auto">
          <a:xfrm>
            <a:off x="2290763" y="2609850"/>
            <a:ext cx="6534150" cy="3265488"/>
          </a:xfrm>
          <a:prstGeom prst="rect">
            <a:avLst/>
          </a:prstGeom>
          <a:solidFill>
            <a:schemeClr val="bg1"/>
          </a:solidFill>
          <a:ln w="6350" algn="ctr">
            <a:solidFill>
              <a:schemeClr val="bg2"/>
            </a:solidFill>
            <a:miter lim="800000"/>
            <a:headEnd/>
            <a:tailEnd/>
          </a:ln>
        </p:spPr>
        <p:txBody>
          <a:bodyPr wrap="none" anchor="ctr"/>
          <a:lstStyle/>
          <a:p>
            <a:endParaRPr kumimoji="0" lang="zh-TW" altLang="en-US"/>
          </a:p>
        </p:txBody>
      </p:sp>
      <p:pic>
        <p:nvPicPr>
          <p:cNvPr id="93193" name="Picture 10"/>
          <p:cNvPicPr>
            <a:picLocks noChangeAspect="1" noChangeArrowheads="1"/>
          </p:cNvPicPr>
          <p:nvPr/>
        </p:nvPicPr>
        <p:blipFill>
          <a:blip r:embed="rId5"/>
          <a:srcRect/>
          <a:stretch>
            <a:fillRect/>
          </a:stretch>
        </p:blipFill>
        <p:spPr bwMode="auto">
          <a:xfrm>
            <a:off x="2319338" y="2632075"/>
            <a:ext cx="6451600" cy="3155950"/>
          </a:xfrm>
          <a:prstGeom prst="rect">
            <a:avLst/>
          </a:prstGeom>
          <a:noFill/>
          <a:ln w="19050" algn="ctr">
            <a:noFill/>
            <a:miter lim="800000"/>
            <a:headEnd/>
            <a:tailEnd/>
          </a:ln>
        </p:spPr>
      </p:pic>
      <p:sp>
        <p:nvSpPr>
          <p:cNvPr id="93194" name="AutoShape 11"/>
          <p:cNvSpPr>
            <a:spLocks noChangeArrowheads="1"/>
          </p:cNvSpPr>
          <p:nvPr/>
        </p:nvSpPr>
        <p:spPr bwMode="auto">
          <a:xfrm>
            <a:off x="2278063" y="3449638"/>
            <a:ext cx="6565900" cy="668337"/>
          </a:xfrm>
          <a:prstGeom prst="roundRect">
            <a:avLst>
              <a:gd name="adj" fmla="val 16667"/>
            </a:avLst>
          </a:prstGeom>
          <a:noFill/>
          <a:ln w="57150" algn="ctr">
            <a:solidFill>
              <a:schemeClr val="folHlink"/>
            </a:solidFill>
            <a:round/>
            <a:headEnd/>
            <a:tailEnd/>
          </a:ln>
        </p:spPr>
        <p:txBody>
          <a:bodyPr wrap="none" anchor="ctr"/>
          <a:lstStyle/>
          <a:p>
            <a:endParaRPr kumimoji="0" lang="zh-TW" altLang="zh-TW" sz="2400">
              <a:solidFill>
                <a:schemeClr val="accent1"/>
              </a:solidFill>
            </a:endParaRPr>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p:nvPr>
        </p:nvSpPr>
        <p:spPr>
          <a:xfrm>
            <a:off x="457200" y="663575"/>
            <a:ext cx="7800975" cy="403225"/>
          </a:xfrm>
        </p:spPr>
        <p:txBody>
          <a:bodyPr/>
          <a:lstStyle/>
          <a:p>
            <a:r>
              <a:rPr lang="en-US" altLang="zh-TW" smtClean="0">
                <a:ea typeface="新細明體" charset="-120"/>
              </a:rPr>
              <a:t>vCenter</a:t>
            </a:r>
            <a:r>
              <a:rPr lang="zh-TW" altLang="en-US" smtClean="0">
                <a:ea typeface="新細明體" charset="-120"/>
              </a:rPr>
              <a:t> </a:t>
            </a:r>
            <a:r>
              <a:rPr lang="en-US" altLang="zh-TW" smtClean="0">
                <a:ea typeface="新細明體" charset="-120"/>
              </a:rPr>
              <a:t>Sever</a:t>
            </a:r>
            <a:r>
              <a:rPr lang="zh-TW" altLang="en-US" smtClean="0">
                <a:ea typeface="新細明體" charset="-120"/>
              </a:rPr>
              <a:t> 虛擬伺服器集中管理中心 </a:t>
            </a:r>
            <a:endParaRPr lang="en-US" altLang="zh-TW" smtClean="0">
              <a:ea typeface="新細明體" charset="-120"/>
            </a:endParaRPr>
          </a:p>
        </p:txBody>
      </p:sp>
      <p:sp>
        <p:nvSpPr>
          <p:cNvPr id="162818" name="Rectangle 3"/>
          <p:cNvSpPr>
            <a:spLocks noGrp="1" noChangeArrowheads="1"/>
          </p:cNvSpPr>
          <p:nvPr>
            <p:ph type="body" sz="half" idx="1"/>
          </p:nvPr>
        </p:nvSpPr>
        <p:spPr>
          <a:xfrm>
            <a:off x="152400" y="1295400"/>
            <a:ext cx="3276600" cy="3184525"/>
          </a:xfrm>
        </p:spPr>
        <p:txBody>
          <a:bodyPr/>
          <a:lstStyle/>
          <a:p>
            <a:pPr lvl="1"/>
            <a:r>
              <a:rPr lang="zh-TW" altLang="en-US" sz="1800" smtClean="0">
                <a:latin typeface="標楷體" pitchFamily="65" charset="-120"/>
                <a:ea typeface="標楷體" pitchFamily="65" charset="-120"/>
              </a:rPr>
              <a:t>集中管理數以百計的伺服器及 </a:t>
            </a:r>
            <a:r>
              <a:rPr lang="en-US" altLang="zh-TW" sz="1800" smtClean="0">
                <a:latin typeface="標楷體" pitchFamily="65" charset="-120"/>
                <a:ea typeface="標楷體" pitchFamily="65" charset="-120"/>
              </a:rPr>
              <a:t>VM</a:t>
            </a:r>
            <a:br>
              <a:rPr lang="en-US" altLang="zh-TW" sz="1800" smtClean="0">
                <a:latin typeface="標楷體" pitchFamily="65" charset="-120"/>
                <a:ea typeface="標楷體" pitchFamily="65" charset="-120"/>
              </a:rPr>
            </a:br>
            <a:r>
              <a:rPr lang="en-US" altLang="zh-TW" sz="1000" smtClean="0">
                <a:ea typeface="標楷體" pitchFamily="65" charset="-120"/>
              </a:rPr>
              <a:t>(</a:t>
            </a:r>
            <a:r>
              <a:rPr lang="en-US" altLang="zh-TW" sz="1000" b="1" smtClean="0">
                <a:ea typeface="標楷體" pitchFamily="65" charset="-120"/>
              </a:rPr>
              <a:t>VirtualCenter scales to 200 hosts and 2000 VMs</a:t>
            </a:r>
            <a:r>
              <a:rPr lang="en-US" altLang="zh-TW" sz="1000" smtClean="0">
                <a:ea typeface="標楷體" pitchFamily="65" charset="-120"/>
              </a:rPr>
              <a:t>)</a:t>
            </a:r>
          </a:p>
          <a:p>
            <a:pPr lvl="1"/>
            <a:r>
              <a:rPr lang="zh-TW" altLang="en-US" sz="1800" smtClean="0">
                <a:latin typeface="標楷體" pitchFamily="65" charset="-120"/>
                <a:ea typeface="標楷體" pitchFamily="65" charset="-120"/>
              </a:rPr>
              <a:t>使用標準樣板</a:t>
            </a:r>
            <a:r>
              <a:rPr lang="en-US" altLang="zh-TW" sz="1800" smtClean="0">
                <a:latin typeface="標楷體" pitchFamily="65" charset="-120"/>
                <a:ea typeface="標楷體" pitchFamily="65" charset="-120"/>
              </a:rPr>
              <a:t>(Template) </a:t>
            </a:r>
            <a:r>
              <a:rPr lang="zh-TW" altLang="en-US" sz="1800" smtClean="0">
                <a:latin typeface="標楷體" pitchFamily="65" charset="-120"/>
                <a:ea typeface="標楷體" pitchFamily="65" charset="-120"/>
              </a:rPr>
              <a:t>來部署新服務器</a:t>
            </a:r>
          </a:p>
          <a:p>
            <a:pPr lvl="1"/>
            <a:r>
              <a:rPr lang="zh-TW" altLang="en-US" sz="1800" smtClean="0">
                <a:latin typeface="標楷體" pitchFamily="65" charset="-120"/>
                <a:ea typeface="標楷體" pitchFamily="65" charset="-120"/>
              </a:rPr>
              <a:t>彈性調配服務器上虛擬機器的負載量</a:t>
            </a:r>
          </a:p>
          <a:p>
            <a:pPr lvl="1"/>
            <a:r>
              <a:rPr lang="zh-TW" altLang="en-US" sz="1800" smtClean="0">
                <a:latin typeface="標楷體" pitchFamily="65" charset="-120"/>
                <a:ea typeface="標楷體" pitchFamily="65" charset="-120"/>
              </a:rPr>
              <a:t>對虛擬機提供階層角色的管控環境</a:t>
            </a:r>
          </a:p>
          <a:p>
            <a:pPr lvl="1"/>
            <a:r>
              <a:rPr lang="zh-TW" altLang="en-US" sz="1800" smtClean="0">
                <a:latin typeface="標楷體" pitchFamily="65" charset="-120"/>
                <a:ea typeface="標楷體" pitchFamily="65" charset="-120"/>
              </a:rPr>
              <a:t>支援虛擬架構之特殊功能：</a:t>
            </a:r>
            <a:r>
              <a:rPr lang="en-US" altLang="zh-TW" sz="1800" smtClean="0">
                <a:latin typeface="標楷體" pitchFamily="65" charset="-120"/>
                <a:ea typeface="標楷體" pitchFamily="65" charset="-120"/>
              </a:rPr>
              <a:t>VMotion,VMHA,VMDRS…</a:t>
            </a:r>
          </a:p>
        </p:txBody>
      </p:sp>
      <p:sp>
        <p:nvSpPr>
          <p:cNvPr id="162819" name="Rectangle 4"/>
          <p:cNvSpPr>
            <a:spLocks noChangeArrowheads="1"/>
          </p:cNvSpPr>
          <p:nvPr/>
        </p:nvSpPr>
        <p:spPr bwMode="auto">
          <a:xfrm>
            <a:off x="1328738" y="995363"/>
            <a:ext cx="9144000" cy="0"/>
          </a:xfrm>
          <a:prstGeom prst="rect">
            <a:avLst/>
          </a:prstGeom>
          <a:noFill/>
          <a:ln w="9525">
            <a:noFill/>
            <a:miter lim="800000"/>
            <a:headEnd/>
            <a:tailEnd/>
          </a:ln>
        </p:spPr>
        <p:txBody>
          <a:bodyPr>
            <a:spAutoFit/>
          </a:bodyPr>
          <a:lstStyle/>
          <a:p>
            <a:endParaRPr kumimoji="0" lang="zh-TW" altLang="en-US"/>
          </a:p>
        </p:txBody>
      </p:sp>
      <p:sp>
        <p:nvSpPr>
          <p:cNvPr id="162820" name="Rectangle 5"/>
          <p:cNvSpPr>
            <a:spLocks noChangeArrowheads="1"/>
          </p:cNvSpPr>
          <p:nvPr/>
        </p:nvSpPr>
        <p:spPr bwMode="auto">
          <a:xfrm>
            <a:off x="1328738" y="995363"/>
            <a:ext cx="9144000" cy="0"/>
          </a:xfrm>
          <a:prstGeom prst="rect">
            <a:avLst/>
          </a:prstGeom>
          <a:noFill/>
          <a:ln w="9525">
            <a:noFill/>
            <a:miter lim="800000"/>
            <a:headEnd/>
            <a:tailEnd/>
          </a:ln>
        </p:spPr>
        <p:txBody>
          <a:bodyPr>
            <a:spAutoFit/>
          </a:bodyPr>
          <a:lstStyle/>
          <a:p>
            <a:endParaRPr kumimoji="0" lang="zh-TW" altLang="en-US"/>
          </a:p>
        </p:txBody>
      </p:sp>
      <p:grpSp>
        <p:nvGrpSpPr>
          <p:cNvPr id="162821" name="Group 6"/>
          <p:cNvGrpSpPr>
            <a:grpSpLocks/>
          </p:cNvGrpSpPr>
          <p:nvPr/>
        </p:nvGrpSpPr>
        <p:grpSpPr bwMode="auto">
          <a:xfrm>
            <a:off x="2362200" y="1219200"/>
            <a:ext cx="6248400" cy="4648200"/>
            <a:chOff x="1584" y="624"/>
            <a:chExt cx="3936" cy="2928"/>
          </a:xfrm>
        </p:grpSpPr>
        <p:sp>
          <p:nvSpPr>
            <p:cNvPr id="162822" name="AutoShape 7"/>
            <p:cNvSpPr>
              <a:spLocks noChangeArrowheads="1"/>
            </p:cNvSpPr>
            <p:nvPr/>
          </p:nvSpPr>
          <p:spPr bwMode="auto">
            <a:xfrm>
              <a:off x="2453" y="624"/>
              <a:ext cx="3067" cy="2050"/>
            </a:xfrm>
            <a:prstGeom prst="wedgeRectCallout">
              <a:avLst>
                <a:gd name="adj1" fmla="val -43750"/>
                <a:gd name="adj2" fmla="val 70000"/>
              </a:avLst>
            </a:prstGeom>
            <a:solidFill>
              <a:schemeClr val="accent1"/>
            </a:solidFill>
            <a:ln w="9525">
              <a:solidFill>
                <a:schemeClr val="tx1"/>
              </a:solidFill>
              <a:miter lim="800000"/>
              <a:headEnd/>
              <a:tailEnd/>
            </a:ln>
          </p:spPr>
          <p:txBody>
            <a:bodyPr/>
            <a:lstStyle/>
            <a:p>
              <a:pPr algn="ctr"/>
              <a:endParaRPr kumimoji="0" lang="zh-TW" altLang="en-US"/>
            </a:p>
          </p:txBody>
        </p:sp>
        <p:pic>
          <p:nvPicPr>
            <p:cNvPr id="162823" name="Picture 8" descr="signature-vmtab"/>
            <p:cNvPicPr>
              <a:picLocks noChangeAspect="1" noChangeArrowheads="1"/>
            </p:cNvPicPr>
            <p:nvPr/>
          </p:nvPicPr>
          <p:blipFill>
            <a:blip r:embed="rId3"/>
            <a:srcRect/>
            <a:stretch>
              <a:fillRect/>
            </a:stretch>
          </p:blipFill>
          <p:spPr bwMode="auto">
            <a:xfrm>
              <a:off x="2453" y="624"/>
              <a:ext cx="3067" cy="2047"/>
            </a:xfrm>
            <a:prstGeom prst="rect">
              <a:avLst/>
            </a:prstGeom>
            <a:noFill/>
            <a:ln w="9525">
              <a:noFill/>
              <a:miter lim="800000"/>
              <a:headEnd/>
              <a:tailEnd/>
            </a:ln>
          </p:spPr>
        </p:pic>
        <p:pic>
          <p:nvPicPr>
            <p:cNvPr id="162824" name="Picture 9" descr="esxServer"/>
            <p:cNvPicPr>
              <a:picLocks noChangeAspect="1" noChangeArrowheads="1"/>
            </p:cNvPicPr>
            <p:nvPr/>
          </p:nvPicPr>
          <p:blipFill>
            <a:blip r:embed="rId4"/>
            <a:srcRect/>
            <a:stretch>
              <a:fillRect/>
            </a:stretch>
          </p:blipFill>
          <p:spPr bwMode="auto">
            <a:xfrm>
              <a:off x="1993" y="3015"/>
              <a:ext cx="431" cy="537"/>
            </a:xfrm>
            <a:prstGeom prst="rect">
              <a:avLst/>
            </a:prstGeom>
            <a:noFill/>
            <a:ln w="9525">
              <a:noFill/>
              <a:miter lim="800000"/>
              <a:headEnd/>
              <a:tailEnd/>
            </a:ln>
          </p:spPr>
        </p:pic>
        <p:pic>
          <p:nvPicPr>
            <p:cNvPr id="162825" name="Picture 10" descr="esxServer"/>
            <p:cNvPicPr>
              <a:picLocks noChangeAspect="1" noChangeArrowheads="1"/>
            </p:cNvPicPr>
            <p:nvPr/>
          </p:nvPicPr>
          <p:blipFill>
            <a:blip r:embed="rId4"/>
            <a:srcRect/>
            <a:stretch>
              <a:fillRect/>
            </a:stretch>
          </p:blipFill>
          <p:spPr bwMode="auto">
            <a:xfrm>
              <a:off x="2788" y="3015"/>
              <a:ext cx="432" cy="537"/>
            </a:xfrm>
            <a:prstGeom prst="rect">
              <a:avLst/>
            </a:prstGeom>
            <a:noFill/>
            <a:ln w="9525">
              <a:noFill/>
              <a:miter lim="800000"/>
              <a:headEnd/>
              <a:tailEnd/>
            </a:ln>
          </p:spPr>
        </p:pic>
        <p:pic>
          <p:nvPicPr>
            <p:cNvPr id="162826" name="Picture 11" descr="esxServer"/>
            <p:cNvPicPr>
              <a:picLocks noChangeAspect="1" noChangeArrowheads="1"/>
            </p:cNvPicPr>
            <p:nvPr/>
          </p:nvPicPr>
          <p:blipFill>
            <a:blip r:embed="rId4"/>
            <a:srcRect/>
            <a:stretch>
              <a:fillRect/>
            </a:stretch>
          </p:blipFill>
          <p:spPr bwMode="auto">
            <a:xfrm>
              <a:off x="3169" y="3015"/>
              <a:ext cx="431" cy="537"/>
            </a:xfrm>
            <a:prstGeom prst="rect">
              <a:avLst/>
            </a:prstGeom>
            <a:noFill/>
            <a:ln w="9525">
              <a:noFill/>
              <a:miter lim="800000"/>
              <a:headEnd/>
              <a:tailEnd/>
            </a:ln>
          </p:spPr>
        </p:pic>
        <p:pic>
          <p:nvPicPr>
            <p:cNvPr id="162827" name="Picture 12" descr="esxServer"/>
            <p:cNvPicPr>
              <a:picLocks noChangeAspect="1" noChangeArrowheads="1"/>
            </p:cNvPicPr>
            <p:nvPr/>
          </p:nvPicPr>
          <p:blipFill>
            <a:blip r:embed="rId4"/>
            <a:srcRect/>
            <a:stretch>
              <a:fillRect/>
            </a:stretch>
          </p:blipFill>
          <p:spPr bwMode="auto">
            <a:xfrm>
              <a:off x="1584" y="3015"/>
              <a:ext cx="431" cy="537"/>
            </a:xfrm>
            <a:prstGeom prst="rect">
              <a:avLst/>
            </a:prstGeom>
            <a:noFill/>
            <a:ln w="9525">
              <a:noFill/>
              <a:miter lim="800000"/>
              <a:headEnd/>
              <a:tailEnd/>
            </a:ln>
          </p:spPr>
        </p:pic>
        <p:pic>
          <p:nvPicPr>
            <p:cNvPr id="162828" name="Picture 13" descr="esxServer"/>
            <p:cNvPicPr>
              <a:picLocks noChangeAspect="1" noChangeArrowheads="1"/>
            </p:cNvPicPr>
            <p:nvPr/>
          </p:nvPicPr>
          <p:blipFill>
            <a:blip r:embed="rId4"/>
            <a:srcRect/>
            <a:stretch>
              <a:fillRect/>
            </a:stretch>
          </p:blipFill>
          <p:spPr bwMode="auto">
            <a:xfrm>
              <a:off x="2380" y="3015"/>
              <a:ext cx="431" cy="53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2"/>
          <p:cNvPicPr>
            <a:picLocks noChangeAspect="1" noChangeArrowheads="1"/>
          </p:cNvPicPr>
          <p:nvPr/>
        </p:nvPicPr>
        <p:blipFill>
          <a:blip r:embed="rId4"/>
          <a:srcRect r="69260" b="27254"/>
          <a:stretch>
            <a:fillRect/>
          </a:stretch>
        </p:blipFill>
        <p:spPr bwMode="auto">
          <a:xfrm>
            <a:off x="609600" y="838200"/>
            <a:ext cx="3041650" cy="5597525"/>
          </a:xfrm>
          <a:prstGeom prst="rect">
            <a:avLst/>
          </a:prstGeom>
          <a:noFill/>
          <a:ln w="9525">
            <a:noFill/>
            <a:miter lim="800000"/>
            <a:headEnd/>
            <a:tailEnd/>
          </a:ln>
        </p:spPr>
      </p:pic>
      <p:sp>
        <p:nvSpPr>
          <p:cNvPr id="89092" name="Rectangle 4"/>
          <p:cNvSpPr>
            <a:spLocks noGrp="1" noChangeArrowheads="1"/>
          </p:cNvSpPr>
          <p:nvPr>
            <p:ph type="title"/>
          </p:nvPr>
        </p:nvSpPr>
        <p:spPr>
          <a:xfrm>
            <a:off x="4343400" y="762000"/>
            <a:ext cx="3082925" cy="350838"/>
          </a:xfrm>
        </p:spPr>
        <p:txBody>
          <a:bodyPr/>
          <a:lstStyle/>
          <a:p>
            <a:r>
              <a:rPr lang="zh-TW" altLang="en-US" sz="2000" smtClean="0">
                <a:ea typeface="新細明體" charset="-120"/>
              </a:rPr>
              <a:t>管理介面</a:t>
            </a:r>
          </a:p>
        </p:txBody>
      </p:sp>
      <p:sp>
        <p:nvSpPr>
          <p:cNvPr id="89093" name="AutoShape 6"/>
          <p:cNvSpPr>
            <a:spLocks noChangeArrowheads="1"/>
          </p:cNvSpPr>
          <p:nvPr/>
        </p:nvSpPr>
        <p:spPr bwMode="auto">
          <a:xfrm>
            <a:off x="152400" y="1447800"/>
            <a:ext cx="1143000" cy="304800"/>
          </a:xfrm>
          <a:prstGeom prst="wedgeRoundRectCallout">
            <a:avLst>
              <a:gd name="adj1" fmla="val 26111"/>
              <a:gd name="adj2" fmla="val 230731"/>
              <a:gd name="adj3" fmla="val 16667"/>
            </a:avLst>
          </a:prstGeom>
          <a:solidFill>
            <a:srgbClr val="FFCC66"/>
          </a:solidFill>
          <a:ln w="9525">
            <a:solidFill>
              <a:schemeClr val="tx1"/>
            </a:solidFill>
            <a:miter lim="800000"/>
            <a:headEnd/>
            <a:tailEnd/>
          </a:ln>
        </p:spPr>
        <p:txBody>
          <a:bodyPr/>
          <a:lstStyle/>
          <a:p>
            <a:pPr algn="ctr">
              <a:lnSpc>
                <a:spcPct val="87000"/>
              </a:lnSpc>
              <a:buClr>
                <a:schemeClr val="tx2"/>
              </a:buClr>
              <a:buSzPct val="80000"/>
            </a:pPr>
            <a:r>
              <a:rPr kumimoji="0" lang="zh-TW" altLang="en-US" sz="1400"/>
              <a:t>資料中心</a:t>
            </a:r>
          </a:p>
        </p:txBody>
      </p:sp>
      <p:sp>
        <p:nvSpPr>
          <p:cNvPr id="89094" name="AutoShape 7"/>
          <p:cNvSpPr>
            <a:spLocks noChangeArrowheads="1"/>
          </p:cNvSpPr>
          <p:nvPr/>
        </p:nvSpPr>
        <p:spPr bwMode="auto">
          <a:xfrm>
            <a:off x="3048000" y="2209800"/>
            <a:ext cx="1143000" cy="304800"/>
          </a:xfrm>
          <a:prstGeom prst="wedgeRoundRectCallout">
            <a:avLst>
              <a:gd name="adj1" fmla="val -159583"/>
              <a:gd name="adj2" fmla="val 36458"/>
              <a:gd name="adj3" fmla="val 16667"/>
            </a:avLst>
          </a:prstGeom>
          <a:solidFill>
            <a:srgbClr val="FFCC66"/>
          </a:solidFill>
          <a:ln w="9525">
            <a:solidFill>
              <a:schemeClr val="tx1"/>
            </a:solidFill>
            <a:miter lim="800000"/>
            <a:headEnd/>
            <a:tailEnd/>
          </a:ln>
        </p:spPr>
        <p:txBody>
          <a:bodyPr/>
          <a:lstStyle/>
          <a:p>
            <a:pPr algn="ctr">
              <a:lnSpc>
                <a:spcPct val="87000"/>
              </a:lnSpc>
              <a:buClr>
                <a:schemeClr val="tx2"/>
              </a:buClr>
              <a:buSzPct val="80000"/>
            </a:pPr>
            <a:r>
              <a:rPr kumimoji="0" lang="zh-TW" altLang="en-US" sz="1200"/>
              <a:t>伺服器叢集</a:t>
            </a:r>
          </a:p>
        </p:txBody>
      </p:sp>
      <p:sp>
        <p:nvSpPr>
          <p:cNvPr id="89095" name="AutoShape 8"/>
          <p:cNvSpPr>
            <a:spLocks noChangeArrowheads="1"/>
          </p:cNvSpPr>
          <p:nvPr/>
        </p:nvSpPr>
        <p:spPr bwMode="auto">
          <a:xfrm>
            <a:off x="304800" y="3352800"/>
            <a:ext cx="1295400" cy="457200"/>
          </a:xfrm>
          <a:prstGeom prst="wedgeRoundRectCallout">
            <a:avLst>
              <a:gd name="adj1" fmla="val 35662"/>
              <a:gd name="adj2" fmla="val -171875"/>
              <a:gd name="adj3" fmla="val 16667"/>
            </a:avLst>
          </a:prstGeom>
          <a:solidFill>
            <a:srgbClr val="FFCC66"/>
          </a:solidFill>
          <a:ln w="9525">
            <a:solidFill>
              <a:schemeClr val="tx1"/>
            </a:solidFill>
            <a:miter lim="800000"/>
            <a:headEnd/>
            <a:tailEnd/>
          </a:ln>
        </p:spPr>
        <p:txBody>
          <a:bodyPr/>
          <a:lstStyle/>
          <a:p>
            <a:pPr algn="ctr">
              <a:lnSpc>
                <a:spcPct val="87000"/>
              </a:lnSpc>
              <a:buClr>
                <a:schemeClr val="tx2"/>
              </a:buClr>
              <a:buSzPct val="80000"/>
            </a:pPr>
            <a:r>
              <a:rPr kumimoji="0" lang="en-US" altLang="zh-TW" sz="1400"/>
              <a:t>ESX Server</a:t>
            </a:r>
            <a:r>
              <a:rPr kumimoji="0" lang="zh-TW" altLang="en-US" sz="1400"/>
              <a:t>主機</a:t>
            </a:r>
          </a:p>
        </p:txBody>
      </p:sp>
      <p:sp>
        <p:nvSpPr>
          <p:cNvPr id="89096" name="AutoShape 9"/>
          <p:cNvSpPr>
            <a:spLocks noChangeArrowheads="1"/>
          </p:cNvSpPr>
          <p:nvPr/>
        </p:nvSpPr>
        <p:spPr bwMode="auto">
          <a:xfrm>
            <a:off x="2819400" y="3581400"/>
            <a:ext cx="1143000" cy="304800"/>
          </a:xfrm>
          <a:prstGeom prst="wedgeRoundRectCallout">
            <a:avLst>
              <a:gd name="adj1" fmla="val -134722"/>
              <a:gd name="adj2" fmla="val 185417"/>
              <a:gd name="adj3" fmla="val 16667"/>
            </a:avLst>
          </a:prstGeom>
          <a:solidFill>
            <a:srgbClr val="FFCC66"/>
          </a:solidFill>
          <a:ln w="9525">
            <a:solidFill>
              <a:schemeClr val="tx1"/>
            </a:solidFill>
            <a:miter lim="800000"/>
            <a:headEnd/>
            <a:tailEnd/>
          </a:ln>
        </p:spPr>
        <p:txBody>
          <a:bodyPr/>
          <a:lstStyle/>
          <a:p>
            <a:pPr algn="ctr">
              <a:lnSpc>
                <a:spcPct val="87000"/>
              </a:lnSpc>
              <a:buClr>
                <a:schemeClr val="tx2"/>
              </a:buClr>
              <a:buSzPct val="80000"/>
            </a:pPr>
            <a:r>
              <a:rPr kumimoji="0" lang="zh-TW" altLang="en-US" sz="1400"/>
              <a:t>資源池</a:t>
            </a:r>
          </a:p>
        </p:txBody>
      </p:sp>
      <p:sp>
        <p:nvSpPr>
          <p:cNvPr id="89097" name="AutoShape 10"/>
          <p:cNvSpPr>
            <a:spLocks noChangeArrowheads="1"/>
          </p:cNvSpPr>
          <p:nvPr/>
        </p:nvSpPr>
        <p:spPr bwMode="auto">
          <a:xfrm>
            <a:off x="2514600" y="2895600"/>
            <a:ext cx="1143000" cy="381000"/>
          </a:xfrm>
          <a:prstGeom prst="wedgeRoundRectCallout">
            <a:avLst>
              <a:gd name="adj1" fmla="val -74028"/>
              <a:gd name="adj2" fmla="val 72083"/>
              <a:gd name="adj3" fmla="val 16667"/>
            </a:avLst>
          </a:prstGeom>
          <a:solidFill>
            <a:srgbClr val="FFCC66"/>
          </a:solidFill>
          <a:ln w="9525">
            <a:solidFill>
              <a:schemeClr val="tx1"/>
            </a:solidFill>
            <a:miter lim="800000"/>
            <a:headEnd/>
            <a:tailEnd/>
          </a:ln>
        </p:spPr>
        <p:txBody>
          <a:bodyPr/>
          <a:lstStyle/>
          <a:p>
            <a:pPr algn="ctr">
              <a:lnSpc>
                <a:spcPct val="87000"/>
              </a:lnSpc>
              <a:buClr>
                <a:schemeClr val="tx2"/>
              </a:buClr>
              <a:buSzPct val="80000"/>
            </a:pPr>
            <a:r>
              <a:rPr kumimoji="0" lang="zh-TW" altLang="en-US" sz="1400"/>
              <a:t>虛擬機器</a:t>
            </a:r>
          </a:p>
        </p:txBody>
      </p:sp>
      <p:graphicFrame>
        <p:nvGraphicFramePr>
          <p:cNvPr id="89090" name="Object 2"/>
          <p:cNvGraphicFramePr>
            <a:graphicFrameLocks noChangeAspect="1"/>
          </p:cNvGraphicFramePr>
          <p:nvPr>
            <p:ph idx="1"/>
          </p:nvPr>
        </p:nvGraphicFramePr>
        <p:xfrm>
          <a:off x="4191000" y="1981200"/>
          <a:ext cx="4691063" cy="3398838"/>
        </p:xfrm>
        <a:graphic>
          <a:graphicData uri="http://schemas.openxmlformats.org/presentationml/2006/ole">
            <p:oleObj spid="_x0000_s89090" name="Bitmap Image" r:id="rId5" imgW="9752381" imgH="7066667" progId="PBrush">
              <p:embed/>
            </p:oleObj>
          </a:graphicData>
        </a:graphic>
      </p:graphicFrame>
      <p:sp>
        <p:nvSpPr>
          <p:cNvPr id="89098" name="Rectangle 14"/>
          <p:cNvSpPr>
            <a:spLocks noChangeArrowheads="1"/>
          </p:cNvSpPr>
          <p:nvPr/>
        </p:nvSpPr>
        <p:spPr bwMode="auto">
          <a:xfrm>
            <a:off x="4724400" y="1524000"/>
            <a:ext cx="3683000" cy="336550"/>
          </a:xfrm>
          <a:prstGeom prst="rect">
            <a:avLst/>
          </a:prstGeom>
          <a:noFill/>
          <a:ln w="9525">
            <a:noFill/>
            <a:miter lim="800000"/>
            <a:headEnd/>
            <a:tailEnd/>
          </a:ln>
        </p:spPr>
        <p:txBody>
          <a:bodyPr wrap="none">
            <a:spAutoFit/>
          </a:bodyPr>
          <a:lstStyle/>
          <a:p>
            <a:r>
              <a:rPr kumimoji="0" lang="en-US" altLang="zh-TW">
                <a:solidFill>
                  <a:schemeClr val="hlink"/>
                </a:solidFill>
              </a:rPr>
              <a:t>ESX Server</a:t>
            </a:r>
            <a:r>
              <a:rPr kumimoji="0" lang="zh-TW" altLang="en-US">
                <a:solidFill>
                  <a:schemeClr val="hlink"/>
                </a:solidFill>
              </a:rPr>
              <a:t>主機與虛擬機之即時效能圖</a:t>
            </a:r>
          </a:p>
        </p:txBody>
      </p:sp>
    </p:spTree>
  </p:cSld>
  <p:clrMapOvr>
    <a:masterClrMapping/>
  </p:clrMapOvr>
  <p:transition>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p:cNvSpPr>
          <p:nvPr/>
        </p:nvSpPr>
        <p:spPr bwMode="auto">
          <a:xfrm>
            <a:off x="609600" y="1409700"/>
            <a:ext cx="7772400" cy="762000"/>
          </a:xfrm>
          <a:prstGeom prst="rect">
            <a:avLst/>
          </a:prstGeom>
          <a:noFill/>
          <a:ln w="9525">
            <a:noFill/>
            <a:miter lim="800000"/>
            <a:headEnd/>
            <a:tailEnd/>
          </a:ln>
        </p:spPr>
        <p:txBody>
          <a:bodyPr>
            <a:spAutoFit/>
          </a:bodyPr>
          <a:lstStyle/>
          <a:p>
            <a:pPr eaLnBrk="0" hangingPunct="0"/>
            <a:r>
              <a:rPr kumimoji="0" lang="en-US" altLang="zh-TW" sz="2200">
                <a:solidFill>
                  <a:srgbClr val="5F5F5F"/>
                </a:solidFill>
                <a:latin typeface="微軟正黑體"/>
                <a:ea typeface="微軟正黑體"/>
                <a:cs typeface="微軟正黑體"/>
              </a:rPr>
              <a:t>VMotion </a:t>
            </a:r>
            <a:r>
              <a:rPr kumimoji="0" lang="zh-TW" altLang="en-US" sz="2200">
                <a:solidFill>
                  <a:srgbClr val="5F5F5F"/>
                </a:solidFill>
                <a:latin typeface="微軟正黑體"/>
                <a:ea typeface="微軟正黑體"/>
                <a:cs typeface="微軟正黑體"/>
              </a:rPr>
              <a:t>技術讓您</a:t>
            </a:r>
            <a:r>
              <a:rPr kumimoji="0" lang="zh-TW" altLang="en-US" sz="2200">
                <a:solidFill>
                  <a:srgbClr val="FF6600"/>
                </a:solidFill>
                <a:latin typeface="微軟正黑體"/>
                <a:ea typeface="微軟正黑體"/>
                <a:cs typeface="微軟正黑體"/>
              </a:rPr>
              <a:t>搬移正在運行中的虛擬機器</a:t>
            </a:r>
            <a:r>
              <a:rPr kumimoji="0" lang="zh-TW" altLang="en-US" sz="2200">
                <a:solidFill>
                  <a:srgbClr val="5F5F5F"/>
                </a:solidFill>
                <a:latin typeface="微軟正黑體"/>
                <a:ea typeface="微軟正黑體"/>
                <a:cs typeface="微軟正黑體"/>
              </a:rPr>
              <a:t>到負載較輕的硬體上</a:t>
            </a:r>
            <a:r>
              <a:rPr kumimoji="0" lang="en-US" altLang="zh-TW" sz="2200">
                <a:solidFill>
                  <a:srgbClr val="5F5F5F"/>
                </a:solidFill>
                <a:latin typeface="微軟正黑體"/>
                <a:ea typeface="微軟正黑體"/>
                <a:cs typeface="微軟正黑體"/>
              </a:rPr>
              <a:t>, </a:t>
            </a:r>
            <a:r>
              <a:rPr kumimoji="0" lang="zh-TW" altLang="en-US" sz="2200">
                <a:solidFill>
                  <a:srgbClr val="5F5F5F"/>
                </a:solidFill>
                <a:latin typeface="微軟正黑體"/>
                <a:ea typeface="微軟正黑體"/>
                <a:cs typeface="微軟正黑體"/>
              </a:rPr>
              <a:t>且整個轉移過程更</a:t>
            </a:r>
            <a:r>
              <a:rPr kumimoji="0" lang="zh-TW" altLang="en-US" sz="2200">
                <a:solidFill>
                  <a:srgbClr val="FF6600"/>
                </a:solidFill>
                <a:latin typeface="微軟正黑體"/>
                <a:ea typeface="微軟正黑體"/>
                <a:cs typeface="微軟正黑體"/>
              </a:rPr>
              <a:t>不需中斷服務</a:t>
            </a:r>
          </a:p>
        </p:txBody>
      </p:sp>
      <p:pic>
        <p:nvPicPr>
          <p:cNvPr id="100354" name="Picture 3" descr="VMotion tech"/>
          <p:cNvPicPr>
            <a:picLocks noChangeAspect="1" noChangeArrowheads="1"/>
          </p:cNvPicPr>
          <p:nvPr/>
        </p:nvPicPr>
        <p:blipFill>
          <a:blip r:embed="rId3"/>
          <a:srcRect/>
          <a:stretch>
            <a:fillRect/>
          </a:stretch>
        </p:blipFill>
        <p:spPr bwMode="auto">
          <a:xfrm>
            <a:off x="1676400" y="2552700"/>
            <a:ext cx="5715000" cy="2066925"/>
          </a:xfrm>
          <a:prstGeom prst="rect">
            <a:avLst/>
          </a:prstGeom>
          <a:noFill/>
          <a:ln w="9525">
            <a:noFill/>
            <a:miter lim="800000"/>
            <a:headEnd/>
            <a:tailEnd/>
          </a:ln>
        </p:spPr>
      </p:pic>
      <p:pic>
        <p:nvPicPr>
          <p:cNvPr id="100355" name="Picture 4" descr="database"/>
          <p:cNvPicPr>
            <a:picLocks noChangeAspect="1" noChangeArrowheads="1"/>
          </p:cNvPicPr>
          <p:nvPr/>
        </p:nvPicPr>
        <p:blipFill>
          <a:blip r:embed="rId4"/>
          <a:srcRect/>
          <a:stretch>
            <a:fillRect/>
          </a:stretch>
        </p:blipFill>
        <p:spPr bwMode="auto">
          <a:xfrm>
            <a:off x="3962400" y="4695825"/>
            <a:ext cx="1044575" cy="1173163"/>
          </a:xfrm>
          <a:prstGeom prst="rect">
            <a:avLst/>
          </a:prstGeom>
          <a:noFill/>
          <a:ln w="9525">
            <a:noFill/>
            <a:miter lim="800000"/>
            <a:headEnd/>
            <a:tailEnd/>
          </a:ln>
        </p:spPr>
      </p:pic>
      <p:sp>
        <p:nvSpPr>
          <p:cNvPr id="100356" name="Line 5"/>
          <p:cNvSpPr>
            <a:spLocks noChangeShapeType="1"/>
          </p:cNvSpPr>
          <p:nvPr/>
        </p:nvSpPr>
        <p:spPr bwMode="auto">
          <a:xfrm>
            <a:off x="3962400" y="4619625"/>
            <a:ext cx="215900" cy="457200"/>
          </a:xfrm>
          <a:prstGeom prst="line">
            <a:avLst/>
          </a:prstGeom>
          <a:noFill/>
          <a:ln w="38100">
            <a:solidFill>
              <a:schemeClr val="tx1"/>
            </a:solidFill>
            <a:round/>
            <a:headEnd/>
            <a:tailEnd/>
          </a:ln>
        </p:spPr>
        <p:txBody>
          <a:bodyPr>
            <a:spAutoFit/>
          </a:bodyPr>
          <a:lstStyle/>
          <a:p>
            <a:endParaRPr lang="zh-TW" altLang="en-US"/>
          </a:p>
        </p:txBody>
      </p:sp>
      <p:sp>
        <p:nvSpPr>
          <p:cNvPr id="100357" name="Line 6"/>
          <p:cNvSpPr>
            <a:spLocks noChangeShapeType="1"/>
          </p:cNvSpPr>
          <p:nvPr/>
        </p:nvSpPr>
        <p:spPr bwMode="auto">
          <a:xfrm flipH="1">
            <a:off x="4800600" y="4619625"/>
            <a:ext cx="228600" cy="457200"/>
          </a:xfrm>
          <a:prstGeom prst="line">
            <a:avLst/>
          </a:prstGeom>
          <a:noFill/>
          <a:ln w="38100">
            <a:solidFill>
              <a:schemeClr val="tx1"/>
            </a:solidFill>
            <a:round/>
            <a:headEnd/>
            <a:tailEnd/>
          </a:ln>
        </p:spPr>
        <p:txBody>
          <a:bodyPr>
            <a:spAutoFit/>
          </a:bodyPr>
          <a:lstStyle/>
          <a:p>
            <a:endParaRPr lang="zh-TW" altLang="en-US"/>
          </a:p>
        </p:txBody>
      </p:sp>
      <p:sp>
        <p:nvSpPr>
          <p:cNvPr id="100358" name="Text Box 7"/>
          <p:cNvSpPr txBox="1">
            <a:spLocks noChangeArrowheads="1"/>
          </p:cNvSpPr>
          <p:nvPr/>
        </p:nvSpPr>
        <p:spPr bwMode="auto">
          <a:xfrm>
            <a:off x="3886200" y="5191125"/>
            <a:ext cx="1219200" cy="409575"/>
          </a:xfrm>
          <a:prstGeom prst="rect">
            <a:avLst/>
          </a:prstGeom>
          <a:noFill/>
          <a:ln w="9525">
            <a:noFill/>
            <a:miter lim="800000"/>
            <a:headEnd/>
            <a:tailEnd/>
          </a:ln>
        </p:spPr>
        <p:txBody>
          <a:bodyPr>
            <a:spAutoFit/>
          </a:bodyPr>
          <a:lstStyle/>
          <a:p>
            <a:pPr algn="ctr">
              <a:lnSpc>
                <a:spcPct val="87000"/>
              </a:lnSpc>
              <a:spcBef>
                <a:spcPct val="50000"/>
              </a:spcBef>
              <a:buClr>
                <a:schemeClr val="tx2"/>
              </a:buClr>
              <a:buSzPct val="80000"/>
            </a:pPr>
            <a:r>
              <a:rPr kumimoji="0" lang="en-US" altLang="zh-TW" sz="1200"/>
              <a:t>Shared Storage</a:t>
            </a:r>
          </a:p>
        </p:txBody>
      </p:sp>
      <p:sp>
        <p:nvSpPr>
          <p:cNvPr id="100359" name="Rectangle 8"/>
          <p:cNvSpPr>
            <a:spLocks noGrp="1" noChangeArrowheads="1"/>
          </p:cNvSpPr>
          <p:nvPr>
            <p:ph type="title"/>
          </p:nvPr>
        </p:nvSpPr>
        <p:spPr>
          <a:xfrm>
            <a:off x="981075" y="663575"/>
            <a:ext cx="6715125" cy="403225"/>
          </a:xfrm>
        </p:spPr>
        <p:txBody>
          <a:bodyPr/>
          <a:lstStyle/>
          <a:p>
            <a:r>
              <a:rPr lang="zh-TW" altLang="en-US" smtClean="0">
                <a:latin typeface="微軟正黑體"/>
                <a:ea typeface="微軟正黑體"/>
                <a:cs typeface="微軟正黑體"/>
              </a:rPr>
              <a:t> </a:t>
            </a:r>
            <a:r>
              <a:rPr lang="en-US" altLang="zh-TW" smtClean="0">
                <a:latin typeface="微軟正黑體"/>
                <a:ea typeface="微軟正黑體"/>
                <a:cs typeface="微軟正黑體"/>
              </a:rPr>
              <a:t>VMotion </a:t>
            </a:r>
            <a:r>
              <a:rPr lang="zh-TW" altLang="en-US" smtClean="0">
                <a:latin typeface="微軟正黑體"/>
                <a:ea typeface="微軟正黑體"/>
                <a:cs typeface="微軟正黑體"/>
              </a:rPr>
              <a:t>：虛擬機器乾坤大挪移</a:t>
            </a:r>
          </a:p>
        </p:txBody>
      </p:sp>
      <p:sp>
        <p:nvSpPr>
          <p:cNvPr id="100360" name="Text Box 9"/>
          <p:cNvSpPr txBox="1">
            <a:spLocks noChangeArrowheads="1"/>
          </p:cNvSpPr>
          <p:nvPr/>
        </p:nvSpPr>
        <p:spPr bwMode="auto">
          <a:xfrm>
            <a:off x="5089525" y="5051425"/>
            <a:ext cx="714375" cy="825500"/>
          </a:xfrm>
          <a:prstGeom prst="rect">
            <a:avLst/>
          </a:prstGeom>
          <a:noFill/>
          <a:ln w="9525">
            <a:noFill/>
            <a:miter lim="800000"/>
            <a:headEnd/>
            <a:tailEnd/>
          </a:ln>
        </p:spPr>
        <p:txBody>
          <a:bodyPr wrap="none">
            <a:spAutoFit/>
          </a:bodyPr>
          <a:lstStyle/>
          <a:p>
            <a:r>
              <a:rPr kumimoji="0" lang="en-US" altLang="zh-TW"/>
              <a:t>SAN </a:t>
            </a:r>
          </a:p>
          <a:p>
            <a:r>
              <a:rPr kumimoji="0" lang="en-US" altLang="zh-TW"/>
              <a:t>ISCSI</a:t>
            </a:r>
          </a:p>
          <a:p>
            <a:r>
              <a:rPr kumimoji="0" lang="en-US" altLang="zh-TW"/>
              <a:t>NAS</a:t>
            </a:r>
          </a:p>
        </p:txBody>
      </p:sp>
      <p:sp>
        <p:nvSpPr>
          <p:cNvPr id="100361" name="Rectangle 6"/>
          <p:cNvSpPr>
            <a:spLocks noChangeArrowheads="1"/>
          </p:cNvSpPr>
          <p:nvPr/>
        </p:nvSpPr>
        <p:spPr bwMode="auto">
          <a:xfrm>
            <a:off x="762000" y="4987925"/>
            <a:ext cx="3111500" cy="1108075"/>
          </a:xfrm>
          <a:prstGeom prst="rect">
            <a:avLst/>
          </a:prstGeom>
          <a:noFill/>
          <a:ln w="9525" algn="ctr">
            <a:noFill/>
            <a:miter lim="800000"/>
            <a:headEnd/>
            <a:tailEnd/>
          </a:ln>
        </p:spPr>
        <p:txBody>
          <a:bodyPr>
            <a:spAutoFit/>
          </a:bodyPr>
          <a:lstStyle/>
          <a:p>
            <a:pPr marL="173038" indent="-173038">
              <a:spcAft>
                <a:spcPct val="30000"/>
              </a:spcAft>
            </a:pPr>
            <a:r>
              <a:rPr kumimoji="0" lang="en-US" altLang="zh-TW" sz="2000">
                <a:solidFill>
                  <a:schemeClr val="accent1"/>
                </a:solidFill>
              </a:rPr>
              <a:t>Live migration of virtual machines</a:t>
            </a:r>
          </a:p>
          <a:p>
            <a:pPr marL="173038" indent="-173038">
              <a:spcAft>
                <a:spcPct val="30000"/>
              </a:spcAft>
            </a:pPr>
            <a:r>
              <a:rPr kumimoji="0" lang="en-US" altLang="zh-TW" sz="2000">
                <a:solidFill>
                  <a:schemeClr val="accent1"/>
                </a:solidFill>
              </a:rPr>
              <a:t>Zero downtime</a:t>
            </a:r>
          </a:p>
        </p:txBody>
      </p:sp>
    </p:spTree>
  </p:cSld>
  <p:clrMapOvr>
    <a:masterClrMapping/>
  </p:clrMapOvr>
  <p:transition>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381000" y="663575"/>
            <a:ext cx="7391400" cy="403225"/>
          </a:xfrm>
        </p:spPr>
        <p:txBody>
          <a:bodyPr/>
          <a:lstStyle/>
          <a:p>
            <a:r>
              <a:rPr lang="en-US" altLang="zh-TW" smtClean="0">
                <a:latin typeface="微軟正黑體"/>
                <a:ea typeface="微軟正黑體"/>
                <a:cs typeface="微軟正黑體"/>
              </a:rPr>
              <a:t>VMware DRS – </a:t>
            </a:r>
            <a:r>
              <a:rPr lang="zh-TW" altLang="en-US" smtClean="0">
                <a:latin typeface="微軟正黑體"/>
                <a:ea typeface="微軟正黑體"/>
                <a:cs typeface="微軟正黑體"/>
              </a:rPr>
              <a:t>自動化資源分配</a:t>
            </a:r>
          </a:p>
        </p:txBody>
      </p:sp>
      <p:grpSp>
        <p:nvGrpSpPr>
          <p:cNvPr id="102402" name="Group 3"/>
          <p:cNvGrpSpPr>
            <a:grpSpLocks/>
          </p:cNvGrpSpPr>
          <p:nvPr/>
        </p:nvGrpSpPr>
        <p:grpSpPr bwMode="auto">
          <a:xfrm>
            <a:off x="914400" y="1398588"/>
            <a:ext cx="7267575" cy="854075"/>
            <a:chOff x="614" y="838"/>
            <a:chExt cx="4578" cy="340"/>
          </a:xfrm>
        </p:grpSpPr>
        <p:sp>
          <p:nvSpPr>
            <p:cNvPr id="102426" name="AutoShape 4"/>
            <p:cNvSpPr>
              <a:spLocks noChangeArrowheads="1"/>
            </p:cNvSpPr>
            <p:nvPr/>
          </p:nvSpPr>
          <p:spPr bwMode="auto">
            <a:xfrm>
              <a:off x="614" y="838"/>
              <a:ext cx="4578" cy="340"/>
            </a:xfrm>
            <a:prstGeom prst="roundRect">
              <a:avLst>
                <a:gd name="adj" fmla="val 21986"/>
              </a:avLst>
            </a:prstGeom>
            <a:solidFill>
              <a:schemeClr val="tx1"/>
            </a:solidFill>
            <a:ln w="38100" algn="ctr">
              <a:solidFill>
                <a:schemeClr val="accent1"/>
              </a:solidFill>
              <a:round/>
              <a:headEnd/>
              <a:tailEnd/>
            </a:ln>
          </p:spPr>
          <p:txBody>
            <a:bodyPr lIns="45720" rIns="45720" anchor="ctr" anchorCtr="1"/>
            <a:lstStyle/>
            <a:p>
              <a:pPr algn="ctr" eaLnBrk="0" hangingPunct="0"/>
              <a:endParaRPr kumimoji="0" lang="zh-TW" altLang="en-US">
                <a:latin typeface="Times"/>
              </a:endParaRPr>
            </a:p>
          </p:txBody>
        </p:sp>
        <p:sp>
          <p:nvSpPr>
            <p:cNvPr id="334853" name="AutoShape 5"/>
            <p:cNvSpPr>
              <a:spLocks noChangeArrowheads="1"/>
            </p:cNvSpPr>
            <p:nvPr/>
          </p:nvSpPr>
          <p:spPr bwMode="auto">
            <a:xfrm>
              <a:off x="671" y="874"/>
              <a:ext cx="4464" cy="268"/>
            </a:xfrm>
            <a:prstGeom prst="roundRect">
              <a:avLst>
                <a:gd name="adj" fmla="val 16667"/>
              </a:avLst>
            </a:prstGeom>
            <a:gradFill rotWithShape="1">
              <a:gsLst>
                <a:gs pos="0">
                  <a:schemeClr val="bg1"/>
                </a:gs>
                <a:gs pos="100000">
                  <a:schemeClr val="bg1">
                    <a:gamma/>
                    <a:shade val="86275"/>
                    <a:invGamma/>
                  </a:schemeClr>
                </a:gs>
              </a:gsLst>
              <a:lin ang="5400000" scaled="1"/>
            </a:gradFill>
            <a:ln w="28575" algn="ctr">
              <a:solidFill>
                <a:srgbClr val="AAAA8C"/>
              </a:solidFill>
              <a:round/>
              <a:headEnd/>
              <a:tailEnd/>
            </a:ln>
            <a:effectLst/>
          </p:spPr>
          <p:txBody>
            <a:bodyPr lIns="45720" rIns="45720" anchor="ctr" anchorCtr="1"/>
            <a:lstStyle/>
            <a:p>
              <a:pPr algn="ctr" eaLnBrk="0" hangingPunct="0">
                <a:buFontTx/>
                <a:buChar char="•"/>
                <a:defRPr/>
              </a:pPr>
              <a:endParaRPr kumimoji="0" lang="zh-TW" altLang="en-US">
                <a:solidFill>
                  <a:schemeClr val="tx2"/>
                </a:solidFill>
                <a:ea typeface="新細明體" pitchFamily="18" charset="-120"/>
              </a:endParaRPr>
            </a:p>
            <a:p>
              <a:pPr algn="ctr" eaLnBrk="0" hangingPunct="0">
                <a:defRPr/>
              </a:pPr>
              <a:r>
                <a:rPr kumimoji="0" lang="zh-TW" altLang="en-US">
                  <a:solidFill>
                    <a:schemeClr val="tx2"/>
                  </a:solidFill>
                  <a:ea typeface="新細明體" pitchFamily="18" charset="-120"/>
                </a:rPr>
                <a:t> </a:t>
              </a:r>
            </a:p>
          </p:txBody>
        </p:sp>
      </p:grpSp>
      <p:sp>
        <p:nvSpPr>
          <p:cNvPr id="102403" name="Rectangle 6"/>
          <p:cNvSpPr>
            <a:spLocks noChangeArrowheads="1"/>
          </p:cNvSpPr>
          <p:nvPr/>
        </p:nvSpPr>
        <p:spPr bwMode="auto">
          <a:xfrm>
            <a:off x="2819400" y="1627188"/>
            <a:ext cx="736600" cy="403225"/>
          </a:xfrm>
          <a:prstGeom prst="rect">
            <a:avLst/>
          </a:prstGeom>
          <a:noFill/>
          <a:ln w="28575" algn="ctr">
            <a:noFill/>
            <a:miter lim="800000"/>
            <a:headEnd/>
            <a:tailEnd/>
          </a:ln>
        </p:spPr>
        <p:txBody>
          <a:bodyPr wrap="none" lIns="45720" rIns="45720" anchorCtr="1">
            <a:spAutoFit/>
          </a:bodyPr>
          <a:lstStyle/>
          <a:p>
            <a:pPr marL="280988" indent="-280988" eaLnBrk="0" hangingPunct="0">
              <a:lnSpc>
                <a:spcPct val="85000"/>
              </a:lnSpc>
              <a:buSzPct val="70000"/>
            </a:pPr>
            <a:r>
              <a:rPr kumimoji="0" lang="en-US" altLang="zh-TW" sz="2400">
                <a:solidFill>
                  <a:schemeClr val="tx2"/>
                </a:solidFill>
              </a:rPr>
              <a:t>DRS</a:t>
            </a:r>
          </a:p>
        </p:txBody>
      </p:sp>
      <p:sp>
        <p:nvSpPr>
          <p:cNvPr id="102404" name="Rectangle 7"/>
          <p:cNvSpPr>
            <a:spLocks noChangeArrowheads="1"/>
          </p:cNvSpPr>
          <p:nvPr/>
        </p:nvSpPr>
        <p:spPr bwMode="auto">
          <a:xfrm>
            <a:off x="3848100" y="1550988"/>
            <a:ext cx="2201863" cy="558800"/>
          </a:xfrm>
          <a:prstGeom prst="rect">
            <a:avLst/>
          </a:prstGeom>
          <a:noFill/>
          <a:ln w="28575" algn="ctr">
            <a:noFill/>
            <a:miter lim="800000"/>
            <a:headEnd/>
            <a:tailEnd/>
          </a:ln>
        </p:spPr>
        <p:txBody>
          <a:bodyPr wrap="none" lIns="45720" rIns="45720" anchorCtr="1">
            <a:spAutoFit/>
          </a:bodyPr>
          <a:lstStyle/>
          <a:p>
            <a:pPr marL="280988" indent="-280988" eaLnBrk="0" hangingPunct="0">
              <a:lnSpc>
                <a:spcPct val="85000"/>
              </a:lnSpc>
              <a:buSzPct val="70000"/>
              <a:buFontTx/>
              <a:buBlip>
                <a:blip r:embed="rId3"/>
              </a:buBlip>
            </a:pPr>
            <a:r>
              <a:rPr kumimoji="0" lang="zh-TW" altLang="en-US">
                <a:solidFill>
                  <a:schemeClr val="tx2"/>
                </a:solidFill>
              </a:rPr>
              <a:t>動態平衡資源負載</a:t>
            </a:r>
          </a:p>
          <a:p>
            <a:pPr marL="280988" indent="-280988" eaLnBrk="0" hangingPunct="0">
              <a:lnSpc>
                <a:spcPct val="85000"/>
              </a:lnSpc>
              <a:buSzPct val="70000"/>
              <a:buFontTx/>
              <a:buBlip>
                <a:blip r:embed="rId3"/>
              </a:buBlip>
            </a:pPr>
            <a:r>
              <a:rPr kumimoji="0" lang="zh-TW" altLang="en-US">
                <a:solidFill>
                  <a:schemeClr val="tx2"/>
                </a:solidFill>
              </a:rPr>
              <a:t>最佳化營運品質</a:t>
            </a:r>
          </a:p>
        </p:txBody>
      </p:sp>
      <p:sp>
        <p:nvSpPr>
          <p:cNvPr id="102405" name="AutoShape 8"/>
          <p:cNvSpPr>
            <a:spLocks noChangeArrowheads="1"/>
          </p:cNvSpPr>
          <p:nvPr/>
        </p:nvSpPr>
        <p:spPr bwMode="auto">
          <a:xfrm>
            <a:off x="2276475" y="2389188"/>
            <a:ext cx="4473575" cy="2735262"/>
          </a:xfrm>
          <a:prstGeom prst="roundRect">
            <a:avLst>
              <a:gd name="adj" fmla="val 16245"/>
            </a:avLst>
          </a:prstGeom>
          <a:gradFill rotWithShape="1">
            <a:gsLst>
              <a:gs pos="0">
                <a:schemeClr val="bg1"/>
              </a:gs>
              <a:gs pos="100000">
                <a:srgbClr val="D1D1D1"/>
              </a:gs>
            </a:gsLst>
            <a:lin ang="5400000" scaled="1"/>
          </a:gradFill>
          <a:ln w="28575">
            <a:solidFill>
              <a:srgbClr val="FF9933"/>
            </a:solidFill>
            <a:round/>
            <a:headEnd/>
            <a:tailEnd/>
          </a:ln>
        </p:spPr>
        <p:txBody>
          <a:bodyPr wrap="none" anchor="ctr"/>
          <a:lstStyle/>
          <a:p>
            <a:endParaRPr kumimoji="0" lang="zh-TW" altLang="en-US"/>
          </a:p>
        </p:txBody>
      </p:sp>
      <p:pic>
        <p:nvPicPr>
          <p:cNvPr id="102406" name="Picture 9" descr="VirtualServer_emptyPlat"/>
          <p:cNvPicPr>
            <a:picLocks noChangeAspect="1" noChangeArrowheads="1"/>
          </p:cNvPicPr>
          <p:nvPr/>
        </p:nvPicPr>
        <p:blipFill>
          <a:blip r:embed="rId4"/>
          <a:srcRect/>
          <a:stretch>
            <a:fillRect/>
          </a:stretch>
        </p:blipFill>
        <p:spPr bwMode="auto">
          <a:xfrm>
            <a:off x="5102225" y="3406775"/>
            <a:ext cx="1501775" cy="1508125"/>
          </a:xfrm>
          <a:prstGeom prst="rect">
            <a:avLst/>
          </a:prstGeom>
          <a:noFill/>
          <a:ln w="9525">
            <a:noFill/>
            <a:miter lim="800000"/>
            <a:headEnd/>
            <a:tailEnd/>
          </a:ln>
        </p:spPr>
      </p:pic>
      <p:pic>
        <p:nvPicPr>
          <p:cNvPr id="102407" name="Picture 10" descr="smallvm"/>
          <p:cNvPicPr>
            <a:picLocks noChangeAspect="1" noChangeArrowheads="1"/>
          </p:cNvPicPr>
          <p:nvPr/>
        </p:nvPicPr>
        <p:blipFill>
          <a:blip r:embed="rId5"/>
          <a:srcRect/>
          <a:stretch>
            <a:fillRect/>
          </a:stretch>
        </p:blipFill>
        <p:spPr bwMode="auto">
          <a:xfrm>
            <a:off x="5283200" y="2751138"/>
            <a:ext cx="517525" cy="698500"/>
          </a:xfrm>
          <a:prstGeom prst="rect">
            <a:avLst/>
          </a:prstGeom>
          <a:noFill/>
          <a:ln w="9525">
            <a:noFill/>
            <a:miter lim="800000"/>
            <a:headEnd/>
            <a:tailEnd/>
          </a:ln>
        </p:spPr>
      </p:pic>
      <p:pic>
        <p:nvPicPr>
          <p:cNvPr id="334859" name="Picture 11" descr="smallvm"/>
          <p:cNvPicPr>
            <a:picLocks noChangeAspect="1" noChangeArrowheads="1"/>
          </p:cNvPicPr>
          <p:nvPr/>
        </p:nvPicPr>
        <p:blipFill>
          <a:blip r:embed="rId5"/>
          <a:srcRect/>
          <a:stretch>
            <a:fillRect/>
          </a:stretch>
        </p:blipFill>
        <p:spPr bwMode="auto">
          <a:xfrm>
            <a:off x="5572125" y="2946400"/>
            <a:ext cx="517525" cy="698500"/>
          </a:xfrm>
          <a:prstGeom prst="rect">
            <a:avLst/>
          </a:prstGeom>
          <a:noFill/>
          <a:ln w="9525">
            <a:noFill/>
            <a:miter lim="800000"/>
            <a:headEnd/>
            <a:tailEnd/>
          </a:ln>
        </p:spPr>
      </p:pic>
      <p:pic>
        <p:nvPicPr>
          <p:cNvPr id="334860" name="Picture 12" descr="smallvm"/>
          <p:cNvPicPr>
            <a:picLocks noChangeAspect="1" noChangeArrowheads="1"/>
          </p:cNvPicPr>
          <p:nvPr/>
        </p:nvPicPr>
        <p:blipFill>
          <a:blip r:embed="rId5"/>
          <a:srcRect/>
          <a:stretch>
            <a:fillRect/>
          </a:stretch>
        </p:blipFill>
        <p:spPr bwMode="auto">
          <a:xfrm>
            <a:off x="5859463" y="3141663"/>
            <a:ext cx="517525" cy="698500"/>
          </a:xfrm>
          <a:prstGeom prst="rect">
            <a:avLst/>
          </a:prstGeom>
          <a:noFill/>
          <a:ln w="9525">
            <a:noFill/>
            <a:miter lim="800000"/>
            <a:headEnd/>
            <a:tailEnd/>
          </a:ln>
        </p:spPr>
      </p:pic>
      <p:pic>
        <p:nvPicPr>
          <p:cNvPr id="102410" name="Picture 13" descr="VirtualServer_emptyPlat"/>
          <p:cNvPicPr>
            <a:picLocks noChangeAspect="1" noChangeArrowheads="1"/>
          </p:cNvPicPr>
          <p:nvPr/>
        </p:nvPicPr>
        <p:blipFill>
          <a:blip r:embed="rId4"/>
          <a:srcRect/>
          <a:stretch>
            <a:fillRect/>
          </a:stretch>
        </p:blipFill>
        <p:spPr bwMode="auto">
          <a:xfrm>
            <a:off x="3727450" y="3406775"/>
            <a:ext cx="1501775" cy="1508125"/>
          </a:xfrm>
          <a:prstGeom prst="rect">
            <a:avLst/>
          </a:prstGeom>
          <a:noFill/>
          <a:ln w="9525">
            <a:noFill/>
            <a:miter lim="800000"/>
            <a:headEnd/>
            <a:tailEnd/>
          </a:ln>
        </p:spPr>
      </p:pic>
      <p:pic>
        <p:nvPicPr>
          <p:cNvPr id="102411" name="Picture 14" descr="smallvm"/>
          <p:cNvPicPr>
            <a:picLocks noChangeAspect="1" noChangeArrowheads="1"/>
          </p:cNvPicPr>
          <p:nvPr/>
        </p:nvPicPr>
        <p:blipFill>
          <a:blip r:embed="rId5"/>
          <a:srcRect/>
          <a:stretch>
            <a:fillRect/>
          </a:stretch>
        </p:blipFill>
        <p:spPr bwMode="auto">
          <a:xfrm>
            <a:off x="3911600" y="2765425"/>
            <a:ext cx="517525" cy="698500"/>
          </a:xfrm>
          <a:prstGeom prst="rect">
            <a:avLst/>
          </a:prstGeom>
          <a:noFill/>
          <a:ln w="9525">
            <a:noFill/>
            <a:miter lim="800000"/>
            <a:headEnd/>
            <a:tailEnd/>
          </a:ln>
        </p:spPr>
      </p:pic>
      <p:pic>
        <p:nvPicPr>
          <p:cNvPr id="334863" name="Picture 15" descr="smallvm"/>
          <p:cNvPicPr>
            <a:picLocks noChangeAspect="1" noChangeArrowheads="1"/>
          </p:cNvPicPr>
          <p:nvPr/>
        </p:nvPicPr>
        <p:blipFill>
          <a:blip r:embed="rId5"/>
          <a:srcRect/>
          <a:stretch>
            <a:fillRect/>
          </a:stretch>
        </p:blipFill>
        <p:spPr bwMode="auto">
          <a:xfrm>
            <a:off x="4200525" y="2960688"/>
            <a:ext cx="517525" cy="698500"/>
          </a:xfrm>
          <a:prstGeom prst="rect">
            <a:avLst/>
          </a:prstGeom>
          <a:noFill/>
          <a:ln w="9525">
            <a:noFill/>
            <a:miter lim="800000"/>
            <a:headEnd/>
            <a:tailEnd/>
          </a:ln>
        </p:spPr>
      </p:pic>
      <p:pic>
        <p:nvPicPr>
          <p:cNvPr id="334864" name="Picture 16" descr="smallvm"/>
          <p:cNvPicPr>
            <a:picLocks noChangeAspect="1" noChangeArrowheads="1"/>
          </p:cNvPicPr>
          <p:nvPr/>
        </p:nvPicPr>
        <p:blipFill>
          <a:blip r:embed="rId5"/>
          <a:srcRect/>
          <a:stretch>
            <a:fillRect/>
          </a:stretch>
        </p:blipFill>
        <p:spPr bwMode="auto">
          <a:xfrm>
            <a:off x="4487863" y="3155950"/>
            <a:ext cx="517525" cy="698500"/>
          </a:xfrm>
          <a:prstGeom prst="rect">
            <a:avLst/>
          </a:prstGeom>
          <a:noFill/>
          <a:ln w="9525">
            <a:noFill/>
            <a:miter lim="800000"/>
            <a:headEnd/>
            <a:tailEnd/>
          </a:ln>
        </p:spPr>
      </p:pic>
      <p:pic>
        <p:nvPicPr>
          <p:cNvPr id="102414" name="Picture 17" descr="VirtualServer_emptyPlat"/>
          <p:cNvPicPr>
            <a:picLocks noChangeAspect="1" noChangeArrowheads="1"/>
          </p:cNvPicPr>
          <p:nvPr/>
        </p:nvPicPr>
        <p:blipFill>
          <a:blip r:embed="rId4"/>
          <a:srcRect/>
          <a:stretch>
            <a:fillRect/>
          </a:stretch>
        </p:blipFill>
        <p:spPr bwMode="auto">
          <a:xfrm>
            <a:off x="2400300" y="3406775"/>
            <a:ext cx="1501775" cy="1508125"/>
          </a:xfrm>
          <a:prstGeom prst="rect">
            <a:avLst/>
          </a:prstGeom>
          <a:noFill/>
          <a:ln w="9525">
            <a:noFill/>
            <a:miter lim="800000"/>
            <a:headEnd/>
            <a:tailEnd/>
          </a:ln>
        </p:spPr>
      </p:pic>
      <p:pic>
        <p:nvPicPr>
          <p:cNvPr id="334866" name="Picture 18" descr="smallvm"/>
          <p:cNvPicPr>
            <a:picLocks noChangeAspect="1" noChangeArrowheads="1"/>
          </p:cNvPicPr>
          <p:nvPr/>
        </p:nvPicPr>
        <p:blipFill>
          <a:blip r:embed="rId5"/>
          <a:srcRect/>
          <a:stretch>
            <a:fillRect/>
          </a:stretch>
        </p:blipFill>
        <p:spPr bwMode="auto">
          <a:xfrm>
            <a:off x="2584450" y="2765425"/>
            <a:ext cx="517525" cy="698500"/>
          </a:xfrm>
          <a:prstGeom prst="rect">
            <a:avLst/>
          </a:prstGeom>
          <a:noFill/>
          <a:ln w="38100">
            <a:noFill/>
            <a:miter lim="800000"/>
            <a:headEnd/>
            <a:tailEnd/>
          </a:ln>
        </p:spPr>
      </p:pic>
      <p:pic>
        <p:nvPicPr>
          <p:cNvPr id="334867" name="Picture 19" descr="smallvm"/>
          <p:cNvPicPr>
            <a:picLocks noChangeAspect="1" noChangeArrowheads="1"/>
          </p:cNvPicPr>
          <p:nvPr/>
        </p:nvPicPr>
        <p:blipFill>
          <a:blip r:embed="rId5"/>
          <a:srcRect/>
          <a:stretch>
            <a:fillRect/>
          </a:stretch>
        </p:blipFill>
        <p:spPr bwMode="auto">
          <a:xfrm>
            <a:off x="2873375" y="2960688"/>
            <a:ext cx="517525" cy="698500"/>
          </a:xfrm>
          <a:prstGeom prst="rect">
            <a:avLst/>
          </a:prstGeom>
          <a:noFill/>
          <a:ln w="38100">
            <a:noFill/>
            <a:miter lim="800000"/>
            <a:headEnd/>
            <a:tailEnd/>
          </a:ln>
        </p:spPr>
      </p:pic>
      <p:sp>
        <p:nvSpPr>
          <p:cNvPr id="334868" name="AutoShape 20"/>
          <p:cNvSpPr>
            <a:spLocks noChangeArrowheads="1"/>
          </p:cNvSpPr>
          <p:nvPr/>
        </p:nvSpPr>
        <p:spPr bwMode="auto">
          <a:xfrm>
            <a:off x="3081338" y="3095625"/>
            <a:ext cx="688975" cy="828675"/>
          </a:xfrm>
          <a:prstGeom prst="flowChartAlternateProcess">
            <a:avLst/>
          </a:prstGeom>
          <a:solidFill>
            <a:srgbClr val="FF3300"/>
          </a:solidFill>
          <a:ln w="28575">
            <a:solidFill>
              <a:srgbClr val="CC0000"/>
            </a:solidFill>
            <a:miter lim="800000"/>
            <a:headEnd/>
            <a:tailEnd/>
          </a:ln>
        </p:spPr>
        <p:txBody>
          <a:bodyPr wrap="none" anchor="ctr"/>
          <a:lstStyle/>
          <a:p>
            <a:pPr algn="ctr">
              <a:lnSpc>
                <a:spcPct val="87000"/>
              </a:lnSpc>
              <a:buClr>
                <a:schemeClr val="tx2"/>
              </a:buClr>
              <a:buSzPct val="80000"/>
            </a:pPr>
            <a:endParaRPr kumimoji="0" lang="en-GB" altLang="zh-TW">
              <a:solidFill>
                <a:schemeClr val="bg1"/>
              </a:solidFill>
            </a:endParaRPr>
          </a:p>
        </p:txBody>
      </p:sp>
      <p:pic>
        <p:nvPicPr>
          <p:cNvPr id="334869" name="Picture 21" descr="smallvm"/>
          <p:cNvPicPr>
            <a:picLocks noChangeAspect="1" noChangeArrowheads="1"/>
          </p:cNvPicPr>
          <p:nvPr/>
        </p:nvPicPr>
        <p:blipFill>
          <a:blip r:embed="rId5"/>
          <a:srcRect/>
          <a:stretch>
            <a:fillRect/>
          </a:stretch>
        </p:blipFill>
        <p:spPr bwMode="auto">
          <a:xfrm>
            <a:off x="3160713" y="3155950"/>
            <a:ext cx="517525" cy="698500"/>
          </a:xfrm>
          <a:prstGeom prst="rect">
            <a:avLst/>
          </a:prstGeom>
          <a:noFill/>
          <a:ln w="38100">
            <a:noFill/>
            <a:miter lim="800000"/>
            <a:headEnd/>
            <a:tailEnd/>
          </a:ln>
        </p:spPr>
      </p:pic>
      <p:grpSp>
        <p:nvGrpSpPr>
          <p:cNvPr id="102419" name="Group 22"/>
          <p:cNvGrpSpPr>
            <a:grpSpLocks/>
          </p:cNvGrpSpPr>
          <p:nvPr/>
        </p:nvGrpSpPr>
        <p:grpSpPr bwMode="auto">
          <a:xfrm>
            <a:off x="3352800" y="4541838"/>
            <a:ext cx="2514600" cy="1782762"/>
            <a:chOff x="2112" y="2640"/>
            <a:chExt cx="1584" cy="1123"/>
          </a:xfrm>
        </p:grpSpPr>
        <p:grpSp>
          <p:nvGrpSpPr>
            <p:cNvPr id="102420" name="Group 23"/>
            <p:cNvGrpSpPr>
              <a:grpSpLocks/>
            </p:cNvGrpSpPr>
            <p:nvPr/>
          </p:nvGrpSpPr>
          <p:grpSpPr bwMode="auto">
            <a:xfrm>
              <a:off x="2496" y="3024"/>
              <a:ext cx="768" cy="739"/>
              <a:chOff x="2496" y="3312"/>
              <a:chExt cx="768" cy="739"/>
            </a:xfrm>
          </p:grpSpPr>
          <p:pic>
            <p:nvPicPr>
              <p:cNvPr id="102424" name="Picture 24" descr="database"/>
              <p:cNvPicPr>
                <a:picLocks noChangeAspect="1" noChangeArrowheads="1"/>
              </p:cNvPicPr>
              <p:nvPr/>
            </p:nvPicPr>
            <p:blipFill>
              <a:blip r:embed="rId6"/>
              <a:srcRect/>
              <a:stretch>
                <a:fillRect/>
              </a:stretch>
            </p:blipFill>
            <p:spPr bwMode="auto">
              <a:xfrm>
                <a:off x="2544" y="3312"/>
                <a:ext cx="658" cy="739"/>
              </a:xfrm>
              <a:prstGeom prst="rect">
                <a:avLst/>
              </a:prstGeom>
              <a:noFill/>
              <a:ln w="9525">
                <a:noFill/>
                <a:miter lim="800000"/>
                <a:headEnd/>
                <a:tailEnd/>
              </a:ln>
            </p:spPr>
          </p:pic>
          <p:sp>
            <p:nvSpPr>
              <p:cNvPr id="102425" name="Text Box 25"/>
              <p:cNvSpPr txBox="1">
                <a:spLocks noChangeArrowheads="1"/>
              </p:cNvSpPr>
              <p:nvPr/>
            </p:nvSpPr>
            <p:spPr bwMode="auto">
              <a:xfrm>
                <a:off x="2496" y="3624"/>
                <a:ext cx="768" cy="258"/>
              </a:xfrm>
              <a:prstGeom prst="rect">
                <a:avLst/>
              </a:prstGeom>
              <a:noFill/>
              <a:ln w="9525">
                <a:noFill/>
                <a:miter lim="800000"/>
                <a:headEnd/>
                <a:tailEnd/>
              </a:ln>
            </p:spPr>
            <p:txBody>
              <a:bodyPr>
                <a:spAutoFit/>
              </a:bodyPr>
              <a:lstStyle/>
              <a:p>
                <a:pPr algn="ctr">
                  <a:lnSpc>
                    <a:spcPct val="87000"/>
                  </a:lnSpc>
                  <a:spcBef>
                    <a:spcPct val="50000"/>
                  </a:spcBef>
                  <a:buClr>
                    <a:schemeClr val="tx2"/>
                  </a:buClr>
                  <a:buSzPct val="80000"/>
                </a:pPr>
                <a:r>
                  <a:rPr kumimoji="0" lang="en-US" altLang="zh-TW" sz="1200"/>
                  <a:t>Shared Storage</a:t>
                </a:r>
              </a:p>
            </p:txBody>
          </p:sp>
        </p:grpSp>
        <p:sp>
          <p:nvSpPr>
            <p:cNvPr id="102421" name="Line 26"/>
            <p:cNvSpPr>
              <a:spLocks noChangeShapeType="1"/>
            </p:cNvSpPr>
            <p:nvPr/>
          </p:nvSpPr>
          <p:spPr bwMode="auto">
            <a:xfrm flipH="1" flipV="1">
              <a:off x="2112" y="2640"/>
              <a:ext cx="624" cy="576"/>
            </a:xfrm>
            <a:prstGeom prst="line">
              <a:avLst/>
            </a:prstGeom>
            <a:noFill/>
            <a:ln w="9525">
              <a:solidFill>
                <a:schemeClr val="tx1"/>
              </a:solidFill>
              <a:round/>
              <a:headEnd/>
              <a:tailEnd/>
            </a:ln>
          </p:spPr>
          <p:txBody>
            <a:bodyPr/>
            <a:lstStyle/>
            <a:p>
              <a:endParaRPr lang="zh-TW" altLang="en-US"/>
            </a:p>
          </p:txBody>
        </p:sp>
        <p:sp>
          <p:nvSpPr>
            <p:cNvPr id="102422" name="Line 27"/>
            <p:cNvSpPr>
              <a:spLocks noChangeShapeType="1"/>
            </p:cNvSpPr>
            <p:nvPr/>
          </p:nvSpPr>
          <p:spPr bwMode="auto">
            <a:xfrm flipV="1">
              <a:off x="2880" y="2640"/>
              <a:ext cx="0" cy="528"/>
            </a:xfrm>
            <a:prstGeom prst="line">
              <a:avLst/>
            </a:prstGeom>
            <a:noFill/>
            <a:ln w="9525">
              <a:solidFill>
                <a:schemeClr val="tx1"/>
              </a:solidFill>
              <a:round/>
              <a:headEnd/>
              <a:tailEnd/>
            </a:ln>
          </p:spPr>
          <p:txBody>
            <a:bodyPr/>
            <a:lstStyle/>
            <a:p>
              <a:endParaRPr lang="zh-TW" altLang="en-US"/>
            </a:p>
          </p:txBody>
        </p:sp>
        <p:sp>
          <p:nvSpPr>
            <p:cNvPr id="102423" name="Line 28"/>
            <p:cNvSpPr>
              <a:spLocks noChangeShapeType="1"/>
            </p:cNvSpPr>
            <p:nvPr/>
          </p:nvSpPr>
          <p:spPr bwMode="auto">
            <a:xfrm flipV="1">
              <a:off x="3024" y="2688"/>
              <a:ext cx="672" cy="528"/>
            </a:xfrm>
            <a:prstGeom prst="line">
              <a:avLst/>
            </a:prstGeom>
            <a:noFill/>
            <a:ln w="9525">
              <a:solidFill>
                <a:schemeClr val="tx1"/>
              </a:solidFill>
              <a:round/>
              <a:headEnd/>
              <a:tailEnd/>
            </a:ln>
          </p:spPr>
          <p:txBody>
            <a:bodyPr/>
            <a:lstStyle/>
            <a:p>
              <a:endParaRPr lang="zh-TW" altLang="en-US"/>
            </a:p>
          </p:txBody>
        </p:sp>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500" tmFilter="0, 0; .2, .5; .8, .5; 1, 0"/>
                                        <p:tgtEl>
                                          <p:spTgt spid="334868"/>
                                        </p:tgtEl>
                                      </p:cBhvr>
                                    </p:animEffect>
                                    <p:animScale>
                                      <p:cBhvr>
                                        <p:cTn id="7" dur="250" autoRev="1" fill="hold"/>
                                        <p:tgtEl>
                                          <p:spTgt spid="334868"/>
                                        </p:tgtEl>
                                      </p:cBhvr>
                                      <p:by x="105000" y="105000"/>
                                    </p:animScale>
                                  </p:childTnLst>
                                </p:cTn>
                              </p:par>
                            </p:childTnLst>
                          </p:cTn>
                        </p:par>
                        <p:par>
                          <p:cTn id="8" fill="hold">
                            <p:stCondLst>
                              <p:cond delay="1500"/>
                            </p:stCondLst>
                            <p:childTnLst>
                              <p:par>
                                <p:cTn id="9" presetID="0" presetClass="path" presetSubtype="0" accel="50000" decel="50000" fill="hold" nodeType="afterEffect">
                                  <p:stCondLst>
                                    <p:cond delay="0"/>
                                  </p:stCondLst>
                                  <p:childTnLst>
                                    <p:animMotion origin="layout" path="M -8.33333E-7 -4.81481E-6 L 0.21806 0.07593 " pathEditMode="relative" rAng="0" ptsTypes="AA">
                                      <p:cBhvr>
                                        <p:cTn id="10" dur="3000" fill="hold"/>
                                        <p:tgtEl>
                                          <p:spTgt spid="334866"/>
                                        </p:tgtEl>
                                        <p:attrNameLst>
                                          <p:attrName>ppt_x</p:attrName>
                                          <p:attrName>ppt_y</p:attrName>
                                        </p:attrNameLst>
                                      </p:cBhvr>
                                      <p:rCtr x="109" y="38"/>
                                    </p:animMotion>
                                  </p:childTnLst>
                                </p:cTn>
                              </p:par>
                              <p:par>
                                <p:cTn id="11" presetID="0" presetClass="path" presetSubtype="0" accel="50000" decel="50000" fill="hold" nodeType="withEffect">
                                  <p:stCondLst>
                                    <p:cond delay="0"/>
                                  </p:stCondLst>
                                  <p:childTnLst>
                                    <p:animMotion origin="layout" path="M -3.33333E-6 -7.40741E-6 L 0.33907 0.04583 " pathEditMode="relative" ptsTypes="AA">
                                      <p:cBhvr>
                                        <p:cTn id="12" dur="3000" fill="hold"/>
                                        <p:tgtEl>
                                          <p:spTgt spid="334867"/>
                                        </p:tgtEl>
                                        <p:attrNameLst>
                                          <p:attrName>ppt_x</p:attrName>
                                          <p:attrName>ppt_y</p:attrName>
                                        </p:attrNameLst>
                                      </p:cBhvr>
                                    </p:animMotion>
                                  </p:childTnLst>
                                </p:cTn>
                              </p:par>
                              <p:par>
                                <p:cTn id="13" presetID="1" presetClass="exit" presetSubtype="0" fill="hold" grpId="1" nodeType="withEffect">
                                  <p:stCondLst>
                                    <p:cond delay="0"/>
                                  </p:stCondLst>
                                  <p:childTnLst>
                                    <p:set>
                                      <p:cBhvr>
                                        <p:cTn id="14" dur="1" fill="hold">
                                          <p:stCondLst>
                                            <p:cond delay="0"/>
                                          </p:stCondLst>
                                        </p:cTn>
                                        <p:tgtEl>
                                          <p:spTgt spid="334868"/>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0 0 L -0.02292 -0.00972 " pathEditMode="relative" ptsTypes="AA">
                                      <p:cBhvr>
                                        <p:cTn id="16" dur="2000" fill="hold"/>
                                        <p:tgtEl>
                                          <p:spTgt spid="334869"/>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00312 2.96296E-6 L -0.00365 -0.01135 " pathEditMode="relative" rAng="0" ptsTypes="AA">
                                      <p:cBhvr>
                                        <p:cTn id="18" dur="2000" fill="hold"/>
                                        <p:tgtEl>
                                          <p:spTgt spid="334863"/>
                                        </p:tgtEl>
                                        <p:attrNameLst>
                                          <p:attrName>ppt_x</p:attrName>
                                          <p:attrName>ppt_y</p:attrName>
                                        </p:attrNameLst>
                                      </p:cBhvr>
                                      <p:rCtr x="-3" y="-6"/>
                                    </p:animMotion>
                                  </p:childTnLst>
                                </p:cTn>
                              </p:par>
                              <p:par>
                                <p:cTn id="19" presetID="0" presetClass="path" presetSubtype="0" accel="50000" decel="50000" fill="hold" nodeType="withEffect">
                                  <p:stCondLst>
                                    <p:cond delay="0"/>
                                  </p:stCondLst>
                                  <p:childTnLst>
                                    <p:animMotion origin="layout" path="M -1.38889E-6 3.33333E-6 L -0.0118 -0.01898 " pathEditMode="relative" rAng="0" ptsTypes="AA">
                                      <p:cBhvr>
                                        <p:cTn id="20" dur="2000" fill="hold"/>
                                        <p:tgtEl>
                                          <p:spTgt spid="334864"/>
                                        </p:tgtEl>
                                        <p:attrNameLst>
                                          <p:attrName>ppt_x</p:attrName>
                                          <p:attrName>ppt_y</p:attrName>
                                        </p:attrNameLst>
                                      </p:cBhvr>
                                      <p:rCtr x="-6" y="-9"/>
                                    </p:animMotion>
                                  </p:childTnLst>
                                </p:cTn>
                              </p:par>
                              <p:par>
                                <p:cTn id="21" presetID="0" presetClass="path" presetSubtype="0" accel="50000" decel="50000" fill="hold" nodeType="withEffect">
                                  <p:stCondLst>
                                    <p:cond delay="0"/>
                                  </p:stCondLst>
                                  <p:childTnLst>
                                    <p:animMotion origin="layout" path="M 0.00312 2.96296E-6 L -0.00365 -0.01135 " pathEditMode="relative" rAng="0" ptsTypes="AA">
                                      <p:cBhvr>
                                        <p:cTn id="22" dur="2000" fill="hold"/>
                                        <p:tgtEl>
                                          <p:spTgt spid="334859"/>
                                        </p:tgtEl>
                                        <p:attrNameLst>
                                          <p:attrName>ppt_x</p:attrName>
                                          <p:attrName>ppt_y</p:attrName>
                                        </p:attrNameLst>
                                      </p:cBhvr>
                                      <p:rCtr x="-3" y="-6"/>
                                    </p:animMotion>
                                  </p:childTnLst>
                                </p:cTn>
                              </p:par>
                              <p:par>
                                <p:cTn id="23" presetID="0" presetClass="path" presetSubtype="0" accel="50000" decel="50000" fill="hold" nodeType="withEffect">
                                  <p:stCondLst>
                                    <p:cond delay="0"/>
                                  </p:stCondLst>
                                  <p:childTnLst>
                                    <p:animMotion origin="layout" path="M -1.38889E-6 3.33333E-6 L -0.0118 -0.01898 " pathEditMode="relative" rAng="0" ptsTypes="AA">
                                      <p:cBhvr>
                                        <p:cTn id="24" dur="2000" fill="hold"/>
                                        <p:tgtEl>
                                          <p:spTgt spid="334860"/>
                                        </p:tgtEl>
                                        <p:attrNameLst>
                                          <p:attrName>ppt_x</p:attrName>
                                          <p:attrName>ppt_y</p:attrName>
                                        </p:attrNameLst>
                                      </p:cBhvr>
                                      <p:rCtr x="-6" y="-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8" grpId="0" animBg="1"/>
      <p:bldP spid="33486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Text Box 2"/>
          <p:cNvSpPr txBox="1">
            <a:spLocks noChangeArrowheads="1"/>
          </p:cNvSpPr>
          <p:nvPr/>
        </p:nvSpPr>
        <p:spPr bwMode="auto">
          <a:xfrm>
            <a:off x="4622800" y="3225800"/>
            <a:ext cx="3733800" cy="239713"/>
          </a:xfrm>
          <a:prstGeom prst="rect">
            <a:avLst/>
          </a:prstGeom>
          <a:noFill/>
          <a:ln w="9525" algn="ctr">
            <a:noFill/>
            <a:miter lim="800000"/>
            <a:headEnd/>
            <a:tailEnd/>
          </a:ln>
          <a:effectLst/>
        </p:spPr>
        <p:txBody>
          <a:bodyPr lIns="0" tIns="0" rIns="0" bIns="0">
            <a:spAutoFit/>
          </a:bodyPr>
          <a:lstStyle/>
          <a:p>
            <a:pPr marL="342900" indent="-342900">
              <a:lnSpc>
                <a:spcPct val="87000"/>
              </a:lnSpc>
              <a:buClr>
                <a:schemeClr val="tx2"/>
              </a:buClr>
              <a:buFont typeface="Wingdings 3" pitchFamily="18" charset="2"/>
              <a:buNone/>
              <a:defRPr/>
            </a:pPr>
            <a:r>
              <a:rPr kumimoji="0" lang="en-US" altLang="zh-TW" dirty="0">
                <a:solidFill>
                  <a:schemeClr val="tx1">
                    <a:lumMod val="75000"/>
                    <a:lumOff val="25000"/>
                  </a:schemeClr>
                </a:solidFill>
                <a:latin typeface="微軟正黑體" pitchFamily="34" charset="-120"/>
                <a:ea typeface="微軟正黑體" pitchFamily="34" charset="-120"/>
              </a:rPr>
              <a:t>1.</a:t>
            </a:r>
            <a:r>
              <a:rPr kumimoji="0" lang="zh-TW" altLang="en-US" dirty="0">
                <a:solidFill>
                  <a:schemeClr val="tx1">
                    <a:lumMod val="75000"/>
                    <a:lumOff val="25000"/>
                  </a:schemeClr>
                </a:solidFill>
                <a:latin typeface="微軟正黑體" pitchFamily="34" charset="-120"/>
                <a:ea typeface="微軟正黑體" pitchFamily="34" charset="-120"/>
              </a:rPr>
              <a:t>進入維護模式</a:t>
            </a:r>
            <a:endParaRPr kumimoji="0" lang="en-US" altLang="zh-TW" dirty="0">
              <a:solidFill>
                <a:schemeClr val="tx1">
                  <a:lumMod val="75000"/>
                  <a:lumOff val="25000"/>
                </a:schemeClr>
              </a:solidFill>
              <a:latin typeface="微軟正黑體" pitchFamily="34" charset="-120"/>
              <a:ea typeface="微軟正黑體" pitchFamily="34" charset="-120"/>
            </a:endParaRPr>
          </a:p>
        </p:txBody>
      </p:sp>
      <p:sp>
        <p:nvSpPr>
          <p:cNvPr id="522243" name="Text Box 3"/>
          <p:cNvSpPr txBox="1">
            <a:spLocks noChangeArrowheads="1"/>
          </p:cNvSpPr>
          <p:nvPr/>
        </p:nvSpPr>
        <p:spPr bwMode="auto">
          <a:xfrm>
            <a:off x="4610100" y="2992438"/>
            <a:ext cx="3733800" cy="1185862"/>
          </a:xfrm>
          <a:prstGeom prst="rect">
            <a:avLst/>
          </a:prstGeom>
          <a:solidFill>
            <a:schemeClr val="bg1">
              <a:alpha val="50000"/>
            </a:schemeClr>
          </a:solidFill>
          <a:ln w="9525" algn="ctr">
            <a:noFill/>
            <a:miter lim="800000"/>
            <a:headEnd/>
            <a:tailEnd/>
          </a:ln>
          <a:effectLst/>
        </p:spPr>
        <p:txBody>
          <a:bodyPr lIns="0" tIns="0" rIns="0" bIns="0">
            <a:spAutoFit/>
          </a:bodyPr>
          <a:lstStyle/>
          <a:p>
            <a:pPr marL="342900" indent="-342900">
              <a:lnSpc>
                <a:spcPct val="87000"/>
              </a:lnSpc>
              <a:buClr>
                <a:schemeClr val="tx2"/>
              </a:buClr>
              <a:buFont typeface="Wingdings 3" pitchFamily="18" charset="2"/>
              <a:buNone/>
              <a:defRPr/>
            </a:pPr>
            <a:endParaRPr kumimoji="0" lang="en-US" altLang="zh-TW" dirty="0">
              <a:solidFill>
                <a:schemeClr val="tx1">
                  <a:lumMod val="75000"/>
                  <a:lumOff val="25000"/>
                </a:schemeClr>
              </a:solidFill>
              <a:latin typeface="微軟正黑體" pitchFamily="34" charset="-120"/>
              <a:ea typeface="微軟正黑體" pitchFamily="34" charset="-120"/>
            </a:endParaRPr>
          </a:p>
          <a:p>
            <a:pPr marL="342900" indent="-342900">
              <a:lnSpc>
                <a:spcPct val="87000"/>
              </a:lnSpc>
              <a:buClr>
                <a:schemeClr val="tx2"/>
              </a:buClr>
              <a:buFont typeface="Wingdings 3" pitchFamily="18" charset="2"/>
              <a:buNone/>
              <a:defRPr/>
            </a:pPr>
            <a:endParaRPr kumimoji="0" lang="en-US" altLang="zh-TW" dirty="0">
              <a:solidFill>
                <a:schemeClr val="tx1">
                  <a:lumMod val="75000"/>
                  <a:lumOff val="25000"/>
                </a:schemeClr>
              </a:solidFill>
              <a:latin typeface="微軟正黑體" pitchFamily="34" charset="-120"/>
              <a:ea typeface="微軟正黑體" pitchFamily="34" charset="-120"/>
            </a:endParaRPr>
          </a:p>
          <a:p>
            <a:pPr marL="342900" indent="-342900">
              <a:lnSpc>
                <a:spcPct val="87000"/>
              </a:lnSpc>
              <a:buClr>
                <a:schemeClr val="tx2"/>
              </a:buClr>
              <a:buFont typeface="Wingdings 3" pitchFamily="18" charset="2"/>
              <a:buNone/>
              <a:defRPr/>
            </a:pPr>
            <a:r>
              <a:rPr kumimoji="0" lang="en-US" altLang="zh-TW" dirty="0" err="1">
                <a:solidFill>
                  <a:schemeClr val="tx1">
                    <a:lumMod val="75000"/>
                    <a:lumOff val="25000"/>
                  </a:schemeClr>
                </a:solidFill>
                <a:latin typeface="微軟正黑體" pitchFamily="34" charset="-120"/>
                <a:ea typeface="微軟正黑體" pitchFamily="34" charset="-120"/>
              </a:rPr>
              <a:t>2.DRS</a:t>
            </a:r>
            <a:r>
              <a:rPr kumimoji="0" lang="zh-TW" altLang="en-US" dirty="0">
                <a:solidFill>
                  <a:schemeClr val="tx1">
                    <a:lumMod val="75000"/>
                    <a:lumOff val="25000"/>
                  </a:schemeClr>
                </a:solidFill>
                <a:latin typeface="微軟正黑體" pitchFamily="34" charset="-120"/>
                <a:ea typeface="微軟正黑體" pitchFamily="34" charset="-120"/>
              </a:rPr>
              <a:t>遷移運作中的虛擬機器到其他實體伺服器</a:t>
            </a:r>
            <a:endParaRPr kumimoji="0" lang="en-US" altLang="zh-TW" dirty="0">
              <a:solidFill>
                <a:schemeClr val="tx1">
                  <a:lumMod val="75000"/>
                  <a:lumOff val="25000"/>
                </a:schemeClr>
              </a:solidFill>
              <a:latin typeface="微軟正黑體" pitchFamily="34" charset="-120"/>
              <a:ea typeface="微軟正黑體" pitchFamily="34" charset="-120"/>
            </a:endParaRPr>
          </a:p>
        </p:txBody>
      </p:sp>
      <p:sp>
        <p:nvSpPr>
          <p:cNvPr id="104451" name="AutoShape 4"/>
          <p:cNvSpPr>
            <a:spLocks noChangeArrowheads="1"/>
          </p:cNvSpPr>
          <p:nvPr/>
        </p:nvSpPr>
        <p:spPr bwMode="auto">
          <a:xfrm>
            <a:off x="4203700" y="2895600"/>
            <a:ext cx="4540250" cy="228600"/>
          </a:xfrm>
          <a:prstGeom prst="parallelogram">
            <a:avLst>
              <a:gd name="adj" fmla="val 147579"/>
            </a:avLst>
          </a:prstGeom>
          <a:solidFill>
            <a:srgbClr val="C0C0C0"/>
          </a:solidFill>
          <a:ln w="9525" algn="ctr">
            <a:solidFill>
              <a:srgbClr val="808080"/>
            </a:solidFill>
            <a:miter lim="800000"/>
            <a:headEnd/>
            <a:tailEnd/>
          </a:ln>
        </p:spPr>
        <p:txBody>
          <a:bodyPr wrap="none" lIns="0" tIns="0" rIns="0" bIns="0" anchor="ctr"/>
          <a:lstStyle/>
          <a:p>
            <a:endParaRPr kumimoji="0" lang="zh-TW" altLang="en-US">
              <a:latin typeface="微軟正黑體"/>
              <a:ea typeface="微軟正黑體"/>
              <a:cs typeface="微軟正黑體"/>
            </a:endParaRPr>
          </a:p>
        </p:txBody>
      </p:sp>
      <p:pic>
        <p:nvPicPr>
          <p:cNvPr id="104452" name="Picture 5" descr="Server_icon_02"/>
          <p:cNvPicPr>
            <a:picLocks noChangeAspect="1" noChangeArrowheads="1"/>
          </p:cNvPicPr>
          <p:nvPr/>
        </p:nvPicPr>
        <p:blipFill>
          <a:blip r:embed="rId3"/>
          <a:srcRect/>
          <a:stretch>
            <a:fillRect/>
          </a:stretch>
        </p:blipFill>
        <p:spPr bwMode="auto">
          <a:xfrm>
            <a:off x="4500563" y="2209800"/>
            <a:ext cx="846137" cy="957263"/>
          </a:xfrm>
          <a:prstGeom prst="rect">
            <a:avLst/>
          </a:prstGeom>
          <a:noFill/>
          <a:ln w="9525">
            <a:noFill/>
            <a:miter lim="800000"/>
            <a:headEnd/>
            <a:tailEnd/>
          </a:ln>
        </p:spPr>
      </p:pic>
      <p:pic>
        <p:nvPicPr>
          <p:cNvPr id="104453" name="Picture 6" descr="Server_icon_02"/>
          <p:cNvPicPr>
            <a:picLocks noChangeAspect="1" noChangeArrowheads="1"/>
          </p:cNvPicPr>
          <p:nvPr/>
        </p:nvPicPr>
        <p:blipFill>
          <a:blip r:embed="rId3"/>
          <a:srcRect/>
          <a:stretch>
            <a:fillRect/>
          </a:stretch>
        </p:blipFill>
        <p:spPr bwMode="auto">
          <a:xfrm>
            <a:off x="6100763" y="2209800"/>
            <a:ext cx="846137" cy="957263"/>
          </a:xfrm>
          <a:prstGeom prst="rect">
            <a:avLst/>
          </a:prstGeom>
          <a:noFill/>
          <a:ln w="9525">
            <a:noFill/>
            <a:miter lim="800000"/>
            <a:headEnd/>
            <a:tailEnd/>
          </a:ln>
        </p:spPr>
      </p:pic>
      <p:pic>
        <p:nvPicPr>
          <p:cNvPr id="104454" name="Picture 7" descr="Server_icon_02"/>
          <p:cNvPicPr>
            <a:picLocks noChangeAspect="1" noChangeArrowheads="1"/>
          </p:cNvPicPr>
          <p:nvPr/>
        </p:nvPicPr>
        <p:blipFill>
          <a:blip r:embed="rId3"/>
          <a:srcRect/>
          <a:stretch>
            <a:fillRect/>
          </a:stretch>
        </p:blipFill>
        <p:spPr bwMode="auto">
          <a:xfrm>
            <a:off x="7548563" y="2209800"/>
            <a:ext cx="846137" cy="957263"/>
          </a:xfrm>
          <a:prstGeom prst="rect">
            <a:avLst/>
          </a:prstGeom>
          <a:noFill/>
          <a:ln w="9525">
            <a:noFill/>
            <a:miter lim="800000"/>
            <a:headEnd/>
            <a:tailEnd/>
          </a:ln>
        </p:spPr>
      </p:pic>
      <p:sp>
        <p:nvSpPr>
          <p:cNvPr id="104455" name="Rectangle 8"/>
          <p:cNvSpPr>
            <a:spLocks noGrp="1" noChangeArrowheads="1"/>
          </p:cNvSpPr>
          <p:nvPr>
            <p:ph type="title"/>
          </p:nvPr>
        </p:nvSpPr>
        <p:spPr>
          <a:xfrm>
            <a:off x="381000" y="665163"/>
            <a:ext cx="5867400" cy="403225"/>
          </a:xfrm>
        </p:spPr>
        <p:txBody>
          <a:bodyPr/>
          <a:lstStyle/>
          <a:p>
            <a:r>
              <a:rPr lang="zh-TW" altLang="en-US" smtClean="0">
                <a:latin typeface="微軟正黑體"/>
                <a:ea typeface="微軟正黑體"/>
                <a:cs typeface="微軟正黑體"/>
              </a:rPr>
              <a:t>使用</a:t>
            </a:r>
            <a:r>
              <a:rPr lang="en-US" altLang="zh-TW" smtClean="0">
                <a:latin typeface="微軟正黑體"/>
                <a:ea typeface="微軟正黑體"/>
                <a:cs typeface="微軟正黑體"/>
              </a:rPr>
              <a:t>VMware</a:t>
            </a:r>
            <a:r>
              <a:rPr lang="zh-TW" altLang="en-US" smtClean="0">
                <a:latin typeface="微軟正黑體"/>
                <a:ea typeface="微軟正黑體"/>
                <a:cs typeface="微軟正黑體"/>
              </a:rPr>
              <a:t>技術達成不停機維護</a:t>
            </a:r>
            <a:endParaRPr lang="en-US" altLang="zh-TW" smtClean="0">
              <a:latin typeface="微軟正黑體"/>
              <a:ea typeface="微軟正黑體"/>
              <a:cs typeface="微軟正黑體"/>
            </a:endParaRPr>
          </a:p>
        </p:txBody>
      </p:sp>
      <p:sp>
        <p:nvSpPr>
          <p:cNvPr id="104456" name="Rectangle 9"/>
          <p:cNvSpPr>
            <a:spLocks noGrp="1" noChangeArrowheads="1"/>
          </p:cNvSpPr>
          <p:nvPr>
            <p:ph type="body" sz="half" idx="1"/>
          </p:nvPr>
        </p:nvSpPr>
        <p:spPr>
          <a:xfrm>
            <a:off x="457200" y="1524000"/>
            <a:ext cx="3429000" cy="4343400"/>
          </a:xfrm>
        </p:spPr>
        <p:txBody>
          <a:bodyPr/>
          <a:lstStyle/>
          <a:p>
            <a:pPr marL="0" indent="0"/>
            <a:r>
              <a:rPr lang="zh-TW" altLang="en-US" sz="2000" smtClean="0">
                <a:latin typeface="微軟正黑體"/>
                <a:ea typeface="微軟正黑體"/>
                <a:cs typeface="微軟正黑體"/>
              </a:rPr>
              <a:t>使用</a:t>
            </a:r>
            <a:r>
              <a:rPr lang="en-US" altLang="zh-TW" sz="2000" smtClean="0">
                <a:latin typeface="微軟正黑體"/>
                <a:ea typeface="微軟正黑體"/>
                <a:cs typeface="微軟正黑體"/>
              </a:rPr>
              <a:t>Vmotion</a:t>
            </a:r>
            <a:r>
              <a:rPr lang="zh-TW" altLang="en-US" sz="2000" smtClean="0">
                <a:latin typeface="微軟正黑體"/>
                <a:ea typeface="微軟正黑體"/>
                <a:cs typeface="微軟正黑體"/>
              </a:rPr>
              <a:t>撤離主機</a:t>
            </a:r>
          </a:p>
          <a:p>
            <a:pPr marL="0" indent="0"/>
            <a:r>
              <a:rPr lang="zh-TW" altLang="en-US" sz="2000" smtClean="0">
                <a:latin typeface="微軟正黑體"/>
                <a:ea typeface="微軟正黑體"/>
                <a:cs typeface="微軟正黑體"/>
              </a:rPr>
              <a:t>不停機移動線上服務到其他實體伺服器</a:t>
            </a:r>
            <a:endParaRPr lang="en-US" altLang="zh-TW" sz="2000" smtClean="0">
              <a:latin typeface="微軟正黑體"/>
              <a:ea typeface="微軟正黑體"/>
              <a:cs typeface="微軟正黑體"/>
            </a:endParaRPr>
          </a:p>
          <a:p>
            <a:pPr lvl="1"/>
            <a:r>
              <a:rPr lang="zh-TW" altLang="en-US" sz="1800" smtClean="0">
                <a:latin typeface="微軟正黑體"/>
                <a:ea typeface="微軟正黑體"/>
                <a:cs typeface="微軟正黑體"/>
              </a:rPr>
              <a:t>使用</a:t>
            </a:r>
            <a:r>
              <a:rPr lang="en-US" altLang="zh-TW" sz="1800" smtClean="0">
                <a:latin typeface="微軟正黑體"/>
                <a:ea typeface="微軟正黑體"/>
                <a:cs typeface="微軟正黑體"/>
              </a:rPr>
              <a:t>DRS</a:t>
            </a:r>
            <a:r>
              <a:rPr lang="zh-TW" altLang="en-US" sz="1800" smtClean="0">
                <a:latin typeface="微軟正黑體"/>
                <a:ea typeface="微軟正黑體"/>
                <a:cs typeface="微軟正黑體"/>
              </a:rPr>
              <a:t>技術維護伺服器間的資源負載平衡</a:t>
            </a:r>
          </a:p>
          <a:p>
            <a:pPr lvl="1"/>
            <a:r>
              <a:rPr lang="zh-TW" altLang="en-US" sz="1800" smtClean="0">
                <a:latin typeface="微軟正黑體"/>
                <a:ea typeface="微軟正黑體"/>
                <a:cs typeface="微軟正黑體"/>
              </a:rPr>
              <a:t>自動移動虛擬機器到其他實體伺服器上</a:t>
            </a:r>
            <a:endParaRPr lang="en-US" altLang="zh-TW" sz="1800" smtClean="0">
              <a:latin typeface="微軟正黑體"/>
              <a:ea typeface="微軟正黑體"/>
              <a:cs typeface="微軟正黑體"/>
            </a:endParaRPr>
          </a:p>
          <a:p>
            <a:pPr lvl="1"/>
            <a:r>
              <a:rPr lang="zh-TW" altLang="en-US" sz="1800" smtClean="0">
                <a:latin typeface="微軟正黑體"/>
                <a:ea typeface="微軟正黑體"/>
                <a:cs typeface="微軟正黑體"/>
              </a:rPr>
              <a:t>當維護動作結束後自動化重新計算負載資源</a:t>
            </a:r>
          </a:p>
        </p:txBody>
      </p:sp>
      <p:sp>
        <p:nvSpPr>
          <p:cNvPr id="104457" name="AutoShape 10"/>
          <p:cNvSpPr>
            <a:spLocks noChangeArrowheads="1"/>
          </p:cNvSpPr>
          <p:nvPr/>
        </p:nvSpPr>
        <p:spPr bwMode="auto">
          <a:xfrm rot="10800000">
            <a:off x="4432300" y="2057400"/>
            <a:ext cx="1066800" cy="304800"/>
          </a:xfrm>
          <a:prstGeom prst="triangle">
            <a:avLst>
              <a:gd name="adj" fmla="val 50000"/>
            </a:avLst>
          </a:prstGeom>
          <a:solidFill>
            <a:schemeClr val="tx2"/>
          </a:solidFill>
          <a:ln w="9525" algn="ctr">
            <a:solidFill>
              <a:schemeClr val="tx1"/>
            </a:solidFill>
            <a:miter lim="800000"/>
            <a:headEnd/>
            <a:tailEnd/>
          </a:ln>
        </p:spPr>
        <p:txBody>
          <a:bodyPr wrap="none" lIns="0" tIns="0" rIns="0" bIns="0" anchor="ctr"/>
          <a:lstStyle/>
          <a:p>
            <a:endParaRPr kumimoji="0" lang="zh-TW" altLang="en-US"/>
          </a:p>
        </p:txBody>
      </p:sp>
      <p:sp>
        <p:nvSpPr>
          <p:cNvPr id="104458" name="AutoShape 11"/>
          <p:cNvSpPr>
            <a:spLocks noChangeArrowheads="1"/>
          </p:cNvSpPr>
          <p:nvPr/>
        </p:nvSpPr>
        <p:spPr bwMode="auto">
          <a:xfrm rot="10800000">
            <a:off x="6018213" y="2057400"/>
            <a:ext cx="1066800" cy="304800"/>
          </a:xfrm>
          <a:prstGeom prst="triangle">
            <a:avLst>
              <a:gd name="adj" fmla="val 50000"/>
            </a:avLst>
          </a:prstGeom>
          <a:solidFill>
            <a:schemeClr val="tx2"/>
          </a:solidFill>
          <a:ln w="9525" algn="ctr">
            <a:solidFill>
              <a:schemeClr val="tx1"/>
            </a:solidFill>
            <a:miter lim="800000"/>
            <a:headEnd/>
            <a:tailEnd/>
          </a:ln>
        </p:spPr>
        <p:txBody>
          <a:bodyPr wrap="none" lIns="0" tIns="0" rIns="0" bIns="0" anchor="ctr"/>
          <a:lstStyle/>
          <a:p>
            <a:endParaRPr kumimoji="0" lang="zh-TW" altLang="en-US"/>
          </a:p>
        </p:txBody>
      </p:sp>
      <p:pic>
        <p:nvPicPr>
          <p:cNvPr id="104459" name="Picture 12" descr="blue vm"/>
          <p:cNvPicPr>
            <a:picLocks noChangeAspect="1" noChangeArrowheads="1"/>
          </p:cNvPicPr>
          <p:nvPr/>
        </p:nvPicPr>
        <p:blipFill>
          <a:blip r:embed="rId4"/>
          <a:srcRect/>
          <a:stretch>
            <a:fillRect/>
          </a:stretch>
        </p:blipFill>
        <p:spPr bwMode="auto">
          <a:xfrm>
            <a:off x="8242300" y="1447800"/>
            <a:ext cx="423863" cy="574675"/>
          </a:xfrm>
          <a:prstGeom prst="rect">
            <a:avLst/>
          </a:prstGeom>
          <a:noFill/>
          <a:ln w="9525">
            <a:noFill/>
            <a:miter lim="800000"/>
            <a:headEnd/>
            <a:tailEnd/>
          </a:ln>
        </p:spPr>
      </p:pic>
      <p:pic>
        <p:nvPicPr>
          <p:cNvPr id="104460" name="Picture 13" descr="blue vm"/>
          <p:cNvPicPr>
            <a:picLocks noChangeAspect="1" noChangeArrowheads="1"/>
          </p:cNvPicPr>
          <p:nvPr/>
        </p:nvPicPr>
        <p:blipFill>
          <a:blip r:embed="rId4"/>
          <a:srcRect/>
          <a:stretch>
            <a:fillRect/>
          </a:stretch>
        </p:blipFill>
        <p:spPr bwMode="auto">
          <a:xfrm>
            <a:off x="7785100" y="1447800"/>
            <a:ext cx="423863" cy="574675"/>
          </a:xfrm>
          <a:prstGeom prst="rect">
            <a:avLst/>
          </a:prstGeom>
          <a:noFill/>
          <a:ln w="9525">
            <a:noFill/>
            <a:miter lim="800000"/>
            <a:headEnd/>
            <a:tailEnd/>
          </a:ln>
        </p:spPr>
      </p:pic>
      <p:sp>
        <p:nvSpPr>
          <p:cNvPr id="104461" name="AutoShape 14"/>
          <p:cNvSpPr>
            <a:spLocks noChangeArrowheads="1"/>
          </p:cNvSpPr>
          <p:nvPr/>
        </p:nvSpPr>
        <p:spPr bwMode="auto">
          <a:xfrm rot="10800000">
            <a:off x="7469188" y="2057400"/>
            <a:ext cx="1066800" cy="304800"/>
          </a:xfrm>
          <a:prstGeom prst="triangle">
            <a:avLst>
              <a:gd name="adj" fmla="val 50000"/>
            </a:avLst>
          </a:prstGeom>
          <a:solidFill>
            <a:schemeClr val="tx2"/>
          </a:solidFill>
          <a:ln w="9525" algn="ctr">
            <a:solidFill>
              <a:schemeClr val="tx1"/>
            </a:solidFill>
            <a:miter lim="800000"/>
            <a:headEnd/>
            <a:tailEnd/>
          </a:ln>
        </p:spPr>
        <p:txBody>
          <a:bodyPr wrap="none" lIns="0" tIns="0" rIns="0" bIns="0" anchor="ctr"/>
          <a:lstStyle/>
          <a:p>
            <a:endParaRPr kumimoji="0" lang="zh-TW" altLang="en-US"/>
          </a:p>
        </p:txBody>
      </p:sp>
      <p:sp>
        <p:nvSpPr>
          <p:cNvPr id="522255" name="Text Box 15"/>
          <p:cNvSpPr txBox="1">
            <a:spLocks noChangeArrowheads="1"/>
          </p:cNvSpPr>
          <p:nvPr/>
        </p:nvSpPr>
        <p:spPr bwMode="auto">
          <a:xfrm>
            <a:off x="4622800" y="3276600"/>
            <a:ext cx="3683000" cy="1296988"/>
          </a:xfrm>
          <a:prstGeom prst="rect">
            <a:avLst/>
          </a:prstGeom>
          <a:solidFill>
            <a:schemeClr val="bg1">
              <a:alpha val="50000"/>
            </a:schemeClr>
          </a:solidFill>
          <a:ln w="9525" algn="ctr">
            <a:noFill/>
            <a:miter lim="800000"/>
            <a:headEnd/>
            <a:tailEnd/>
          </a:ln>
          <a:effectLst/>
        </p:spPr>
        <p:txBody>
          <a:bodyPr lIns="0" tIns="0" rIns="0" bIns="0">
            <a:spAutoFit/>
          </a:bodyPr>
          <a:lstStyle/>
          <a:p>
            <a:pPr marL="342900" indent="-342900">
              <a:lnSpc>
                <a:spcPct val="87000"/>
              </a:lnSpc>
              <a:buClr>
                <a:schemeClr val="tx2"/>
              </a:buClr>
              <a:buFont typeface="Wingdings 3" pitchFamily="18" charset="2"/>
              <a:buNone/>
              <a:defRPr/>
            </a:pPr>
            <a:endParaRPr kumimoji="0" lang="en-US" altLang="zh-TW" dirty="0">
              <a:solidFill>
                <a:schemeClr val="tx1">
                  <a:lumMod val="75000"/>
                  <a:lumOff val="25000"/>
                </a:schemeClr>
              </a:solidFill>
              <a:latin typeface="微軟正黑體" pitchFamily="34" charset="-120"/>
              <a:ea typeface="微軟正黑體" pitchFamily="34" charset="-120"/>
            </a:endParaRPr>
          </a:p>
          <a:p>
            <a:pPr marL="342900" indent="-342900">
              <a:lnSpc>
                <a:spcPct val="87000"/>
              </a:lnSpc>
              <a:buClr>
                <a:schemeClr val="tx2"/>
              </a:buClr>
              <a:buFont typeface="Wingdings 3" pitchFamily="18" charset="2"/>
              <a:buNone/>
              <a:defRPr/>
            </a:pPr>
            <a:endParaRPr kumimoji="0" lang="en-US" altLang="zh-TW" dirty="0">
              <a:solidFill>
                <a:schemeClr val="tx1">
                  <a:lumMod val="75000"/>
                  <a:lumOff val="25000"/>
                </a:schemeClr>
              </a:solidFill>
              <a:latin typeface="微軟正黑體" pitchFamily="34" charset="-120"/>
              <a:ea typeface="微軟正黑體" pitchFamily="34" charset="-120"/>
            </a:endParaRPr>
          </a:p>
          <a:p>
            <a:pPr marL="342900" indent="-342900">
              <a:lnSpc>
                <a:spcPct val="87000"/>
              </a:lnSpc>
              <a:buClr>
                <a:schemeClr val="tx2"/>
              </a:buClr>
              <a:buFont typeface="Wingdings 3" pitchFamily="18" charset="2"/>
              <a:buNone/>
              <a:defRPr/>
            </a:pPr>
            <a:endParaRPr kumimoji="0" lang="en-US" altLang="zh-TW" dirty="0">
              <a:solidFill>
                <a:schemeClr val="tx1">
                  <a:lumMod val="75000"/>
                  <a:lumOff val="25000"/>
                </a:schemeClr>
              </a:solidFill>
              <a:latin typeface="微軟正黑體" pitchFamily="34" charset="-120"/>
              <a:ea typeface="微軟正黑體" pitchFamily="34" charset="-120"/>
            </a:endParaRPr>
          </a:p>
          <a:p>
            <a:pPr marL="342900" indent="-342900">
              <a:lnSpc>
                <a:spcPct val="87000"/>
              </a:lnSpc>
              <a:buClr>
                <a:schemeClr val="tx2"/>
              </a:buClr>
              <a:buFont typeface="Wingdings 3" pitchFamily="18" charset="2"/>
              <a:buNone/>
              <a:defRPr/>
            </a:pPr>
            <a:r>
              <a:rPr kumimoji="0" lang="en-US" altLang="zh-TW" dirty="0">
                <a:solidFill>
                  <a:schemeClr val="tx1">
                    <a:lumMod val="75000"/>
                    <a:lumOff val="25000"/>
                  </a:schemeClr>
                </a:solidFill>
                <a:latin typeface="微軟正黑體" pitchFamily="34" charset="-120"/>
                <a:ea typeface="微軟正黑體" pitchFamily="34" charset="-120"/>
              </a:rPr>
              <a:t>3.</a:t>
            </a:r>
            <a:r>
              <a:rPr kumimoji="0" lang="zh-TW" altLang="en-US" dirty="0">
                <a:solidFill>
                  <a:schemeClr val="tx1">
                    <a:lumMod val="75000"/>
                    <a:lumOff val="25000"/>
                  </a:schemeClr>
                </a:solidFill>
                <a:latin typeface="微軟正黑體" pitchFamily="34" charset="-120"/>
                <a:ea typeface="微軟正黑體" pitchFamily="34" charset="-120"/>
              </a:rPr>
              <a:t>伺服器停機進行維護動作</a:t>
            </a:r>
          </a:p>
        </p:txBody>
      </p:sp>
      <p:sp>
        <p:nvSpPr>
          <p:cNvPr id="522256" name="Text Box 16"/>
          <p:cNvSpPr txBox="1">
            <a:spLocks noChangeArrowheads="1"/>
          </p:cNvSpPr>
          <p:nvPr/>
        </p:nvSpPr>
        <p:spPr bwMode="auto">
          <a:xfrm>
            <a:off x="4622800" y="3759200"/>
            <a:ext cx="3733800" cy="1536700"/>
          </a:xfrm>
          <a:prstGeom prst="rect">
            <a:avLst/>
          </a:prstGeom>
          <a:solidFill>
            <a:schemeClr val="bg1">
              <a:alpha val="50000"/>
            </a:schemeClr>
          </a:solidFill>
          <a:ln w="9525" algn="ctr">
            <a:noFill/>
            <a:miter lim="800000"/>
            <a:headEnd/>
            <a:tailEnd/>
          </a:ln>
          <a:effectLst/>
        </p:spPr>
        <p:txBody>
          <a:bodyPr lIns="0" tIns="0" rIns="0" bIns="0">
            <a:spAutoFit/>
          </a:bodyPr>
          <a:lstStyle/>
          <a:p>
            <a:pPr marL="342900" indent="-342900">
              <a:lnSpc>
                <a:spcPct val="87000"/>
              </a:lnSpc>
              <a:buClr>
                <a:schemeClr val="tx2"/>
              </a:buClr>
              <a:buFont typeface="Wingdings 3" pitchFamily="18" charset="2"/>
              <a:buNone/>
              <a:defRPr/>
            </a:pPr>
            <a:endParaRPr kumimoji="0" lang="en-US" altLang="zh-TW" dirty="0">
              <a:solidFill>
                <a:schemeClr val="tx1">
                  <a:lumMod val="75000"/>
                  <a:lumOff val="25000"/>
                </a:schemeClr>
              </a:solidFill>
              <a:latin typeface="微軟正黑體" pitchFamily="34" charset="-120"/>
              <a:ea typeface="微軟正黑體" pitchFamily="34" charset="-120"/>
            </a:endParaRPr>
          </a:p>
          <a:p>
            <a:pPr marL="342900" indent="-342900">
              <a:lnSpc>
                <a:spcPct val="87000"/>
              </a:lnSpc>
              <a:buClr>
                <a:schemeClr val="tx2"/>
              </a:buClr>
              <a:buFont typeface="Wingdings 3" pitchFamily="18" charset="2"/>
              <a:buNone/>
              <a:defRPr/>
            </a:pPr>
            <a:endParaRPr kumimoji="0" lang="en-US" altLang="zh-TW" dirty="0">
              <a:solidFill>
                <a:schemeClr val="tx1">
                  <a:lumMod val="75000"/>
                  <a:lumOff val="25000"/>
                </a:schemeClr>
              </a:solidFill>
              <a:latin typeface="微軟正黑體" pitchFamily="34" charset="-120"/>
              <a:ea typeface="微軟正黑體" pitchFamily="34" charset="-120"/>
            </a:endParaRPr>
          </a:p>
          <a:p>
            <a:pPr marL="342900" indent="-342900">
              <a:lnSpc>
                <a:spcPct val="87000"/>
              </a:lnSpc>
              <a:buClr>
                <a:schemeClr val="tx2"/>
              </a:buClr>
              <a:buFont typeface="Wingdings 3" pitchFamily="18" charset="2"/>
              <a:buNone/>
              <a:defRPr/>
            </a:pPr>
            <a:endParaRPr kumimoji="0" lang="en-US" altLang="zh-TW" dirty="0">
              <a:solidFill>
                <a:schemeClr val="tx1">
                  <a:lumMod val="75000"/>
                  <a:lumOff val="25000"/>
                </a:schemeClr>
              </a:solidFill>
              <a:latin typeface="微軟正黑體" pitchFamily="34" charset="-120"/>
              <a:ea typeface="微軟正黑體" pitchFamily="34" charset="-120"/>
            </a:endParaRPr>
          </a:p>
          <a:p>
            <a:pPr marL="342900" indent="-342900">
              <a:lnSpc>
                <a:spcPct val="87000"/>
              </a:lnSpc>
              <a:buClr>
                <a:schemeClr val="tx2"/>
              </a:buClr>
              <a:buFont typeface="Wingdings 3" pitchFamily="18" charset="2"/>
              <a:buNone/>
              <a:defRPr/>
            </a:pPr>
            <a:r>
              <a:rPr kumimoji="0" lang="en-US" altLang="zh-TW" dirty="0">
                <a:solidFill>
                  <a:schemeClr val="tx1">
                    <a:lumMod val="75000"/>
                    <a:lumOff val="25000"/>
                  </a:schemeClr>
                </a:solidFill>
                <a:latin typeface="微軟正黑體" pitchFamily="34" charset="-120"/>
                <a:ea typeface="微軟正黑體" pitchFamily="34" charset="-120"/>
              </a:rPr>
              <a:t>4.</a:t>
            </a:r>
            <a:r>
              <a:rPr kumimoji="0" lang="zh-TW" altLang="en-US" dirty="0">
                <a:solidFill>
                  <a:schemeClr val="tx1">
                    <a:lumMod val="75000"/>
                    <a:lumOff val="25000"/>
                  </a:schemeClr>
                </a:solidFill>
                <a:latin typeface="微軟正黑體" pitchFamily="34" charset="-120"/>
                <a:ea typeface="微軟正黑體" pitchFamily="34" charset="-120"/>
              </a:rPr>
              <a:t>重新啟動伺服器</a:t>
            </a:r>
            <a:r>
              <a:rPr kumimoji="0" lang="en-US" altLang="zh-TW" dirty="0">
                <a:solidFill>
                  <a:schemeClr val="tx1">
                    <a:lumMod val="75000"/>
                    <a:lumOff val="25000"/>
                  </a:schemeClr>
                </a:solidFill>
                <a:latin typeface="微軟正黑體" pitchFamily="34" charset="-120"/>
                <a:ea typeface="微軟正黑體" pitchFamily="34" charset="-120"/>
              </a:rPr>
              <a:t>;  DRS </a:t>
            </a:r>
            <a:r>
              <a:rPr kumimoji="0" lang="zh-TW" altLang="en-US" dirty="0">
                <a:solidFill>
                  <a:schemeClr val="tx1">
                    <a:lumMod val="75000"/>
                    <a:lumOff val="25000"/>
                  </a:schemeClr>
                </a:solidFill>
                <a:latin typeface="微軟正黑體" pitchFamily="34" charset="-120"/>
                <a:ea typeface="微軟正黑體" pitchFamily="34" charset="-120"/>
              </a:rPr>
              <a:t>自動重新均衡</a:t>
            </a:r>
            <a:r>
              <a:rPr kumimoji="0" lang="en-US" altLang="zh-TW" dirty="0">
                <a:solidFill>
                  <a:schemeClr val="tx1">
                    <a:lumMod val="75000"/>
                    <a:lumOff val="25000"/>
                  </a:schemeClr>
                </a:solidFill>
                <a:latin typeface="微軟正黑體" pitchFamily="34" charset="-120"/>
                <a:ea typeface="微軟正黑體" pitchFamily="34" charset="-120"/>
              </a:rPr>
              <a:t>workloads</a:t>
            </a:r>
          </a:p>
        </p:txBody>
      </p:sp>
      <p:sp>
        <p:nvSpPr>
          <p:cNvPr id="522257" name="AutoShape 17"/>
          <p:cNvSpPr>
            <a:spLocks noChangeArrowheads="1"/>
          </p:cNvSpPr>
          <p:nvPr/>
        </p:nvSpPr>
        <p:spPr bwMode="auto">
          <a:xfrm>
            <a:off x="6110288" y="2286000"/>
            <a:ext cx="838200" cy="838200"/>
          </a:xfrm>
          <a:prstGeom prst="roundRect">
            <a:avLst>
              <a:gd name="adj" fmla="val 16667"/>
            </a:avLst>
          </a:prstGeom>
          <a:noFill/>
          <a:ln w="50800" algn="ctr">
            <a:solidFill>
              <a:srgbClr val="FF6600"/>
            </a:solidFill>
            <a:round/>
            <a:headEnd/>
            <a:tailEnd/>
          </a:ln>
        </p:spPr>
        <p:txBody>
          <a:bodyPr wrap="none" lIns="0" tIns="0" rIns="0" bIns="0" anchor="ctr"/>
          <a:lstStyle/>
          <a:p>
            <a:endParaRPr kumimoji="0" lang="zh-TW" altLang="en-US">
              <a:latin typeface="微軟正黑體"/>
              <a:ea typeface="微軟正黑體"/>
              <a:cs typeface="微軟正黑體"/>
            </a:endParaRPr>
          </a:p>
        </p:txBody>
      </p:sp>
      <p:sp>
        <p:nvSpPr>
          <p:cNvPr id="522258" name="AutoShape 18"/>
          <p:cNvSpPr>
            <a:spLocks noChangeArrowheads="1"/>
          </p:cNvSpPr>
          <p:nvPr/>
        </p:nvSpPr>
        <p:spPr bwMode="auto">
          <a:xfrm rot="10800000">
            <a:off x="6016625" y="2057400"/>
            <a:ext cx="1066800" cy="304800"/>
          </a:xfrm>
          <a:prstGeom prst="triangle">
            <a:avLst>
              <a:gd name="adj" fmla="val 50000"/>
            </a:avLst>
          </a:prstGeom>
          <a:solidFill>
            <a:srgbClr val="FF6600"/>
          </a:solidFill>
          <a:ln w="9525" algn="ctr">
            <a:solidFill>
              <a:srgbClr val="FF6600"/>
            </a:solidFill>
            <a:miter lim="800000"/>
            <a:headEnd/>
            <a:tailEnd/>
          </a:ln>
        </p:spPr>
        <p:txBody>
          <a:bodyPr wrap="none" lIns="0" tIns="0" rIns="0" bIns="0" anchor="ctr"/>
          <a:lstStyle/>
          <a:p>
            <a:endParaRPr kumimoji="0" lang="zh-TW" altLang="en-US"/>
          </a:p>
        </p:txBody>
      </p:sp>
      <p:pic>
        <p:nvPicPr>
          <p:cNvPr id="104466" name="Picture 19" descr="blue vm"/>
          <p:cNvPicPr>
            <a:picLocks noChangeAspect="1" noChangeArrowheads="1"/>
          </p:cNvPicPr>
          <p:nvPr/>
        </p:nvPicPr>
        <p:blipFill>
          <a:blip r:embed="rId4"/>
          <a:srcRect/>
          <a:stretch>
            <a:fillRect/>
          </a:stretch>
        </p:blipFill>
        <p:spPr bwMode="auto">
          <a:xfrm>
            <a:off x="4770438" y="1447800"/>
            <a:ext cx="423862" cy="574675"/>
          </a:xfrm>
          <a:prstGeom prst="rect">
            <a:avLst/>
          </a:prstGeom>
          <a:noFill/>
          <a:ln w="9525">
            <a:noFill/>
            <a:miter lim="800000"/>
            <a:headEnd/>
            <a:tailEnd/>
          </a:ln>
        </p:spPr>
      </p:pic>
      <p:pic>
        <p:nvPicPr>
          <p:cNvPr id="104467" name="Picture 20" descr="blue vm"/>
          <p:cNvPicPr>
            <a:picLocks noChangeAspect="1" noChangeArrowheads="1"/>
          </p:cNvPicPr>
          <p:nvPr/>
        </p:nvPicPr>
        <p:blipFill>
          <a:blip r:embed="rId4"/>
          <a:srcRect/>
          <a:stretch>
            <a:fillRect/>
          </a:stretch>
        </p:blipFill>
        <p:spPr bwMode="auto">
          <a:xfrm>
            <a:off x="4313238" y="1447800"/>
            <a:ext cx="423862" cy="574675"/>
          </a:xfrm>
          <a:prstGeom prst="rect">
            <a:avLst/>
          </a:prstGeom>
          <a:noFill/>
          <a:ln w="9525">
            <a:noFill/>
            <a:miter lim="800000"/>
            <a:headEnd/>
            <a:tailEnd/>
          </a:ln>
        </p:spPr>
      </p:pic>
      <p:pic>
        <p:nvPicPr>
          <p:cNvPr id="522261" name="Picture 21" descr="blue vm"/>
          <p:cNvPicPr>
            <a:picLocks noChangeAspect="1" noChangeArrowheads="1"/>
          </p:cNvPicPr>
          <p:nvPr/>
        </p:nvPicPr>
        <p:blipFill>
          <a:blip r:embed="rId4"/>
          <a:srcRect/>
          <a:stretch>
            <a:fillRect/>
          </a:stretch>
        </p:blipFill>
        <p:spPr bwMode="auto">
          <a:xfrm>
            <a:off x="6565900" y="1447800"/>
            <a:ext cx="423863" cy="574675"/>
          </a:xfrm>
          <a:prstGeom prst="rect">
            <a:avLst/>
          </a:prstGeom>
          <a:noFill/>
          <a:ln w="9525">
            <a:noFill/>
            <a:miter lim="800000"/>
            <a:headEnd/>
            <a:tailEnd/>
          </a:ln>
        </p:spPr>
      </p:pic>
      <p:pic>
        <p:nvPicPr>
          <p:cNvPr id="522262" name="Picture 22" descr="blue vm"/>
          <p:cNvPicPr>
            <a:picLocks noChangeAspect="1" noChangeArrowheads="1"/>
          </p:cNvPicPr>
          <p:nvPr/>
        </p:nvPicPr>
        <p:blipFill>
          <a:blip r:embed="rId4"/>
          <a:srcRect/>
          <a:stretch>
            <a:fillRect/>
          </a:stretch>
        </p:blipFill>
        <p:spPr bwMode="auto">
          <a:xfrm>
            <a:off x="6108700" y="1447800"/>
            <a:ext cx="423863" cy="574675"/>
          </a:xfrm>
          <a:prstGeom prst="rect">
            <a:avLst/>
          </a:prstGeom>
          <a:noFill/>
          <a:ln w="9525">
            <a:noFill/>
            <a:miter lim="800000"/>
            <a:headEnd/>
            <a:tailEnd/>
          </a:ln>
        </p:spPr>
      </p:pic>
      <p:sp>
        <p:nvSpPr>
          <p:cNvPr id="522263" name="AutoShape 23"/>
          <p:cNvSpPr>
            <a:spLocks noChangeArrowheads="1"/>
          </p:cNvSpPr>
          <p:nvPr/>
        </p:nvSpPr>
        <p:spPr bwMode="auto">
          <a:xfrm>
            <a:off x="6718300" y="1476375"/>
            <a:ext cx="914400" cy="533400"/>
          </a:xfrm>
          <a:prstGeom prst="rightArrow">
            <a:avLst>
              <a:gd name="adj1" fmla="val 50000"/>
              <a:gd name="adj2" fmla="val 42857"/>
            </a:avLst>
          </a:prstGeom>
          <a:solidFill>
            <a:srgbClr val="FF6600"/>
          </a:solidFill>
          <a:ln w="9525" algn="ctr">
            <a:solidFill>
              <a:srgbClr val="FF9900"/>
            </a:solidFill>
            <a:miter lim="800000"/>
            <a:headEnd/>
            <a:tailEnd/>
          </a:ln>
        </p:spPr>
        <p:txBody>
          <a:bodyPr wrap="none" lIns="0" tIns="0" rIns="0" bIns="0" anchor="ctr"/>
          <a:lstStyle/>
          <a:p>
            <a:pPr algn="ctr">
              <a:lnSpc>
                <a:spcPct val="87000"/>
              </a:lnSpc>
              <a:buClr>
                <a:schemeClr val="tx2"/>
              </a:buClr>
              <a:buSzPct val="80000"/>
            </a:pPr>
            <a:r>
              <a:rPr kumimoji="0" lang="en-US" altLang="zh-TW">
                <a:solidFill>
                  <a:schemeClr val="bg1"/>
                </a:solidFill>
              </a:rPr>
              <a:t>VMotion</a:t>
            </a:r>
          </a:p>
        </p:txBody>
      </p:sp>
      <p:sp>
        <p:nvSpPr>
          <p:cNvPr id="522264" name="AutoShape 24"/>
          <p:cNvSpPr>
            <a:spLocks noChangeArrowheads="1"/>
          </p:cNvSpPr>
          <p:nvPr/>
        </p:nvSpPr>
        <p:spPr bwMode="auto">
          <a:xfrm flipH="1">
            <a:off x="5270500" y="1479550"/>
            <a:ext cx="990600" cy="533400"/>
          </a:xfrm>
          <a:prstGeom prst="rightArrow">
            <a:avLst>
              <a:gd name="adj1" fmla="val 50000"/>
              <a:gd name="adj2" fmla="val 46429"/>
            </a:avLst>
          </a:prstGeom>
          <a:solidFill>
            <a:srgbClr val="FF6600"/>
          </a:solidFill>
          <a:ln w="9525" algn="ctr">
            <a:solidFill>
              <a:srgbClr val="FF9900"/>
            </a:solidFill>
            <a:miter lim="800000"/>
            <a:headEnd/>
            <a:tailEnd/>
          </a:ln>
        </p:spPr>
        <p:txBody>
          <a:bodyPr wrap="none" lIns="0" tIns="0" rIns="0" bIns="0" anchor="ctr"/>
          <a:lstStyle/>
          <a:p>
            <a:pPr algn="ctr">
              <a:lnSpc>
                <a:spcPct val="87000"/>
              </a:lnSpc>
              <a:buClr>
                <a:schemeClr val="tx2"/>
              </a:buClr>
              <a:buSzPct val="80000"/>
            </a:pPr>
            <a:r>
              <a:rPr kumimoji="0" lang="en-US" altLang="zh-TW">
                <a:solidFill>
                  <a:schemeClr val="bg1"/>
                </a:solidFill>
              </a:rPr>
              <a:t>VMotion</a:t>
            </a:r>
          </a:p>
        </p:txBody>
      </p:sp>
      <p:sp>
        <p:nvSpPr>
          <p:cNvPr id="104472" name="AutoShape 25"/>
          <p:cNvSpPr>
            <a:spLocks noChangeArrowheads="1"/>
          </p:cNvSpPr>
          <p:nvPr/>
        </p:nvSpPr>
        <p:spPr bwMode="auto">
          <a:xfrm>
            <a:off x="4152900" y="1295400"/>
            <a:ext cx="4660900" cy="4648200"/>
          </a:xfrm>
          <a:prstGeom prst="roundRect">
            <a:avLst>
              <a:gd name="adj" fmla="val 3866"/>
            </a:avLst>
          </a:prstGeom>
          <a:noFill/>
          <a:ln w="6350" algn="ctr">
            <a:solidFill>
              <a:schemeClr val="bg2"/>
            </a:solidFill>
            <a:round/>
            <a:headEnd/>
            <a:tailEnd/>
          </a:ln>
        </p:spPr>
        <p:txBody>
          <a:bodyPr wrap="none" lIns="0" tIns="0" rIns="0" bIns="0" anchor="ctr"/>
          <a:lstStyle/>
          <a:p>
            <a:endParaRPr kumimoji="0"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4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2225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222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22243"/>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522263"/>
                                        </p:tgtEl>
                                        <p:attrNameLst>
                                          <p:attrName>style.visibility</p:attrName>
                                        </p:attrNameLst>
                                      </p:cBhvr>
                                      <p:to>
                                        <p:strVal val="visible"/>
                                      </p:to>
                                    </p:set>
                                    <p:animEffect transition="in" filter="wipe(left)">
                                      <p:cBhvr>
                                        <p:cTn id="19" dur="1000"/>
                                        <p:tgtEl>
                                          <p:spTgt spid="52226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522264"/>
                                        </p:tgtEl>
                                        <p:attrNameLst>
                                          <p:attrName>style.visibility</p:attrName>
                                        </p:attrNameLst>
                                      </p:cBhvr>
                                      <p:to>
                                        <p:strVal val="visible"/>
                                      </p:to>
                                    </p:set>
                                    <p:animEffect transition="in" filter="wipe(right)">
                                      <p:cBhvr>
                                        <p:cTn id="22" dur="1000"/>
                                        <p:tgtEl>
                                          <p:spTgt spid="522264"/>
                                        </p:tgtEl>
                                      </p:cBhvr>
                                    </p:animEffect>
                                  </p:childTnLst>
                                </p:cTn>
                              </p:par>
                            </p:childTnLst>
                          </p:cTn>
                        </p:par>
                        <p:par>
                          <p:cTn id="23" fill="hold">
                            <p:stCondLst>
                              <p:cond delay="1000"/>
                            </p:stCondLst>
                            <p:childTnLst>
                              <p:par>
                                <p:cTn id="24" presetID="35" presetClass="path" presetSubtype="0" accel="50000" decel="50000" fill="hold" nodeType="afterEffect">
                                  <p:stCondLst>
                                    <p:cond delay="0"/>
                                  </p:stCondLst>
                                  <p:childTnLst>
                                    <p:animMotion origin="layout" path="M -2.77778E-7 1.50289E-6 L -0.09809 1.50289E-6 " pathEditMode="relative" rAng="0" ptsTypes="AA">
                                      <p:cBhvr>
                                        <p:cTn id="25" dur="1000" fill="hold"/>
                                        <p:tgtEl>
                                          <p:spTgt spid="522262"/>
                                        </p:tgtEl>
                                        <p:attrNameLst>
                                          <p:attrName>ppt_x</p:attrName>
                                          <p:attrName>ppt_y</p:attrName>
                                        </p:attrNameLst>
                                      </p:cBhvr>
                                      <p:rCtr x="-49" y="0"/>
                                    </p:animMotion>
                                  </p:childTnLst>
                                </p:cTn>
                              </p:par>
                              <p:par>
                                <p:cTn id="26" presetID="63" presetClass="path" presetSubtype="0" accel="50000" decel="50000" fill="hold" nodeType="withEffect">
                                  <p:stCondLst>
                                    <p:cond delay="0"/>
                                  </p:stCondLst>
                                  <p:childTnLst>
                                    <p:animMotion origin="layout" path="M 1.11022E-16 1.50289E-6 L 0.08333 1.50289E-6 " pathEditMode="relative" rAng="0" ptsTypes="AA">
                                      <p:cBhvr>
                                        <p:cTn id="27" dur="1000" fill="hold"/>
                                        <p:tgtEl>
                                          <p:spTgt spid="522261"/>
                                        </p:tgtEl>
                                        <p:attrNameLst>
                                          <p:attrName>ppt_x</p:attrName>
                                          <p:attrName>ppt_y</p:attrName>
                                        </p:attrNameLst>
                                      </p:cBhvr>
                                      <p:rCtr x="42" y="0"/>
                                    </p:animMotion>
                                  </p:childTnLst>
                                </p:cTn>
                              </p:par>
                            </p:childTnLst>
                          </p:cTn>
                        </p:par>
                        <p:par>
                          <p:cTn id="28" fill="hold">
                            <p:stCondLst>
                              <p:cond delay="2000"/>
                            </p:stCondLst>
                            <p:childTnLst>
                              <p:par>
                                <p:cTn id="29" presetID="22" presetClass="exit" presetSubtype="8" fill="hold" grpId="1" nodeType="afterEffect">
                                  <p:stCondLst>
                                    <p:cond delay="0"/>
                                  </p:stCondLst>
                                  <p:childTnLst>
                                    <p:animEffect transition="out" filter="wipe(left)">
                                      <p:cBhvr>
                                        <p:cTn id="30" dur="500"/>
                                        <p:tgtEl>
                                          <p:spTgt spid="522263"/>
                                        </p:tgtEl>
                                      </p:cBhvr>
                                    </p:animEffect>
                                    <p:set>
                                      <p:cBhvr>
                                        <p:cTn id="31" dur="1" fill="hold">
                                          <p:stCondLst>
                                            <p:cond delay="499"/>
                                          </p:stCondLst>
                                        </p:cTn>
                                        <p:tgtEl>
                                          <p:spTgt spid="522263"/>
                                        </p:tgtEl>
                                        <p:attrNameLst>
                                          <p:attrName>style.visibility</p:attrName>
                                        </p:attrNameLst>
                                      </p:cBhvr>
                                      <p:to>
                                        <p:strVal val="hidden"/>
                                      </p:to>
                                    </p:set>
                                  </p:childTnLst>
                                </p:cTn>
                              </p:par>
                            </p:childTnLst>
                          </p:cTn>
                        </p:par>
                        <p:par>
                          <p:cTn id="32" fill="hold">
                            <p:stCondLst>
                              <p:cond delay="2500"/>
                            </p:stCondLst>
                            <p:childTnLst>
                              <p:par>
                                <p:cTn id="33" presetID="22" presetClass="exit" presetSubtype="2" fill="hold" grpId="1" nodeType="afterEffect">
                                  <p:stCondLst>
                                    <p:cond delay="0"/>
                                  </p:stCondLst>
                                  <p:childTnLst>
                                    <p:animEffect transition="out" filter="wipe(right)">
                                      <p:cBhvr>
                                        <p:cTn id="34" dur="500"/>
                                        <p:tgtEl>
                                          <p:spTgt spid="522264"/>
                                        </p:tgtEl>
                                      </p:cBhvr>
                                    </p:animEffect>
                                    <p:set>
                                      <p:cBhvr>
                                        <p:cTn id="35" dur="1" fill="hold">
                                          <p:stCondLst>
                                            <p:cond delay="499"/>
                                          </p:stCondLst>
                                        </p:cTn>
                                        <p:tgtEl>
                                          <p:spTgt spid="52226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22255"/>
                                        </p:tgtEl>
                                        <p:attrNameLst>
                                          <p:attrName>style.visibility</p:attrName>
                                        </p:attrNameLst>
                                      </p:cBhvr>
                                      <p:to>
                                        <p:strVal val="visible"/>
                                      </p:to>
                                    </p:set>
                                  </p:childTnLst>
                                </p:cTn>
                              </p:par>
                              <p:par>
                                <p:cTn id="40" presetID="9" presetClass="exit" presetSubtype="0" fill="hold" grpId="1" nodeType="withEffect">
                                  <p:stCondLst>
                                    <p:cond delay="0"/>
                                  </p:stCondLst>
                                  <p:childTnLst>
                                    <p:animEffect transition="out" filter="dissolve">
                                      <p:cBhvr>
                                        <p:cTn id="41" dur="500"/>
                                        <p:tgtEl>
                                          <p:spTgt spid="522258"/>
                                        </p:tgtEl>
                                      </p:cBhvr>
                                    </p:animEffect>
                                    <p:set>
                                      <p:cBhvr>
                                        <p:cTn id="42" dur="1" fill="hold">
                                          <p:stCondLst>
                                            <p:cond delay="499"/>
                                          </p:stCondLst>
                                        </p:cTn>
                                        <p:tgtEl>
                                          <p:spTgt spid="5222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2256"/>
                                        </p:tgtEl>
                                        <p:attrNameLst>
                                          <p:attrName>style.visibility</p:attrName>
                                        </p:attrNameLst>
                                      </p:cBhvr>
                                      <p:to>
                                        <p:strVal val="visible"/>
                                      </p:to>
                                    </p:set>
                                  </p:childTnLst>
                                </p:cTn>
                              </p:par>
                            </p:childTnLst>
                          </p:cTn>
                        </p:par>
                        <p:par>
                          <p:cTn id="47" fill="hold">
                            <p:stCondLst>
                              <p:cond delay="0"/>
                            </p:stCondLst>
                            <p:childTnLst>
                              <p:par>
                                <p:cTn id="48" presetID="9" presetClass="exit" presetSubtype="0" fill="hold" grpId="1" nodeType="afterEffect">
                                  <p:stCondLst>
                                    <p:cond delay="0"/>
                                  </p:stCondLst>
                                  <p:childTnLst>
                                    <p:animEffect transition="out" filter="dissolve">
                                      <p:cBhvr>
                                        <p:cTn id="49" dur="500"/>
                                        <p:tgtEl>
                                          <p:spTgt spid="522257"/>
                                        </p:tgtEl>
                                      </p:cBhvr>
                                    </p:animEffect>
                                    <p:set>
                                      <p:cBhvr>
                                        <p:cTn id="50" dur="1" fill="hold">
                                          <p:stCondLst>
                                            <p:cond delay="499"/>
                                          </p:stCondLst>
                                        </p:cTn>
                                        <p:tgtEl>
                                          <p:spTgt spid="522257"/>
                                        </p:tgtEl>
                                        <p:attrNameLst>
                                          <p:attrName>style.visibility</p:attrName>
                                        </p:attrNameLst>
                                      </p:cBhvr>
                                      <p:to>
                                        <p:strVal val="hidden"/>
                                      </p:to>
                                    </p:set>
                                  </p:childTnLst>
                                </p:cTn>
                              </p:par>
                            </p:childTnLst>
                          </p:cTn>
                        </p:par>
                        <p:par>
                          <p:cTn id="51" fill="hold">
                            <p:stCondLst>
                              <p:cond delay="500"/>
                            </p:stCondLst>
                            <p:childTnLst>
                              <p:par>
                                <p:cTn id="52" presetID="63" presetClass="path" presetSubtype="0" accel="50000" decel="50000" fill="hold" nodeType="afterEffect">
                                  <p:stCondLst>
                                    <p:cond delay="500"/>
                                  </p:stCondLst>
                                  <p:childTnLst>
                                    <p:animMotion origin="layout" path="M -0.09809 1.85185E-6 L 0.00191 1.85185E-6 " pathEditMode="relative" rAng="0" ptsTypes="AA">
                                      <p:cBhvr>
                                        <p:cTn id="53" dur="1000" fill="hold"/>
                                        <p:tgtEl>
                                          <p:spTgt spid="522262"/>
                                        </p:tgtEl>
                                        <p:attrNameLst>
                                          <p:attrName>ppt_x</p:attrName>
                                          <p:attrName>ppt_y</p:attrName>
                                        </p:attrNameLst>
                                      </p:cBhvr>
                                      <p:rCtr x="50" y="0"/>
                                    </p:animMotion>
                                  </p:childTnLst>
                                </p:cTn>
                              </p:par>
                              <p:par>
                                <p:cTn id="54" presetID="35" presetClass="path" presetSubtype="0" accel="50000" decel="50000" fill="hold" nodeType="withEffect">
                                  <p:stCondLst>
                                    <p:cond delay="0"/>
                                  </p:stCondLst>
                                  <p:childTnLst>
                                    <p:animMotion origin="layout" path="M 0.08333 1.85185E-6 L 0.00191 1.85185E-6 " pathEditMode="relative" rAng="0" ptsTypes="AA">
                                      <p:cBhvr>
                                        <p:cTn id="55" dur="1000" fill="hold"/>
                                        <p:tgtEl>
                                          <p:spTgt spid="522261"/>
                                        </p:tgtEl>
                                        <p:attrNameLst>
                                          <p:attrName>ppt_x</p:attrName>
                                          <p:attrName>ppt_y</p:attrName>
                                        </p:attrNameLst>
                                      </p:cBhvr>
                                      <p:rCtr x="-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2" grpId="0"/>
      <p:bldP spid="522243" grpId="0" animBg="1"/>
      <p:bldP spid="522255" grpId="0" animBg="1"/>
      <p:bldP spid="522256" grpId="0" animBg="1"/>
      <p:bldP spid="522257" grpId="0" animBg="1"/>
      <p:bldP spid="522257" grpId="1" animBg="1"/>
      <p:bldP spid="522258" grpId="0" animBg="1"/>
      <p:bldP spid="522258" grpId="1" animBg="1"/>
      <p:bldP spid="522263" grpId="0" animBg="1"/>
      <p:bldP spid="522263" grpId="1" animBg="1"/>
      <p:bldP spid="522264" grpId="0" animBg="1"/>
      <p:bldP spid="52226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內容版面配置區 1"/>
          <p:cNvSpPr>
            <a:spLocks noGrp="1"/>
          </p:cNvSpPr>
          <p:nvPr>
            <p:ph idx="1"/>
          </p:nvPr>
        </p:nvSpPr>
        <p:spPr/>
        <p:txBody>
          <a:bodyPr/>
          <a:lstStyle/>
          <a:p>
            <a:endParaRPr lang="zh-TW" altLang="en-US" smtClean="0"/>
          </a:p>
        </p:txBody>
      </p:sp>
      <p:sp>
        <p:nvSpPr>
          <p:cNvPr id="51202" name="投影片編號版面配置區 3"/>
          <p:cNvSpPr>
            <a:spLocks noGrp="1"/>
          </p:cNvSpPr>
          <p:nvPr>
            <p:ph type="sldNum" sz="quarter" idx="12"/>
          </p:nvPr>
        </p:nvSpPr>
        <p:spPr>
          <a:noFill/>
        </p:spPr>
        <p:txBody>
          <a:bodyPr/>
          <a:lstStyle/>
          <a:p>
            <a:fld id="{570C386A-6675-4D65-8787-98722AA5E577}" type="slidenum">
              <a:rPr lang="en-US" altLang="zh-TW" smtClean="0">
                <a:ea typeface="新細明體" charset="-120"/>
              </a:rPr>
              <a:pPr/>
              <a:t>3</a:t>
            </a:fld>
            <a:endParaRPr lang="en-US" altLang="zh-TW" smtClean="0">
              <a:ea typeface="新細明體" charset="-120"/>
            </a:endParaRPr>
          </a:p>
        </p:txBody>
      </p:sp>
      <p:pic>
        <p:nvPicPr>
          <p:cNvPr id="51203" name="Picture 3"/>
          <p:cNvPicPr>
            <a:picLocks noChangeAspect="1" noChangeArrowheads="1"/>
          </p:cNvPicPr>
          <p:nvPr/>
        </p:nvPicPr>
        <p:blipFill>
          <a:blip r:embed="rId2"/>
          <a:srcRect/>
          <a:stretch>
            <a:fillRect/>
          </a:stretch>
        </p:blipFill>
        <p:spPr bwMode="auto">
          <a:xfrm>
            <a:off x="1752600" y="638175"/>
            <a:ext cx="5791200" cy="5905500"/>
          </a:xfrm>
          <a:prstGeom prst="rect">
            <a:avLst/>
          </a:prstGeom>
          <a:noFill/>
          <a:ln w="9525">
            <a:noFill/>
            <a:miter lim="800000"/>
            <a:headEnd/>
            <a:tailEnd/>
          </a:ln>
        </p:spPr>
      </p:pic>
      <p:sp>
        <p:nvSpPr>
          <p:cNvPr id="51204" name="標題 2"/>
          <p:cNvSpPr>
            <a:spLocks noGrp="1"/>
          </p:cNvSpPr>
          <p:nvPr>
            <p:ph type="title"/>
          </p:nvPr>
        </p:nvSpPr>
        <p:spPr/>
        <p:txBody>
          <a:bodyPr/>
          <a:lstStyle/>
          <a:p>
            <a:r>
              <a:rPr lang="zh-TW" altLang="en-US" smtClean="0"/>
              <a:t>建議架構圖</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Text Box 2"/>
          <p:cNvSpPr txBox="1">
            <a:spLocks noChangeArrowheads="1"/>
          </p:cNvSpPr>
          <p:nvPr/>
        </p:nvSpPr>
        <p:spPr bwMode="auto">
          <a:xfrm>
            <a:off x="4657725" y="4008438"/>
            <a:ext cx="3733800" cy="479425"/>
          </a:xfrm>
          <a:prstGeom prst="rect">
            <a:avLst/>
          </a:prstGeom>
          <a:noFill/>
          <a:ln w="9525" algn="ctr">
            <a:noFill/>
            <a:miter lim="800000"/>
            <a:headEnd/>
            <a:tailEnd/>
          </a:ln>
        </p:spPr>
        <p:txBody>
          <a:bodyPr lIns="0" tIns="0" rIns="0" bIns="0">
            <a:spAutoFit/>
          </a:bodyPr>
          <a:lstStyle/>
          <a:p>
            <a:pPr marL="342900" indent="-342900">
              <a:lnSpc>
                <a:spcPct val="87000"/>
              </a:lnSpc>
              <a:buClr>
                <a:schemeClr val="tx2"/>
              </a:buClr>
              <a:buFontTx/>
              <a:buAutoNum type="arabicPeriod"/>
            </a:pPr>
            <a:r>
              <a:rPr kumimoji="0" lang="zh-TW" altLang="en-US">
                <a:solidFill>
                  <a:srgbClr val="555555"/>
                </a:solidFill>
              </a:rPr>
              <a:t>過載的伺服器</a:t>
            </a:r>
            <a:r>
              <a:rPr kumimoji="0" lang="en-US" altLang="zh-TW">
                <a:solidFill>
                  <a:srgbClr val="555555"/>
                </a:solidFill>
              </a:rPr>
              <a:t>:  </a:t>
            </a:r>
            <a:br>
              <a:rPr kumimoji="0" lang="en-US" altLang="zh-TW">
                <a:solidFill>
                  <a:srgbClr val="555555"/>
                </a:solidFill>
              </a:rPr>
            </a:br>
            <a:r>
              <a:rPr kumimoji="0" lang="zh-TW" altLang="en-US">
                <a:solidFill>
                  <a:srgbClr val="555555"/>
                </a:solidFill>
              </a:rPr>
              <a:t>自動均衡工作負載</a:t>
            </a:r>
            <a:endParaRPr kumimoji="0" lang="en-US" altLang="zh-TW">
              <a:solidFill>
                <a:srgbClr val="555555"/>
              </a:solidFill>
            </a:endParaRPr>
          </a:p>
        </p:txBody>
      </p:sp>
      <p:sp>
        <p:nvSpPr>
          <p:cNvPr id="106498" name="Rectangle 3"/>
          <p:cNvSpPr>
            <a:spLocks noGrp="1" noChangeArrowheads="1"/>
          </p:cNvSpPr>
          <p:nvPr>
            <p:ph type="title"/>
          </p:nvPr>
        </p:nvSpPr>
        <p:spPr>
          <a:xfrm>
            <a:off x="381000" y="739775"/>
            <a:ext cx="7086600" cy="403225"/>
          </a:xfrm>
        </p:spPr>
        <p:txBody>
          <a:bodyPr/>
          <a:lstStyle/>
          <a:p>
            <a:r>
              <a:rPr lang="zh-TW" altLang="en-US" smtClean="0">
                <a:latin typeface="微軟正黑體"/>
                <a:ea typeface="微軟正黑體"/>
                <a:cs typeface="微軟正黑體"/>
              </a:rPr>
              <a:t>防止由於資源不足造成的意外</a:t>
            </a:r>
            <a:endParaRPr lang="en-US" altLang="zh-TW" smtClean="0">
              <a:latin typeface="微軟正黑體"/>
              <a:ea typeface="微軟正黑體"/>
              <a:cs typeface="微軟正黑體"/>
            </a:endParaRPr>
          </a:p>
        </p:txBody>
      </p:sp>
      <p:sp>
        <p:nvSpPr>
          <p:cNvPr id="106499" name="Rectangle 4"/>
          <p:cNvSpPr>
            <a:spLocks noGrp="1" noChangeArrowheads="1"/>
          </p:cNvSpPr>
          <p:nvPr>
            <p:ph type="body" sz="half" idx="1"/>
          </p:nvPr>
        </p:nvSpPr>
        <p:spPr>
          <a:xfrm>
            <a:off x="533400" y="1524000"/>
            <a:ext cx="3505200" cy="4343400"/>
          </a:xfrm>
        </p:spPr>
        <p:txBody>
          <a:bodyPr/>
          <a:lstStyle/>
          <a:p>
            <a:pPr marL="0" indent="0"/>
            <a:r>
              <a:rPr lang="zh-TW" altLang="en-US" sz="2000" smtClean="0">
                <a:latin typeface="微軟正黑體"/>
                <a:ea typeface="微軟正黑體"/>
                <a:cs typeface="微軟正黑體"/>
              </a:rPr>
              <a:t>實體架構</a:t>
            </a:r>
          </a:p>
          <a:p>
            <a:pPr lvl="1"/>
            <a:r>
              <a:rPr lang="zh-TW" altLang="en-US" sz="1800" smtClean="0">
                <a:latin typeface="微軟正黑體"/>
                <a:ea typeface="微軟正黑體"/>
                <a:cs typeface="微軟正黑體"/>
              </a:rPr>
              <a:t>由於實體資源不足造成的意外</a:t>
            </a:r>
            <a:endParaRPr lang="en-US" altLang="zh-TW" sz="1800" smtClean="0">
              <a:latin typeface="微軟正黑體"/>
              <a:ea typeface="微軟正黑體"/>
              <a:cs typeface="微軟正黑體"/>
            </a:endParaRPr>
          </a:p>
          <a:p>
            <a:pPr lvl="1"/>
            <a:r>
              <a:rPr lang="zh-TW" altLang="en-US" sz="1800" smtClean="0">
                <a:latin typeface="微軟正黑體"/>
                <a:ea typeface="微軟正黑體"/>
                <a:cs typeface="微軟正黑體"/>
              </a:rPr>
              <a:t>資源調動彈性不足</a:t>
            </a:r>
            <a:endParaRPr lang="en-US" altLang="zh-TW" sz="1800" smtClean="0">
              <a:latin typeface="微軟正黑體"/>
              <a:ea typeface="微軟正黑體"/>
              <a:cs typeface="微軟正黑體"/>
            </a:endParaRPr>
          </a:p>
          <a:p>
            <a:pPr lvl="1"/>
            <a:r>
              <a:rPr lang="zh-TW" altLang="en-US" sz="1800" smtClean="0">
                <a:latin typeface="微軟正黑體"/>
                <a:ea typeface="微軟正黑體"/>
                <a:cs typeface="微軟正黑體"/>
              </a:rPr>
              <a:t>冗長，手動的重新調動工作資源</a:t>
            </a:r>
            <a:endParaRPr lang="en-US" altLang="zh-TW" sz="1800" smtClean="0">
              <a:latin typeface="微軟正黑體"/>
              <a:ea typeface="微軟正黑體"/>
              <a:cs typeface="微軟正黑體"/>
            </a:endParaRPr>
          </a:p>
          <a:p>
            <a:pPr marL="0" indent="0"/>
            <a:r>
              <a:rPr lang="zh-TW" altLang="en-US" sz="2000" smtClean="0">
                <a:latin typeface="微軟正黑體"/>
                <a:ea typeface="微軟正黑體"/>
                <a:cs typeface="微軟正黑體"/>
              </a:rPr>
              <a:t>使用</a:t>
            </a:r>
            <a:r>
              <a:rPr lang="en-US" altLang="zh-TW" sz="2000" smtClean="0">
                <a:latin typeface="微軟正黑體"/>
                <a:ea typeface="微軟正黑體"/>
                <a:cs typeface="微軟正黑體"/>
              </a:rPr>
              <a:t>DRS</a:t>
            </a:r>
            <a:r>
              <a:rPr lang="zh-TW" altLang="en-US" sz="2000" smtClean="0">
                <a:latin typeface="微軟正黑體"/>
                <a:ea typeface="微軟正黑體"/>
                <a:cs typeface="微軟正黑體"/>
              </a:rPr>
              <a:t>解決資源不均的問題</a:t>
            </a:r>
          </a:p>
          <a:p>
            <a:pPr lvl="1"/>
            <a:r>
              <a:rPr lang="zh-TW" altLang="en-US" sz="1800" smtClean="0">
                <a:latin typeface="微軟正黑體"/>
                <a:ea typeface="微軟正黑體"/>
                <a:cs typeface="微軟正黑體"/>
              </a:rPr>
              <a:t>跨伺服器資源池自動化平均負載</a:t>
            </a:r>
          </a:p>
          <a:p>
            <a:pPr lvl="1"/>
            <a:r>
              <a:rPr lang="zh-TW" altLang="en-US" sz="1800" smtClean="0">
                <a:latin typeface="微軟正黑體"/>
                <a:ea typeface="微軟正黑體"/>
                <a:cs typeface="微軟正黑體"/>
              </a:rPr>
              <a:t>動態新增資源到伺服器資源池中</a:t>
            </a:r>
            <a:endParaRPr lang="en-US" altLang="zh-TW" sz="1800" smtClean="0">
              <a:latin typeface="微軟正黑體"/>
              <a:ea typeface="微軟正黑體"/>
              <a:cs typeface="微軟正黑體"/>
            </a:endParaRPr>
          </a:p>
        </p:txBody>
      </p:sp>
      <p:sp>
        <p:nvSpPr>
          <p:cNvPr id="106500" name="AutoShape 5"/>
          <p:cNvSpPr>
            <a:spLocks noChangeArrowheads="1"/>
          </p:cNvSpPr>
          <p:nvPr/>
        </p:nvSpPr>
        <p:spPr bwMode="auto">
          <a:xfrm>
            <a:off x="4097338" y="2328863"/>
            <a:ext cx="4533900" cy="1295400"/>
          </a:xfrm>
          <a:prstGeom prst="roundRect">
            <a:avLst>
              <a:gd name="adj" fmla="val 8213"/>
            </a:avLst>
          </a:prstGeom>
          <a:solidFill>
            <a:srgbClr val="C0C0C0"/>
          </a:solidFill>
          <a:ln w="9525" algn="ctr">
            <a:noFill/>
            <a:round/>
            <a:headEnd/>
            <a:tailEnd/>
          </a:ln>
        </p:spPr>
        <p:txBody>
          <a:bodyPr wrap="none" lIns="0" tIns="0" rIns="0" bIns="0" anchor="b" anchorCtr="1"/>
          <a:lstStyle/>
          <a:p>
            <a:pPr algn="ctr">
              <a:lnSpc>
                <a:spcPct val="87000"/>
              </a:lnSpc>
              <a:buClr>
                <a:schemeClr val="tx2"/>
              </a:buClr>
              <a:buSzPct val="80000"/>
            </a:pPr>
            <a:r>
              <a:rPr kumimoji="0" lang="en-US" altLang="zh-TW">
                <a:solidFill>
                  <a:schemeClr val="bg1"/>
                </a:solidFill>
              </a:rPr>
              <a:t>VMware Infrastructure Resource Cluster</a:t>
            </a:r>
          </a:p>
        </p:txBody>
      </p:sp>
      <p:pic>
        <p:nvPicPr>
          <p:cNvPr id="106501" name="Picture 6" descr="Server_icon_02"/>
          <p:cNvPicPr>
            <a:picLocks noChangeAspect="1" noChangeArrowheads="1"/>
          </p:cNvPicPr>
          <p:nvPr/>
        </p:nvPicPr>
        <p:blipFill>
          <a:blip r:embed="rId3"/>
          <a:srcRect/>
          <a:stretch>
            <a:fillRect/>
          </a:stretch>
        </p:blipFill>
        <p:spPr bwMode="auto">
          <a:xfrm>
            <a:off x="4416425" y="2344738"/>
            <a:ext cx="846138" cy="957262"/>
          </a:xfrm>
          <a:prstGeom prst="rect">
            <a:avLst/>
          </a:prstGeom>
          <a:noFill/>
          <a:ln w="9525">
            <a:noFill/>
            <a:miter lim="800000"/>
            <a:headEnd/>
            <a:tailEnd/>
          </a:ln>
        </p:spPr>
      </p:pic>
      <p:pic>
        <p:nvPicPr>
          <p:cNvPr id="106502" name="Picture 7" descr="Server_icon_02"/>
          <p:cNvPicPr>
            <a:picLocks noChangeAspect="1" noChangeArrowheads="1"/>
          </p:cNvPicPr>
          <p:nvPr/>
        </p:nvPicPr>
        <p:blipFill>
          <a:blip r:embed="rId3"/>
          <a:srcRect/>
          <a:stretch>
            <a:fillRect/>
          </a:stretch>
        </p:blipFill>
        <p:spPr bwMode="auto">
          <a:xfrm>
            <a:off x="6140450" y="2344738"/>
            <a:ext cx="846138" cy="957262"/>
          </a:xfrm>
          <a:prstGeom prst="rect">
            <a:avLst/>
          </a:prstGeom>
          <a:noFill/>
          <a:ln w="9525">
            <a:noFill/>
            <a:miter lim="800000"/>
            <a:headEnd/>
            <a:tailEnd/>
          </a:ln>
        </p:spPr>
      </p:pic>
      <p:pic>
        <p:nvPicPr>
          <p:cNvPr id="106503" name="Picture 8" descr="blue vm"/>
          <p:cNvPicPr>
            <a:picLocks noChangeAspect="1" noChangeArrowheads="1"/>
          </p:cNvPicPr>
          <p:nvPr/>
        </p:nvPicPr>
        <p:blipFill>
          <a:blip r:embed="rId4"/>
          <a:srcRect/>
          <a:stretch>
            <a:fillRect/>
          </a:stretch>
        </p:blipFill>
        <p:spPr bwMode="auto">
          <a:xfrm>
            <a:off x="4686300" y="1735138"/>
            <a:ext cx="423863" cy="574675"/>
          </a:xfrm>
          <a:prstGeom prst="rect">
            <a:avLst/>
          </a:prstGeom>
          <a:noFill/>
          <a:ln w="9525">
            <a:noFill/>
            <a:miter lim="800000"/>
            <a:headEnd/>
            <a:tailEnd/>
          </a:ln>
        </p:spPr>
      </p:pic>
      <p:pic>
        <p:nvPicPr>
          <p:cNvPr id="106504" name="Picture 9" descr="blue vm"/>
          <p:cNvPicPr>
            <a:picLocks noChangeAspect="1" noChangeArrowheads="1"/>
          </p:cNvPicPr>
          <p:nvPr/>
        </p:nvPicPr>
        <p:blipFill>
          <a:blip r:embed="rId4"/>
          <a:srcRect/>
          <a:stretch>
            <a:fillRect/>
          </a:stretch>
        </p:blipFill>
        <p:spPr bwMode="auto">
          <a:xfrm>
            <a:off x="4229100" y="1735138"/>
            <a:ext cx="423863" cy="574675"/>
          </a:xfrm>
          <a:prstGeom prst="rect">
            <a:avLst/>
          </a:prstGeom>
          <a:noFill/>
          <a:ln w="9525">
            <a:noFill/>
            <a:miter lim="800000"/>
            <a:headEnd/>
            <a:tailEnd/>
          </a:ln>
        </p:spPr>
      </p:pic>
      <p:pic>
        <p:nvPicPr>
          <p:cNvPr id="524298" name="Picture 10" descr="blue vm"/>
          <p:cNvPicPr>
            <a:picLocks noChangeAspect="1" noChangeArrowheads="1"/>
          </p:cNvPicPr>
          <p:nvPr/>
        </p:nvPicPr>
        <p:blipFill>
          <a:blip r:embed="rId4"/>
          <a:srcRect/>
          <a:stretch>
            <a:fillRect/>
          </a:stretch>
        </p:blipFill>
        <p:spPr bwMode="auto">
          <a:xfrm>
            <a:off x="6853238" y="1735138"/>
            <a:ext cx="423862" cy="574675"/>
          </a:xfrm>
          <a:prstGeom prst="rect">
            <a:avLst/>
          </a:prstGeom>
          <a:noFill/>
          <a:ln w="9525">
            <a:noFill/>
            <a:miter lim="800000"/>
            <a:headEnd/>
            <a:tailEnd/>
          </a:ln>
        </p:spPr>
      </p:pic>
      <p:pic>
        <p:nvPicPr>
          <p:cNvPr id="524299" name="Picture 11" descr="blue vm"/>
          <p:cNvPicPr>
            <a:picLocks noChangeAspect="1" noChangeArrowheads="1"/>
          </p:cNvPicPr>
          <p:nvPr/>
        </p:nvPicPr>
        <p:blipFill>
          <a:blip r:embed="rId4"/>
          <a:srcRect/>
          <a:stretch>
            <a:fillRect/>
          </a:stretch>
        </p:blipFill>
        <p:spPr bwMode="auto">
          <a:xfrm>
            <a:off x="5921375" y="1735138"/>
            <a:ext cx="423863" cy="574675"/>
          </a:xfrm>
          <a:prstGeom prst="rect">
            <a:avLst/>
          </a:prstGeom>
          <a:noFill/>
          <a:ln w="9525">
            <a:noFill/>
            <a:miter lim="800000"/>
            <a:headEnd/>
            <a:tailEnd/>
          </a:ln>
        </p:spPr>
      </p:pic>
      <p:sp>
        <p:nvSpPr>
          <p:cNvPr id="524300" name="AutoShape 12"/>
          <p:cNvSpPr>
            <a:spLocks noChangeArrowheads="1"/>
          </p:cNvSpPr>
          <p:nvPr/>
        </p:nvSpPr>
        <p:spPr bwMode="auto">
          <a:xfrm flipH="1">
            <a:off x="5219700" y="1766888"/>
            <a:ext cx="990600" cy="533400"/>
          </a:xfrm>
          <a:prstGeom prst="rightArrow">
            <a:avLst>
              <a:gd name="adj1" fmla="val 50000"/>
              <a:gd name="adj2" fmla="val 46429"/>
            </a:avLst>
          </a:prstGeom>
          <a:solidFill>
            <a:srgbClr val="FF6600"/>
          </a:solidFill>
          <a:ln w="9525" algn="ctr">
            <a:solidFill>
              <a:srgbClr val="FF9900"/>
            </a:solidFill>
            <a:miter lim="800000"/>
            <a:headEnd/>
            <a:tailEnd/>
          </a:ln>
        </p:spPr>
        <p:txBody>
          <a:bodyPr wrap="none" lIns="0" tIns="0" rIns="0" bIns="0" anchor="ctr"/>
          <a:lstStyle/>
          <a:p>
            <a:pPr algn="ctr">
              <a:lnSpc>
                <a:spcPct val="87000"/>
              </a:lnSpc>
              <a:buClr>
                <a:schemeClr val="tx2"/>
              </a:buClr>
              <a:buSzPct val="80000"/>
            </a:pPr>
            <a:r>
              <a:rPr kumimoji="0" lang="en-US" altLang="zh-TW">
                <a:solidFill>
                  <a:schemeClr val="bg1"/>
                </a:solidFill>
              </a:rPr>
              <a:t>VMotion</a:t>
            </a:r>
          </a:p>
        </p:txBody>
      </p:sp>
      <p:pic>
        <p:nvPicPr>
          <p:cNvPr id="106508" name="Picture 13" descr="blue vm"/>
          <p:cNvPicPr>
            <a:picLocks noChangeAspect="1" noChangeArrowheads="1"/>
          </p:cNvPicPr>
          <p:nvPr/>
        </p:nvPicPr>
        <p:blipFill>
          <a:blip r:embed="rId4"/>
          <a:srcRect/>
          <a:stretch>
            <a:fillRect/>
          </a:stretch>
        </p:blipFill>
        <p:spPr bwMode="auto">
          <a:xfrm>
            <a:off x="6396038" y="1735138"/>
            <a:ext cx="423862" cy="574675"/>
          </a:xfrm>
          <a:prstGeom prst="rect">
            <a:avLst/>
          </a:prstGeom>
          <a:noFill/>
          <a:ln w="9525">
            <a:noFill/>
            <a:miter lim="800000"/>
            <a:headEnd/>
            <a:tailEnd/>
          </a:ln>
        </p:spPr>
      </p:pic>
      <p:sp>
        <p:nvSpPr>
          <p:cNvPr id="524302" name="AutoShape 14"/>
          <p:cNvSpPr>
            <a:spLocks noChangeArrowheads="1"/>
          </p:cNvSpPr>
          <p:nvPr/>
        </p:nvSpPr>
        <p:spPr bwMode="auto">
          <a:xfrm>
            <a:off x="6134100" y="2344738"/>
            <a:ext cx="914400" cy="990600"/>
          </a:xfrm>
          <a:prstGeom prst="roundRect">
            <a:avLst>
              <a:gd name="adj" fmla="val 16667"/>
            </a:avLst>
          </a:prstGeom>
          <a:noFill/>
          <a:ln w="50800" algn="ctr">
            <a:solidFill>
              <a:srgbClr val="FF6600"/>
            </a:solidFill>
            <a:round/>
            <a:headEnd/>
            <a:tailEnd/>
          </a:ln>
        </p:spPr>
        <p:txBody>
          <a:bodyPr wrap="none" lIns="0" tIns="0" rIns="0" bIns="0" anchor="ctr"/>
          <a:lstStyle/>
          <a:p>
            <a:endParaRPr kumimoji="0" lang="zh-TW" altLang="en-US"/>
          </a:p>
        </p:txBody>
      </p:sp>
      <p:pic>
        <p:nvPicPr>
          <p:cNvPr id="524303" name="Picture 15" descr="Server_icon_02"/>
          <p:cNvPicPr>
            <a:picLocks noChangeAspect="1" noChangeArrowheads="1"/>
          </p:cNvPicPr>
          <p:nvPr/>
        </p:nvPicPr>
        <p:blipFill>
          <a:blip r:embed="rId3"/>
          <a:srcRect/>
          <a:stretch>
            <a:fillRect/>
          </a:stretch>
        </p:blipFill>
        <p:spPr bwMode="auto">
          <a:xfrm>
            <a:off x="7726363" y="2362200"/>
            <a:ext cx="846137" cy="957263"/>
          </a:xfrm>
          <a:prstGeom prst="rect">
            <a:avLst/>
          </a:prstGeom>
          <a:noFill/>
          <a:ln w="9525">
            <a:noFill/>
            <a:miter lim="800000"/>
            <a:headEnd/>
            <a:tailEnd/>
          </a:ln>
        </p:spPr>
      </p:pic>
      <p:sp>
        <p:nvSpPr>
          <p:cNvPr id="106511" name="AutoShape 16"/>
          <p:cNvSpPr>
            <a:spLocks noChangeArrowheads="1"/>
          </p:cNvSpPr>
          <p:nvPr/>
        </p:nvSpPr>
        <p:spPr bwMode="auto">
          <a:xfrm>
            <a:off x="4000500" y="1311275"/>
            <a:ext cx="4724400" cy="4110038"/>
          </a:xfrm>
          <a:prstGeom prst="roundRect">
            <a:avLst>
              <a:gd name="adj" fmla="val 3866"/>
            </a:avLst>
          </a:prstGeom>
          <a:noFill/>
          <a:ln w="6350" algn="ctr">
            <a:solidFill>
              <a:schemeClr val="bg2"/>
            </a:solidFill>
            <a:round/>
            <a:headEnd/>
            <a:tailEnd/>
          </a:ln>
        </p:spPr>
        <p:txBody>
          <a:bodyPr wrap="none" lIns="0" tIns="0" rIns="0" bIns="0" anchor="ctr"/>
          <a:lstStyle/>
          <a:p>
            <a:endParaRPr kumimoji="0" lang="zh-TW" altLang="en-US"/>
          </a:p>
        </p:txBody>
      </p:sp>
      <p:sp>
        <p:nvSpPr>
          <p:cNvPr id="524305" name="Text Box 17"/>
          <p:cNvSpPr txBox="1">
            <a:spLocks noChangeArrowheads="1"/>
          </p:cNvSpPr>
          <p:nvPr/>
        </p:nvSpPr>
        <p:spPr bwMode="auto">
          <a:xfrm>
            <a:off x="4657725" y="3835400"/>
            <a:ext cx="3733800" cy="1198563"/>
          </a:xfrm>
          <a:prstGeom prst="rect">
            <a:avLst/>
          </a:prstGeom>
          <a:solidFill>
            <a:schemeClr val="bg1">
              <a:alpha val="50195"/>
            </a:schemeClr>
          </a:solidFill>
          <a:ln w="9525" algn="ctr">
            <a:noFill/>
            <a:miter lim="800000"/>
            <a:headEnd/>
            <a:tailEnd/>
          </a:ln>
        </p:spPr>
        <p:txBody>
          <a:bodyPr lIns="0" tIns="0" rIns="0" bIns="0">
            <a:spAutoFit/>
          </a:bodyPr>
          <a:lstStyle/>
          <a:p>
            <a:pPr marL="342900" indent="-342900">
              <a:lnSpc>
                <a:spcPct val="87000"/>
              </a:lnSpc>
              <a:buClr>
                <a:schemeClr val="tx2"/>
              </a:buClr>
              <a:buFontTx/>
              <a:buAutoNum type="arabicPeriod" startAt="2"/>
            </a:pPr>
            <a:endParaRPr kumimoji="0" lang="zh-TW" altLang="en-US">
              <a:solidFill>
                <a:srgbClr val="555555"/>
              </a:solidFill>
            </a:endParaRPr>
          </a:p>
          <a:p>
            <a:pPr marL="342900" indent="-342900">
              <a:lnSpc>
                <a:spcPct val="87000"/>
              </a:lnSpc>
              <a:buClr>
                <a:schemeClr val="tx2"/>
              </a:buClr>
              <a:buFontTx/>
              <a:buAutoNum type="arabicPeriod" startAt="2"/>
            </a:pPr>
            <a:endParaRPr kumimoji="0" lang="zh-TW" altLang="en-US">
              <a:solidFill>
                <a:srgbClr val="555555"/>
              </a:solidFill>
            </a:endParaRPr>
          </a:p>
          <a:p>
            <a:pPr marL="342900" indent="-342900">
              <a:lnSpc>
                <a:spcPct val="87000"/>
              </a:lnSpc>
              <a:buClr>
                <a:schemeClr val="tx2"/>
              </a:buClr>
              <a:buFontTx/>
              <a:buAutoNum type="arabicPeriod" startAt="2"/>
            </a:pPr>
            <a:endParaRPr kumimoji="0" lang="zh-TW" altLang="en-US">
              <a:solidFill>
                <a:srgbClr val="555555"/>
              </a:solidFill>
            </a:endParaRPr>
          </a:p>
          <a:p>
            <a:pPr marL="342900" indent="-342900">
              <a:lnSpc>
                <a:spcPct val="87000"/>
              </a:lnSpc>
              <a:buClr>
                <a:schemeClr val="tx2"/>
              </a:buClr>
              <a:buFontTx/>
              <a:buAutoNum type="arabicPeriod" startAt="2"/>
            </a:pPr>
            <a:r>
              <a:rPr kumimoji="0" lang="zh-TW" altLang="en-US">
                <a:solidFill>
                  <a:srgbClr val="555555"/>
                </a:solidFill>
              </a:rPr>
              <a:t>動態新增資源：</a:t>
            </a:r>
            <a:r>
              <a:rPr kumimoji="0" lang="en-US" altLang="zh-TW">
                <a:solidFill>
                  <a:srgbClr val="555555"/>
                </a:solidFill>
              </a:rPr>
              <a:t>DRS rebalances load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4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4302"/>
                                        </p:tgtEl>
                                        <p:attrNameLst>
                                          <p:attrName>style.visibility</p:attrName>
                                        </p:attrNameLst>
                                      </p:cBhvr>
                                      <p:to>
                                        <p:strVal val="visible"/>
                                      </p:to>
                                    </p:set>
                                  </p:childTnLst>
                                </p:cTn>
                              </p:par>
                            </p:childTnLst>
                          </p:cTn>
                        </p:par>
                        <p:par>
                          <p:cTn id="9" fill="hold">
                            <p:stCondLst>
                              <p:cond delay="0"/>
                            </p:stCondLst>
                            <p:childTnLst>
                              <p:par>
                                <p:cTn id="10" presetID="22" presetClass="entr" presetSubtype="2" fill="hold" grpId="0" nodeType="afterEffect">
                                  <p:stCondLst>
                                    <p:cond delay="0"/>
                                  </p:stCondLst>
                                  <p:childTnLst>
                                    <p:set>
                                      <p:cBhvr>
                                        <p:cTn id="11" dur="1" fill="hold">
                                          <p:stCondLst>
                                            <p:cond delay="0"/>
                                          </p:stCondLst>
                                        </p:cTn>
                                        <p:tgtEl>
                                          <p:spTgt spid="524300"/>
                                        </p:tgtEl>
                                        <p:attrNameLst>
                                          <p:attrName>style.visibility</p:attrName>
                                        </p:attrNameLst>
                                      </p:cBhvr>
                                      <p:to>
                                        <p:strVal val="visible"/>
                                      </p:to>
                                    </p:set>
                                    <p:animEffect transition="in" filter="wipe(right)">
                                      <p:cBhvr>
                                        <p:cTn id="12" dur="1000"/>
                                        <p:tgtEl>
                                          <p:spTgt spid="524300"/>
                                        </p:tgtEl>
                                      </p:cBhvr>
                                    </p:animEffect>
                                  </p:childTnLst>
                                </p:cTn>
                              </p:par>
                              <p:par>
                                <p:cTn id="13" presetID="35" presetClass="path" presetSubtype="0" accel="50000" decel="50000" fill="hold" nodeType="withEffect">
                                  <p:stCondLst>
                                    <p:cond delay="0"/>
                                  </p:stCondLst>
                                  <p:childTnLst>
                                    <p:animMotion origin="layout" path="M 3.61111E-6 -1.48148E-6 L -0.08316 -1.48148E-6 " pathEditMode="relative" rAng="0" ptsTypes="AA">
                                      <p:cBhvr>
                                        <p:cTn id="14" dur="1000" fill="hold"/>
                                        <p:tgtEl>
                                          <p:spTgt spid="524299"/>
                                        </p:tgtEl>
                                        <p:attrNameLst>
                                          <p:attrName>ppt_x</p:attrName>
                                          <p:attrName>ppt_y</p:attrName>
                                        </p:attrNameLst>
                                      </p:cBhvr>
                                      <p:rCtr x="-42" y="0"/>
                                    </p:animMotion>
                                  </p:childTnLst>
                                </p:cTn>
                              </p:par>
                            </p:childTnLst>
                          </p:cTn>
                        </p:par>
                        <p:par>
                          <p:cTn id="15" fill="hold">
                            <p:stCondLst>
                              <p:cond delay="1000"/>
                            </p:stCondLst>
                            <p:childTnLst>
                              <p:par>
                                <p:cTn id="16" presetID="22" presetClass="exit" presetSubtype="2" fill="hold" grpId="1" nodeType="afterEffect">
                                  <p:stCondLst>
                                    <p:cond delay="0"/>
                                  </p:stCondLst>
                                  <p:childTnLst>
                                    <p:animEffect transition="out" filter="wipe(right)">
                                      <p:cBhvr>
                                        <p:cTn id="17" dur="500"/>
                                        <p:tgtEl>
                                          <p:spTgt spid="524300"/>
                                        </p:tgtEl>
                                      </p:cBhvr>
                                    </p:animEffect>
                                    <p:set>
                                      <p:cBhvr>
                                        <p:cTn id="18" dur="1" fill="hold">
                                          <p:stCondLst>
                                            <p:cond delay="499"/>
                                          </p:stCondLst>
                                        </p:cTn>
                                        <p:tgtEl>
                                          <p:spTgt spid="52430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4305"/>
                                        </p:tgtEl>
                                        <p:attrNameLst>
                                          <p:attrName>style.visibility</p:attrName>
                                        </p:attrNameLst>
                                      </p:cBhvr>
                                      <p:to>
                                        <p:strVal val="visible"/>
                                      </p:to>
                                    </p:set>
                                  </p:childTnLst>
                                </p:cTn>
                              </p:par>
                            </p:childTnLst>
                          </p:cTn>
                        </p:par>
                        <p:par>
                          <p:cTn id="23" fill="hold">
                            <p:stCondLst>
                              <p:cond delay="0"/>
                            </p:stCondLst>
                            <p:childTnLst>
                              <p:par>
                                <p:cTn id="24" presetID="2" presetClass="entr" presetSubtype="4" fill="hold" nodeType="afterEffect">
                                  <p:stCondLst>
                                    <p:cond delay="0"/>
                                  </p:stCondLst>
                                  <p:childTnLst>
                                    <p:set>
                                      <p:cBhvr>
                                        <p:cTn id="25" dur="1" fill="hold">
                                          <p:stCondLst>
                                            <p:cond delay="0"/>
                                          </p:stCondLst>
                                        </p:cTn>
                                        <p:tgtEl>
                                          <p:spTgt spid="524303"/>
                                        </p:tgtEl>
                                        <p:attrNameLst>
                                          <p:attrName>style.visibility</p:attrName>
                                        </p:attrNameLst>
                                      </p:cBhvr>
                                      <p:to>
                                        <p:strVal val="visible"/>
                                      </p:to>
                                    </p:set>
                                    <p:anim calcmode="lin" valueType="num">
                                      <p:cBhvr additive="base">
                                        <p:cTn id="26" dur="500" fill="hold"/>
                                        <p:tgtEl>
                                          <p:spTgt spid="524303"/>
                                        </p:tgtEl>
                                        <p:attrNameLst>
                                          <p:attrName>ppt_x</p:attrName>
                                        </p:attrNameLst>
                                      </p:cBhvr>
                                      <p:tavLst>
                                        <p:tav tm="0">
                                          <p:val>
                                            <p:strVal val="#ppt_x"/>
                                          </p:val>
                                        </p:tav>
                                        <p:tav tm="100000">
                                          <p:val>
                                            <p:strVal val="#ppt_x"/>
                                          </p:val>
                                        </p:tav>
                                      </p:tavLst>
                                    </p:anim>
                                    <p:anim calcmode="lin" valueType="num">
                                      <p:cBhvr additive="base">
                                        <p:cTn id="27" dur="500" fill="hold"/>
                                        <p:tgtEl>
                                          <p:spTgt spid="524303"/>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63" presetClass="path" presetSubtype="0" accel="50000" decel="50000" fill="hold" nodeType="afterEffect">
                                  <p:stCondLst>
                                    <p:cond delay="0"/>
                                  </p:stCondLst>
                                  <p:childTnLst>
                                    <p:animMotion origin="layout" path="M 3.88889E-6 -2.60116E-6 L 0.14826 -2.60116E-6 " pathEditMode="relative" rAng="0" ptsTypes="AA">
                                      <p:cBhvr>
                                        <p:cTn id="30" dur="1000" fill="hold"/>
                                        <p:tgtEl>
                                          <p:spTgt spid="524298"/>
                                        </p:tgtEl>
                                        <p:attrNameLst>
                                          <p:attrName>ppt_x</p:attrName>
                                          <p:attrName>ppt_y</p:attrName>
                                        </p:attrNameLst>
                                      </p:cBhvr>
                                      <p:rCtr x="74" y="0"/>
                                    </p:animMotion>
                                  </p:childTnLst>
                                </p:cTn>
                              </p:par>
                            </p:childTnLst>
                          </p:cTn>
                        </p:par>
                        <p:par>
                          <p:cTn id="31" fill="hold">
                            <p:stCondLst>
                              <p:cond delay="1500"/>
                            </p:stCondLst>
                            <p:childTnLst>
                              <p:par>
                                <p:cTn id="32" presetID="63" presetClass="path" presetSubtype="0" accel="50000" decel="50000" fill="hold" nodeType="afterEffect">
                                  <p:stCondLst>
                                    <p:cond delay="0"/>
                                  </p:stCondLst>
                                  <p:childTnLst>
                                    <p:animMotion origin="layout" path="M -0.08316 -3.7037E-7 L 0.20017 -3.7037E-7 " pathEditMode="relative" rAng="0" ptsTypes="AA">
                                      <p:cBhvr>
                                        <p:cTn id="33" dur="2000" fill="hold"/>
                                        <p:tgtEl>
                                          <p:spTgt spid="524299"/>
                                        </p:tgtEl>
                                        <p:attrNameLst>
                                          <p:attrName>ppt_x</p:attrName>
                                          <p:attrName>ppt_y</p:attrName>
                                        </p:attrNameLst>
                                      </p:cBhvr>
                                      <p:rCtr x="14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0" grpId="0"/>
      <p:bldP spid="524300" grpId="0" animBg="1"/>
      <p:bldP spid="524300" grpId="1" animBg="1"/>
      <p:bldP spid="524302" grpId="0" animBg="1"/>
      <p:bldP spid="52430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AutoShape 2"/>
          <p:cNvSpPr>
            <a:spLocks noChangeArrowheads="1"/>
          </p:cNvSpPr>
          <p:nvPr/>
        </p:nvSpPr>
        <p:spPr bwMode="auto">
          <a:xfrm>
            <a:off x="838200" y="1905000"/>
            <a:ext cx="4473575" cy="2735263"/>
          </a:xfrm>
          <a:prstGeom prst="roundRect">
            <a:avLst>
              <a:gd name="adj" fmla="val 16245"/>
            </a:avLst>
          </a:prstGeom>
          <a:gradFill rotWithShape="1">
            <a:gsLst>
              <a:gs pos="0">
                <a:schemeClr val="bg1"/>
              </a:gs>
              <a:gs pos="100000">
                <a:srgbClr val="D1D1D1"/>
              </a:gs>
            </a:gsLst>
            <a:lin ang="5400000" scaled="1"/>
          </a:gradFill>
          <a:ln w="28575">
            <a:solidFill>
              <a:srgbClr val="FF9933"/>
            </a:solidFill>
            <a:round/>
            <a:headEnd/>
            <a:tailEnd/>
          </a:ln>
        </p:spPr>
        <p:txBody>
          <a:bodyPr wrap="none" anchor="ctr"/>
          <a:lstStyle/>
          <a:p>
            <a:endParaRPr kumimoji="0" lang="zh-TW" altLang="en-US"/>
          </a:p>
        </p:txBody>
      </p:sp>
      <p:sp>
        <p:nvSpPr>
          <p:cNvPr id="108546" name="Rectangle 3"/>
          <p:cNvSpPr>
            <a:spLocks noGrp="1" noChangeArrowheads="1"/>
          </p:cNvSpPr>
          <p:nvPr>
            <p:ph type="title"/>
          </p:nvPr>
        </p:nvSpPr>
        <p:spPr>
          <a:xfrm>
            <a:off x="685800" y="663575"/>
            <a:ext cx="7239000" cy="403225"/>
          </a:xfrm>
        </p:spPr>
        <p:txBody>
          <a:bodyPr/>
          <a:lstStyle/>
          <a:p>
            <a:r>
              <a:rPr lang="en-US" altLang="zh-TW" smtClean="0">
                <a:latin typeface="微軟正黑體"/>
                <a:ea typeface="微軟正黑體"/>
                <a:cs typeface="微軟正黑體"/>
              </a:rPr>
              <a:t>VMware HA -- </a:t>
            </a:r>
            <a:r>
              <a:rPr lang="zh-TW" altLang="en-US" smtClean="0">
                <a:latin typeface="微軟正黑體"/>
                <a:ea typeface="微軟正黑體"/>
                <a:cs typeface="微軟正黑體"/>
              </a:rPr>
              <a:t>虛擬機器的高可用性 </a:t>
            </a:r>
          </a:p>
        </p:txBody>
      </p:sp>
      <p:grpSp>
        <p:nvGrpSpPr>
          <p:cNvPr id="108547" name="Group 4"/>
          <p:cNvGrpSpPr>
            <a:grpSpLocks/>
          </p:cNvGrpSpPr>
          <p:nvPr/>
        </p:nvGrpSpPr>
        <p:grpSpPr bwMode="auto">
          <a:xfrm>
            <a:off x="928688" y="1136650"/>
            <a:ext cx="7267575" cy="539750"/>
            <a:chOff x="614" y="838"/>
            <a:chExt cx="4578" cy="340"/>
          </a:xfrm>
        </p:grpSpPr>
        <p:sp>
          <p:nvSpPr>
            <p:cNvPr id="108571" name="AutoShape 5"/>
            <p:cNvSpPr>
              <a:spLocks noChangeArrowheads="1"/>
            </p:cNvSpPr>
            <p:nvPr/>
          </p:nvSpPr>
          <p:spPr bwMode="auto">
            <a:xfrm>
              <a:off x="614" y="838"/>
              <a:ext cx="4578" cy="340"/>
            </a:xfrm>
            <a:prstGeom prst="roundRect">
              <a:avLst>
                <a:gd name="adj" fmla="val 21986"/>
              </a:avLst>
            </a:prstGeom>
            <a:solidFill>
              <a:schemeClr val="tx1"/>
            </a:solidFill>
            <a:ln w="38100" algn="ctr">
              <a:solidFill>
                <a:schemeClr val="accent1"/>
              </a:solidFill>
              <a:round/>
              <a:headEnd/>
              <a:tailEnd/>
            </a:ln>
          </p:spPr>
          <p:txBody>
            <a:bodyPr lIns="45720" rIns="45720" anchor="ctr" anchorCtr="1"/>
            <a:lstStyle/>
            <a:p>
              <a:pPr algn="ctr" eaLnBrk="0" hangingPunct="0"/>
              <a:endParaRPr kumimoji="0" lang="zh-TW" altLang="en-US">
                <a:latin typeface="Times"/>
              </a:endParaRPr>
            </a:p>
          </p:txBody>
        </p:sp>
        <p:sp>
          <p:nvSpPr>
            <p:cNvPr id="336902" name="AutoShape 6"/>
            <p:cNvSpPr>
              <a:spLocks noChangeArrowheads="1"/>
            </p:cNvSpPr>
            <p:nvPr/>
          </p:nvSpPr>
          <p:spPr bwMode="auto">
            <a:xfrm>
              <a:off x="671" y="874"/>
              <a:ext cx="4464" cy="268"/>
            </a:xfrm>
            <a:prstGeom prst="roundRect">
              <a:avLst>
                <a:gd name="adj" fmla="val 16667"/>
              </a:avLst>
            </a:prstGeom>
            <a:gradFill rotWithShape="1">
              <a:gsLst>
                <a:gs pos="0">
                  <a:schemeClr val="bg1"/>
                </a:gs>
                <a:gs pos="100000">
                  <a:schemeClr val="bg1">
                    <a:gamma/>
                    <a:shade val="86275"/>
                    <a:invGamma/>
                  </a:schemeClr>
                </a:gs>
              </a:gsLst>
              <a:lin ang="5400000" scaled="1"/>
            </a:gradFill>
            <a:ln w="28575" algn="ctr">
              <a:solidFill>
                <a:srgbClr val="AAAA8C"/>
              </a:solidFill>
              <a:round/>
              <a:headEnd/>
              <a:tailEnd/>
            </a:ln>
            <a:effectLst/>
          </p:spPr>
          <p:txBody>
            <a:bodyPr lIns="45720" rIns="45720" anchor="ctr" anchorCtr="1"/>
            <a:lstStyle/>
            <a:p>
              <a:pPr algn="ctr" eaLnBrk="0" hangingPunct="0">
                <a:defRPr/>
              </a:pPr>
              <a:r>
                <a:rPr kumimoji="0" lang="en-US" altLang="zh-TW">
                  <a:solidFill>
                    <a:schemeClr val="tx2"/>
                  </a:solidFill>
                  <a:ea typeface="新細明體" pitchFamily="18" charset="-120"/>
                </a:rPr>
                <a:t>VMWARE HA</a:t>
              </a:r>
            </a:p>
          </p:txBody>
        </p:sp>
      </p:grpSp>
      <p:pic>
        <p:nvPicPr>
          <p:cNvPr id="108548" name="Picture 7" descr="VirtualServer_emptyPlat"/>
          <p:cNvPicPr>
            <a:picLocks noChangeAspect="1" noChangeArrowheads="1"/>
          </p:cNvPicPr>
          <p:nvPr/>
        </p:nvPicPr>
        <p:blipFill>
          <a:blip r:embed="rId3"/>
          <a:srcRect/>
          <a:stretch>
            <a:fillRect/>
          </a:stretch>
        </p:blipFill>
        <p:spPr bwMode="auto">
          <a:xfrm>
            <a:off x="2362200" y="2922588"/>
            <a:ext cx="1501775" cy="1508125"/>
          </a:xfrm>
          <a:prstGeom prst="rect">
            <a:avLst/>
          </a:prstGeom>
          <a:noFill/>
          <a:ln w="9525">
            <a:noFill/>
            <a:miter lim="800000"/>
            <a:headEnd/>
            <a:tailEnd/>
          </a:ln>
        </p:spPr>
      </p:pic>
      <p:pic>
        <p:nvPicPr>
          <p:cNvPr id="108549" name="Picture 8" descr="smallvm"/>
          <p:cNvPicPr>
            <a:picLocks noChangeAspect="1" noChangeArrowheads="1"/>
          </p:cNvPicPr>
          <p:nvPr/>
        </p:nvPicPr>
        <p:blipFill>
          <a:blip r:embed="rId4"/>
          <a:srcRect/>
          <a:stretch>
            <a:fillRect/>
          </a:stretch>
        </p:blipFill>
        <p:spPr bwMode="auto">
          <a:xfrm>
            <a:off x="2546350" y="2281238"/>
            <a:ext cx="517525" cy="698500"/>
          </a:xfrm>
          <a:prstGeom prst="rect">
            <a:avLst/>
          </a:prstGeom>
          <a:noFill/>
          <a:ln w="9525">
            <a:noFill/>
            <a:miter lim="800000"/>
            <a:headEnd/>
            <a:tailEnd/>
          </a:ln>
        </p:spPr>
      </p:pic>
      <p:pic>
        <p:nvPicPr>
          <p:cNvPr id="336905" name="Picture 9" descr="smallvm"/>
          <p:cNvPicPr>
            <a:picLocks noChangeAspect="1" noChangeArrowheads="1"/>
          </p:cNvPicPr>
          <p:nvPr/>
        </p:nvPicPr>
        <p:blipFill>
          <a:blip r:embed="rId4"/>
          <a:srcRect/>
          <a:stretch>
            <a:fillRect/>
          </a:stretch>
        </p:blipFill>
        <p:spPr bwMode="auto">
          <a:xfrm>
            <a:off x="2835275" y="2476500"/>
            <a:ext cx="517525" cy="698500"/>
          </a:xfrm>
          <a:prstGeom prst="rect">
            <a:avLst/>
          </a:prstGeom>
          <a:noFill/>
          <a:ln w="9525">
            <a:noFill/>
            <a:miter lim="800000"/>
            <a:headEnd/>
            <a:tailEnd/>
          </a:ln>
        </p:spPr>
      </p:pic>
      <p:pic>
        <p:nvPicPr>
          <p:cNvPr id="336906" name="Picture 10" descr="smallvm"/>
          <p:cNvPicPr>
            <a:picLocks noChangeAspect="1" noChangeArrowheads="1"/>
          </p:cNvPicPr>
          <p:nvPr/>
        </p:nvPicPr>
        <p:blipFill>
          <a:blip r:embed="rId4"/>
          <a:srcRect/>
          <a:stretch>
            <a:fillRect/>
          </a:stretch>
        </p:blipFill>
        <p:spPr bwMode="auto">
          <a:xfrm>
            <a:off x="3122613" y="2671763"/>
            <a:ext cx="517525" cy="698500"/>
          </a:xfrm>
          <a:prstGeom prst="rect">
            <a:avLst/>
          </a:prstGeom>
          <a:noFill/>
          <a:ln w="9525">
            <a:noFill/>
            <a:miter lim="800000"/>
            <a:headEnd/>
            <a:tailEnd/>
          </a:ln>
        </p:spPr>
      </p:pic>
      <p:pic>
        <p:nvPicPr>
          <p:cNvPr id="108552" name="Picture 11" descr="VirtualServer_emptyPlat"/>
          <p:cNvPicPr>
            <a:picLocks noChangeAspect="1" noChangeArrowheads="1"/>
          </p:cNvPicPr>
          <p:nvPr/>
        </p:nvPicPr>
        <p:blipFill>
          <a:blip r:embed="rId3"/>
          <a:srcRect/>
          <a:stretch>
            <a:fillRect/>
          </a:stretch>
        </p:blipFill>
        <p:spPr bwMode="auto">
          <a:xfrm>
            <a:off x="1035050" y="2922588"/>
            <a:ext cx="1501775" cy="1508125"/>
          </a:xfrm>
          <a:prstGeom prst="rect">
            <a:avLst/>
          </a:prstGeom>
          <a:noFill/>
          <a:ln w="9525">
            <a:noFill/>
            <a:miter lim="800000"/>
            <a:headEnd/>
            <a:tailEnd/>
          </a:ln>
        </p:spPr>
      </p:pic>
      <p:pic>
        <p:nvPicPr>
          <p:cNvPr id="336908" name="Picture 12" descr="smallvm"/>
          <p:cNvPicPr>
            <a:picLocks noChangeAspect="1" noChangeArrowheads="1"/>
          </p:cNvPicPr>
          <p:nvPr/>
        </p:nvPicPr>
        <p:blipFill>
          <a:blip r:embed="rId4"/>
          <a:srcRect/>
          <a:stretch>
            <a:fillRect/>
          </a:stretch>
        </p:blipFill>
        <p:spPr bwMode="auto">
          <a:xfrm>
            <a:off x="1219200" y="2281238"/>
            <a:ext cx="517525" cy="698500"/>
          </a:xfrm>
          <a:prstGeom prst="rect">
            <a:avLst/>
          </a:prstGeom>
          <a:noFill/>
          <a:ln w="38100">
            <a:solidFill>
              <a:srgbClr val="006600"/>
            </a:solidFill>
            <a:miter lim="800000"/>
            <a:headEnd/>
            <a:tailEnd/>
          </a:ln>
        </p:spPr>
      </p:pic>
      <p:pic>
        <p:nvPicPr>
          <p:cNvPr id="336909" name="Picture 13" descr="smallvm"/>
          <p:cNvPicPr>
            <a:picLocks noChangeAspect="1" noChangeArrowheads="1"/>
          </p:cNvPicPr>
          <p:nvPr/>
        </p:nvPicPr>
        <p:blipFill>
          <a:blip r:embed="rId4"/>
          <a:srcRect/>
          <a:stretch>
            <a:fillRect/>
          </a:stretch>
        </p:blipFill>
        <p:spPr bwMode="auto">
          <a:xfrm>
            <a:off x="1508125" y="2476500"/>
            <a:ext cx="517525" cy="698500"/>
          </a:xfrm>
          <a:prstGeom prst="rect">
            <a:avLst/>
          </a:prstGeom>
          <a:noFill/>
          <a:ln w="38100">
            <a:solidFill>
              <a:schemeClr val="accent2"/>
            </a:solidFill>
            <a:miter lim="800000"/>
            <a:headEnd/>
            <a:tailEnd/>
          </a:ln>
        </p:spPr>
      </p:pic>
      <p:pic>
        <p:nvPicPr>
          <p:cNvPr id="336910" name="Picture 14" descr="smallvm"/>
          <p:cNvPicPr>
            <a:picLocks noChangeAspect="1" noChangeArrowheads="1"/>
          </p:cNvPicPr>
          <p:nvPr/>
        </p:nvPicPr>
        <p:blipFill>
          <a:blip r:embed="rId4"/>
          <a:srcRect/>
          <a:stretch>
            <a:fillRect/>
          </a:stretch>
        </p:blipFill>
        <p:spPr bwMode="auto">
          <a:xfrm>
            <a:off x="1795463" y="2671763"/>
            <a:ext cx="517525" cy="698500"/>
          </a:xfrm>
          <a:prstGeom prst="rect">
            <a:avLst/>
          </a:prstGeom>
          <a:noFill/>
          <a:ln w="38100">
            <a:solidFill>
              <a:srgbClr val="FF3300"/>
            </a:solidFill>
            <a:miter lim="800000"/>
            <a:headEnd/>
            <a:tailEnd/>
          </a:ln>
        </p:spPr>
      </p:pic>
      <p:pic>
        <p:nvPicPr>
          <p:cNvPr id="108556" name="Picture 15" descr="VirtualServer_emptyPlat"/>
          <p:cNvPicPr>
            <a:picLocks noChangeAspect="1" noChangeArrowheads="1"/>
          </p:cNvPicPr>
          <p:nvPr/>
        </p:nvPicPr>
        <p:blipFill>
          <a:blip r:embed="rId3"/>
          <a:srcRect/>
          <a:stretch>
            <a:fillRect/>
          </a:stretch>
        </p:blipFill>
        <p:spPr bwMode="auto">
          <a:xfrm>
            <a:off x="3736975" y="2922588"/>
            <a:ext cx="1501775" cy="1508125"/>
          </a:xfrm>
          <a:prstGeom prst="rect">
            <a:avLst/>
          </a:prstGeom>
          <a:noFill/>
          <a:ln w="9525">
            <a:noFill/>
            <a:miter lim="800000"/>
            <a:headEnd/>
            <a:tailEnd/>
          </a:ln>
        </p:spPr>
      </p:pic>
      <p:pic>
        <p:nvPicPr>
          <p:cNvPr id="108557" name="Picture 16" descr="smallvm"/>
          <p:cNvPicPr>
            <a:picLocks noChangeAspect="1" noChangeArrowheads="1"/>
          </p:cNvPicPr>
          <p:nvPr/>
        </p:nvPicPr>
        <p:blipFill>
          <a:blip r:embed="rId4"/>
          <a:srcRect/>
          <a:stretch>
            <a:fillRect/>
          </a:stretch>
        </p:blipFill>
        <p:spPr bwMode="auto">
          <a:xfrm>
            <a:off x="3921125" y="2281238"/>
            <a:ext cx="517525" cy="698500"/>
          </a:xfrm>
          <a:prstGeom prst="rect">
            <a:avLst/>
          </a:prstGeom>
          <a:noFill/>
          <a:ln w="9525">
            <a:noFill/>
            <a:miter lim="800000"/>
            <a:headEnd/>
            <a:tailEnd/>
          </a:ln>
        </p:spPr>
      </p:pic>
      <p:pic>
        <p:nvPicPr>
          <p:cNvPr id="336913" name="Picture 17" descr="smallvm"/>
          <p:cNvPicPr>
            <a:picLocks noChangeAspect="1" noChangeArrowheads="1"/>
          </p:cNvPicPr>
          <p:nvPr/>
        </p:nvPicPr>
        <p:blipFill>
          <a:blip r:embed="rId4"/>
          <a:srcRect/>
          <a:stretch>
            <a:fillRect/>
          </a:stretch>
        </p:blipFill>
        <p:spPr bwMode="auto">
          <a:xfrm>
            <a:off x="4210050" y="2476500"/>
            <a:ext cx="517525" cy="698500"/>
          </a:xfrm>
          <a:prstGeom prst="rect">
            <a:avLst/>
          </a:prstGeom>
          <a:noFill/>
          <a:ln w="9525">
            <a:noFill/>
            <a:miter lim="800000"/>
            <a:headEnd/>
            <a:tailEnd/>
          </a:ln>
        </p:spPr>
      </p:pic>
      <p:pic>
        <p:nvPicPr>
          <p:cNvPr id="336914" name="Picture 18" descr="smallvm"/>
          <p:cNvPicPr>
            <a:picLocks noChangeAspect="1" noChangeArrowheads="1"/>
          </p:cNvPicPr>
          <p:nvPr/>
        </p:nvPicPr>
        <p:blipFill>
          <a:blip r:embed="rId4"/>
          <a:srcRect/>
          <a:stretch>
            <a:fillRect/>
          </a:stretch>
        </p:blipFill>
        <p:spPr bwMode="auto">
          <a:xfrm>
            <a:off x="4497388" y="2671763"/>
            <a:ext cx="517525" cy="698500"/>
          </a:xfrm>
          <a:prstGeom prst="rect">
            <a:avLst/>
          </a:prstGeom>
          <a:noFill/>
          <a:ln w="9525">
            <a:noFill/>
            <a:miter lim="800000"/>
            <a:headEnd/>
            <a:tailEnd/>
          </a:ln>
        </p:spPr>
      </p:pic>
      <p:sp>
        <p:nvSpPr>
          <p:cNvPr id="336915" name="Text Box 19"/>
          <p:cNvSpPr txBox="1">
            <a:spLocks noChangeArrowheads="1"/>
          </p:cNvSpPr>
          <p:nvPr/>
        </p:nvSpPr>
        <p:spPr bwMode="auto">
          <a:xfrm>
            <a:off x="1090613" y="2914650"/>
            <a:ext cx="820737" cy="1465263"/>
          </a:xfrm>
          <a:prstGeom prst="rect">
            <a:avLst/>
          </a:prstGeom>
          <a:noFill/>
          <a:ln w="9525">
            <a:noFill/>
            <a:miter lim="800000"/>
            <a:headEnd/>
            <a:tailEnd/>
          </a:ln>
        </p:spPr>
        <p:txBody>
          <a:bodyPr lIns="92063" tIns="46032" rIns="92063" bIns="46032">
            <a:spAutoFit/>
          </a:bodyPr>
          <a:lstStyle/>
          <a:p>
            <a:pPr algn="ctr" eaLnBrk="0" hangingPunct="0">
              <a:lnSpc>
                <a:spcPct val="85000"/>
              </a:lnSpc>
            </a:pPr>
            <a:r>
              <a:rPr kumimoji="0" lang="en-US" altLang="zh-TW" sz="10600">
                <a:solidFill>
                  <a:srgbClr val="FF0000"/>
                </a:solidFill>
              </a:rPr>
              <a:t>X</a:t>
            </a:r>
          </a:p>
        </p:txBody>
      </p:sp>
      <p:pic>
        <p:nvPicPr>
          <p:cNvPr id="336916" name="Picture 20" descr="smallvm"/>
          <p:cNvPicPr>
            <a:picLocks noChangeAspect="1" noChangeArrowheads="1"/>
          </p:cNvPicPr>
          <p:nvPr/>
        </p:nvPicPr>
        <p:blipFill>
          <a:blip r:embed="rId4"/>
          <a:srcRect/>
          <a:stretch>
            <a:fillRect/>
          </a:stretch>
        </p:blipFill>
        <p:spPr bwMode="auto">
          <a:xfrm>
            <a:off x="4487863" y="2624138"/>
            <a:ext cx="517525" cy="698500"/>
          </a:xfrm>
          <a:prstGeom prst="rect">
            <a:avLst/>
          </a:prstGeom>
          <a:noFill/>
          <a:ln w="38100">
            <a:solidFill>
              <a:srgbClr val="006600"/>
            </a:solidFill>
            <a:miter lim="800000"/>
            <a:headEnd/>
            <a:tailEnd/>
          </a:ln>
        </p:spPr>
      </p:pic>
      <p:pic>
        <p:nvPicPr>
          <p:cNvPr id="336917" name="Picture 21" descr="smallvm"/>
          <p:cNvPicPr>
            <a:picLocks noChangeAspect="1" noChangeArrowheads="1"/>
          </p:cNvPicPr>
          <p:nvPr/>
        </p:nvPicPr>
        <p:blipFill>
          <a:blip r:embed="rId4"/>
          <a:srcRect/>
          <a:stretch>
            <a:fillRect/>
          </a:stretch>
        </p:blipFill>
        <p:spPr bwMode="auto">
          <a:xfrm>
            <a:off x="4686300" y="2730500"/>
            <a:ext cx="517525" cy="698500"/>
          </a:xfrm>
          <a:prstGeom prst="rect">
            <a:avLst/>
          </a:prstGeom>
          <a:noFill/>
          <a:ln w="38100">
            <a:solidFill>
              <a:schemeClr val="accent2"/>
            </a:solidFill>
            <a:miter lim="800000"/>
            <a:headEnd/>
            <a:tailEnd/>
          </a:ln>
        </p:spPr>
      </p:pic>
      <p:pic>
        <p:nvPicPr>
          <p:cNvPr id="336918" name="Picture 22" descr="smallvm"/>
          <p:cNvPicPr>
            <a:picLocks noChangeAspect="1" noChangeArrowheads="1"/>
          </p:cNvPicPr>
          <p:nvPr/>
        </p:nvPicPr>
        <p:blipFill>
          <a:blip r:embed="rId4"/>
          <a:srcRect/>
          <a:stretch>
            <a:fillRect/>
          </a:stretch>
        </p:blipFill>
        <p:spPr bwMode="auto">
          <a:xfrm>
            <a:off x="3265488" y="2733675"/>
            <a:ext cx="517525" cy="698500"/>
          </a:xfrm>
          <a:prstGeom prst="rect">
            <a:avLst/>
          </a:prstGeom>
          <a:noFill/>
          <a:ln w="38100">
            <a:solidFill>
              <a:srgbClr val="FF3300"/>
            </a:solidFill>
            <a:miter lim="800000"/>
            <a:headEnd/>
            <a:tailEnd/>
          </a:ln>
        </p:spPr>
      </p:pic>
      <p:grpSp>
        <p:nvGrpSpPr>
          <p:cNvPr id="108564" name="Group 23"/>
          <p:cNvGrpSpPr>
            <a:grpSpLocks/>
          </p:cNvGrpSpPr>
          <p:nvPr/>
        </p:nvGrpSpPr>
        <p:grpSpPr bwMode="auto">
          <a:xfrm>
            <a:off x="2447925" y="4800600"/>
            <a:ext cx="1219200" cy="1173163"/>
            <a:chOff x="2496" y="3312"/>
            <a:chExt cx="768" cy="739"/>
          </a:xfrm>
        </p:grpSpPr>
        <p:pic>
          <p:nvPicPr>
            <p:cNvPr id="108569" name="Picture 24" descr="database"/>
            <p:cNvPicPr>
              <a:picLocks noChangeAspect="1" noChangeArrowheads="1"/>
            </p:cNvPicPr>
            <p:nvPr/>
          </p:nvPicPr>
          <p:blipFill>
            <a:blip r:embed="rId5"/>
            <a:srcRect/>
            <a:stretch>
              <a:fillRect/>
            </a:stretch>
          </p:blipFill>
          <p:spPr bwMode="auto">
            <a:xfrm>
              <a:off x="2544" y="3312"/>
              <a:ext cx="658" cy="739"/>
            </a:xfrm>
            <a:prstGeom prst="rect">
              <a:avLst/>
            </a:prstGeom>
            <a:noFill/>
            <a:ln w="9525">
              <a:noFill/>
              <a:miter lim="800000"/>
              <a:headEnd/>
              <a:tailEnd/>
            </a:ln>
          </p:spPr>
        </p:pic>
        <p:sp>
          <p:nvSpPr>
            <p:cNvPr id="108570" name="Text Box 25"/>
            <p:cNvSpPr txBox="1">
              <a:spLocks noChangeArrowheads="1"/>
            </p:cNvSpPr>
            <p:nvPr/>
          </p:nvSpPr>
          <p:spPr bwMode="auto">
            <a:xfrm>
              <a:off x="2496" y="3624"/>
              <a:ext cx="768" cy="258"/>
            </a:xfrm>
            <a:prstGeom prst="rect">
              <a:avLst/>
            </a:prstGeom>
            <a:noFill/>
            <a:ln w="9525">
              <a:noFill/>
              <a:miter lim="800000"/>
              <a:headEnd/>
              <a:tailEnd/>
            </a:ln>
          </p:spPr>
          <p:txBody>
            <a:bodyPr>
              <a:spAutoFit/>
            </a:bodyPr>
            <a:lstStyle/>
            <a:p>
              <a:pPr algn="ctr">
                <a:lnSpc>
                  <a:spcPct val="87000"/>
                </a:lnSpc>
                <a:spcBef>
                  <a:spcPct val="50000"/>
                </a:spcBef>
                <a:buClr>
                  <a:schemeClr val="tx2"/>
                </a:buClr>
                <a:buSzPct val="80000"/>
              </a:pPr>
              <a:r>
                <a:rPr kumimoji="0" lang="en-US" altLang="zh-TW" sz="1200"/>
                <a:t>Shared Storage</a:t>
              </a:r>
            </a:p>
          </p:txBody>
        </p:sp>
      </p:grpSp>
      <p:sp>
        <p:nvSpPr>
          <p:cNvPr id="108565" name="Line 26"/>
          <p:cNvSpPr>
            <a:spLocks noChangeShapeType="1"/>
          </p:cNvSpPr>
          <p:nvPr/>
        </p:nvSpPr>
        <p:spPr bwMode="auto">
          <a:xfrm flipH="1" flipV="1">
            <a:off x="1838325" y="4191000"/>
            <a:ext cx="990600" cy="914400"/>
          </a:xfrm>
          <a:prstGeom prst="line">
            <a:avLst/>
          </a:prstGeom>
          <a:noFill/>
          <a:ln w="9525">
            <a:solidFill>
              <a:schemeClr val="tx1"/>
            </a:solidFill>
            <a:round/>
            <a:headEnd/>
            <a:tailEnd/>
          </a:ln>
        </p:spPr>
        <p:txBody>
          <a:bodyPr/>
          <a:lstStyle/>
          <a:p>
            <a:endParaRPr lang="zh-TW" altLang="en-US"/>
          </a:p>
        </p:txBody>
      </p:sp>
      <p:sp>
        <p:nvSpPr>
          <p:cNvPr id="108566" name="Line 27"/>
          <p:cNvSpPr>
            <a:spLocks noChangeShapeType="1"/>
          </p:cNvSpPr>
          <p:nvPr/>
        </p:nvSpPr>
        <p:spPr bwMode="auto">
          <a:xfrm flipV="1">
            <a:off x="3057525" y="4191000"/>
            <a:ext cx="0" cy="838200"/>
          </a:xfrm>
          <a:prstGeom prst="line">
            <a:avLst/>
          </a:prstGeom>
          <a:noFill/>
          <a:ln w="9525">
            <a:solidFill>
              <a:schemeClr val="tx1"/>
            </a:solidFill>
            <a:round/>
            <a:headEnd/>
            <a:tailEnd/>
          </a:ln>
        </p:spPr>
        <p:txBody>
          <a:bodyPr/>
          <a:lstStyle/>
          <a:p>
            <a:endParaRPr lang="zh-TW" altLang="en-US"/>
          </a:p>
        </p:txBody>
      </p:sp>
      <p:sp>
        <p:nvSpPr>
          <p:cNvPr id="108567" name="Line 28"/>
          <p:cNvSpPr>
            <a:spLocks noChangeShapeType="1"/>
          </p:cNvSpPr>
          <p:nvPr/>
        </p:nvSpPr>
        <p:spPr bwMode="auto">
          <a:xfrm flipV="1">
            <a:off x="3286125" y="4267200"/>
            <a:ext cx="1066800" cy="838200"/>
          </a:xfrm>
          <a:prstGeom prst="line">
            <a:avLst/>
          </a:prstGeom>
          <a:noFill/>
          <a:ln w="9525">
            <a:solidFill>
              <a:schemeClr val="tx1"/>
            </a:solidFill>
            <a:round/>
            <a:headEnd/>
            <a:tailEnd/>
          </a:ln>
        </p:spPr>
        <p:txBody>
          <a:bodyPr/>
          <a:lstStyle/>
          <a:p>
            <a:endParaRPr lang="zh-TW" altLang="en-US"/>
          </a:p>
        </p:txBody>
      </p:sp>
      <p:sp>
        <p:nvSpPr>
          <p:cNvPr id="108568" name="Rectangle 29"/>
          <p:cNvSpPr>
            <a:spLocks noChangeArrowheads="1"/>
          </p:cNvSpPr>
          <p:nvPr/>
        </p:nvSpPr>
        <p:spPr bwMode="auto">
          <a:xfrm>
            <a:off x="5562600" y="1828800"/>
            <a:ext cx="3352800" cy="4038600"/>
          </a:xfrm>
          <a:prstGeom prst="rect">
            <a:avLst/>
          </a:prstGeom>
          <a:noFill/>
          <a:ln w="9525" algn="ctr">
            <a:noFill/>
            <a:miter lim="800000"/>
            <a:headEnd/>
            <a:tailEnd/>
          </a:ln>
        </p:spPr>
        <p:txBody>
          <a:bodyPr/>
          <a:lstStyle/>
          <a:p>
            <a:pPr>
              <a:lnSpc>
                <a:spcPct val="90000"/>
              </a:lnSpc>
              <a:buClr>
                <a:schemeClr val="tx2"/>
              </a:buClr>
              <a:buFont typeface="Wingdings 3" pitchFamily="18" charset="2"/>
              <a:buNone/>
            </a:pPr>
            <a:r>
              <a:rPr kumimoji="0" lang="en-US" altLang="zh-TW">
                <a:solidFill>
                  <a:schemeClr val="tx2"/>
                </a:solidFill>
                <a:latin typeface="微軟正黑體"/>
                <a:ea typeface="微軟正黑體"/>
                <a:cs typeface="微軟正黑體"/>
              </a:rPr>
              <a:t>Customer Benefits:</a:t>
            </a:r>
          </a:p>
          <a:p>
            <a:pPr>
              <a:lnSpc>
                <a:spcPct val="90000"/>
              </a:lnSpc>
              <a:buClr>
                <a:schemeClr val="tx2"/>
              </a:buClr>
              <a:buFont typeface="Wingdings 3" pitchFamily="18" charset="2"/>
              <a:buNone/>
            </a:pPr>
            <a:r>
              <a:rPr kumimoji="0" lang="en-US" altLang="zh-TW">
                <a:solidFill>
                  <a:schemeClr val="folHlink"/>
                </a:solidFill>
                <a:latin typeface="微軟正黑體"/>
                <a:ea typeface="微軟正黑體"/>
                <a:cs typeface="微軟正黑體"/>
              </a:rPr>
              <a:t> </a:t>
            </a:r>
            <a:r>
              <a:rPr kumimoji="0" lang="zh-TW" altLang="en-US">
                <a:solidFill>
                  <a:schemeClr val="folHlink"/>
                </a:solidFill>
                <a:latin typeface="微軟正黑體"/>
                <a:ea typeface="微軟正黑體"/>
                <a:cs typeface="微軟正黑體"/>
              </a:rPr>
              <a:t>最少的投資與操作成本達成高</a:t>
            </a:r>
            <a:br>
              <a:rPr kumimoji="0" lang="zh-TW" altLang="en-US">
                <a:solidFill>
                  <a:schemeClr val="folHlink"/>
                </a:solidFill>
                <a:latin typeface="微軟正黑體"/>
                <a:ea typeface="微軟正黑體"/>
                <a:cs typeface="微軟正黑體"/>
              </a:rPr>
            </a:br>
            <a:r>
              <a:rPr kumimoji="0" lang="zh-TW" altLang="en-US">
                <a:solidFill>
                  <a:schemeClr val="folHlink"/>
                </a:solidFill>
                <a:latin typeface="微軟正黑體"/>
                <a:ea typeface="微軟正黑體"/>
                <a:cs typeface="微軟正黑體"/>
              </a:rPr>
              <a:t> 可靠度</a:t>
            </a:r>
            <a:endParaRPr kumimoji="0" lang="en-US" altLang="zh-TW" sz="1400">
              <a:solidFill>
                <a:schemeClr val="folHlink"/>
              </a:solidFill>
              <a:latin typeface="微軟正黑體"/>
              <a:ea typeface="微軟正黑體"/>
              <a:cs typeface="微軟正黑體"/>
            </a:endParaRPr>
          </a:p>
          <a:p>
            <a:pPr marL="300038" lvl="1" indent="-298450">
              <a:lnSpc>
                <a:spcPct val="90000"/>
              </a:lnSpc>
              <a:buFont typeface="Wingdings 3" pitchFamily="18" charset="2"/>
              <a:buBlip>
                <a:blip r:embed="rId6"/>
              </a:buBlip>
            </a:pPr>
            <a:r>
              <a:rPr kumimoji="0" lang="zh-TW" altLang="en-US" sz="1400">
                <a:latin typeface="微軟正黑體"/>
                <a:ea typeface="微軟正黑體"/>
                <a:cs typeface="微軟正黑體"/>
              </a:rPr>
              <a:t>減少不必要的備援機器數量與投入的管理人員</a:t>
            </a:r>
            <a:endParaRPr kumimoji="0" lang="en-US" altLang="zh-TW" sz="1400">
              <a:latin typeface="微軟正黑體"/>
              <a:ea typeface="微軟正黑體"/>
              <a:cs typeface="微軟正黑體"/>
            </a:endParaRPr>
          </a:p>
          <a:p>
            <a:pPr>
              <a:lnSpc>
                <a:spcPct val="90000"/>
              </a:lnSpc>
              <a:buClr>
                <a:schemeClr val="tx2"/>
              </a:buClr>
              <a:buFont typeface="Wingdings 3" pitchFamily="18" charset="2"/>
              <a:buNone/>
            </a:pPr>
            <a:r>
              <a:rPr kumimoji="0" lang="en-US" altLang="zh-TW" sz="1400">
                <a:solidFill>
                  <a:srgbClr val="FF9900"/>
                </a:solidFill>
                <a:latin typeface="微軟正黑體"/>
                <a:ea typeface="微軟正黑體"/>
                <a:cs typeface="微軟正黑體"/>
              </a:rPr>
              <a:t> </a:t>
            </a:r>
            <a:r>
              <a:rPr kumimoji="0" lang="zh-TW" altLang="en-US">
                <a:solidFill>
                  <a:srgbClr val="FF9900"/>
                </a:solidFill>
                <a:latin typeface="微軟正黑體"/>
                <a:ea typeface="微軟正黑體"/>
                <a:cs typeface="微軟正黑體"/>
              </a:rPr>
              <a:t>廣泛的支援度</a:t>
            </a:r>
            <a:endParaRPr kumimoji="0" lang="en-US" altLang="zh-TW">
              <a:solidFill>
                <a:schemeClr val="folHlink"/>
              </a:solidFill>
              <a:latin typeface="微軟正黑體"/>
              <a:ea typeface="微軟正黑體"/>
              <a:cs typeface="微軟正黑體"/>
            </a:endParaRPr>
          </a:p>
          <a:p>
            <a:pPr marL="300038" lvl="1" indent="-298450">
              <a:lnSpc>
                <a:spcPct val="90000"/>
              </a:lnSpc>
              <a:buFont typeface="Wingdings 3" pitchFamily="18" charset="2"/>
              <a:buBlip>
                <a:blip r:embed="rId6"/>
              </a:buBlip>
            </a:pPr>
            <a:r>
              <a:rPr kumimoji="0" lang="zh-TW" altLang="en-US" sz="1400">
                <a:latin typeface="微軟正黑體"/>
                <a:ea typeface="微軟正黑體"/>
                <a:cs typeface="微軟正黑體"/>
              </a:rPr>
              <a:t>所有的</a:t>
            </a:r>
            <a:r>
              <a:rPr kumimoji="0" lang="en-US" altLang="zh-TW" sz="1400">
                <a:latin typeface="微軟正黑體"/>
                <a:ea typeface="微軟正黑體"/>
                <a:cs typeface="微軟正黑體"/>
              </a:rPr>
              <a:t> x86 workloads</a:t>
            </a:r>
            <a:r>
              <a:rPr kumimoji="0" lang="zh-TW" altLang="en-US" sz="1400">
                <a:latin typeface="微軟正黑體"/>
                <a:ea typeface="微軟正黑體"/>
                <a:cs typeface="微軟正黑體"/>
              </a:rPr>
              <a:t>都自動可被保護且不需要安裝任何的</a:t>
            </a:r>
            <a:r>
              <a:rPr kumimoji="0" lang="en-US" altLang="zh-TW" sz="1400">
                <a:latin typeface="微軟正黑體"/>
                <a:ea typeface="微軟正黑體"/>
                <a:cs typeface="微軟正黑體"/>
              </a:rPr>
              <a:t>Agent</a:t>
            </a:r>
            <a:endParaRPr kumimoji="0" lang="en-US" altLang="zh-TW" sz="1400">
              <a:solidFill>
                <a:srgbClr val="FF9900"/>
              </a:solidFill>
              <a:latin typeface="微軟正黑體"/>
              <a:ea typeface="微軟正黑體"/>
              <a:cs typeface="微軟正黑體"/>
            </a:endParaRPr>
          </a:p>
          <a:p>
            <a:pPr>
              <a:lnSpc>
                <a:spcPct val="90000"/>
              </a:lnSpc>
              <a:buClr>
                <a:schemeClr val="tx2"/>
              </a:buClr>
              <a:buFont typeface="Wingdings 3" pitchFamily="18" charset="2"/>
              <a:buNone/>
            </a:pPr>
            <a:r>
              <a:rPr kumimoji="0" lang="en-US" altLang="zh-TW">
                <a:solidFill>
                  <a:srgbClr val="FF9900"/>
                </a:solidFill>
                <a:latin typeface="微軟正黑體"/>
                <a:ea typeface="微軟正黑體"/>
                <a:cs typeface="微軟正黑體"/>
              </a:rPr>
              <a:t> </a:t>
            </a:r>
            <a:r>
              <a:rPr kumimoji="0" lang="zh-TW" altLang="en-US">
                <a:solidFill>
                  <a:srgbClr val="FF9900"/>
                </a:solidFill>
                <a:latin typeface="微軟正黑體"/>
                <a:ea typeface="微軟正黑體"/>
                <a:cs typeface="微軟正黑體"/>
              </a:rPr>
              <a:t>彈性與管理性</a:t>
            </a:r>
            <a:endParaRPr kumimoji="0" lang="en-US" altLang="zh-TW">
              <a:solidFill>
                <a:schemeClr val="folHlink"/>
              </a:solidFill>
              <a:latin typeface="微軟正黑體"/>
              <a:ea typeface="微軟正黑體"/>
              <a:cs typeface="微軟正黑體"/>
            </a:endParaRPr>
          </a:p>
          <a:p>
            <a:pPr marL="300038" lvl="1" indent="-298450">
              <a:lnSpc>
                <a:spcPct val="90000"/>
              </a:lnSpc>
              <a:buFont typeface="Wingdings 3" pitchFamily="18" charset="2"/>
              <a:buBlip>
                <a:blip r:embed="rId6"/>
              </a:buBlip>
            </a:pPr>
            <a:r>
              <a:rPr kumimoji="0" lang="zh-TW" altLang="en-US" sz="1400">
                <a:latin typeface="微軟正黑體"/>
                <a:ea typeface="微軟正黑體"/>
                <a:cs typeface="微軟正黑體"/>
              </a:rPr>
              <a:t>極簡單的部署與維護</a:t>
            </a:r>
            <a:endParaRPr kumimoji="0" lang="en-US" altLang="zh-TW" sz="1400">
              <a:latin typeface="微軟正黑體"/>
              <a:ea typeface="微軟正黑體"/>
              <a:cs typeface="微軟正黑體"/>
            </a:endParaRPr>
          </a:p>
          <a:p>
            <a:pPr marL="300038" lvl="1" indent="-298450">
              <a:lnSpc>
                <a:spcPct val="90000"/>
              </a:lnSpc>
              <a:buFont typeface="Wingdings 3" pitchFamily="18" charset="2"/>
              <a:buBlip>
                <a:blip r:embed="rId6"/>
              </a:buBlip>
            </a:pPr>
            <a:r>
              <a:rPr kumimoji="0" lang="zh-TW" altLang="en-US" sz="1400">
                <a:latin typeface="微軟正黑體"/>
                <a:ea typeface="微軟正黑體"/>
                <a:cs typeface="微軟正黑體"/>
              </a:rPr>
              <a:t>不需改變原有應用程式</a:t>
            </a:r>
            <a:endParaRPr kumimoji="0" lang="en-US" altLang="zh-TW" sz="1400">
              <a:latin typeface="微軟正黑體"/>
              <a:ea typeface="微軟正黑體"/>
              <a:cs typeface="微軟正黑體"/>
            </a:endParaRPr>
          </a:p>
          <a:p>
            <a:pPr marL="300038" lvl="1" indent="-298450">
              <a:lnSpc>
                <a:spcPct val="90000"/>
              </a:lnSpc>
              <a:buFont typeface="Wingdings 3" pitchFamily="18" charset="2"/>
              <a:buBlip>
                <a:blip r:embed="rId6"/>
              </a:buBlip>
            </a:pPr>
            <a:r>
              <a:rPr kumimoji="0" lang="en-US" altLang="zh-TW" sz="1400">
                <a:latin typeface="微軟正黑體"/>
                <a:ea typeface="微軟正黑體"/>
                <a:cs typeface="微軟正黑體"/>
              </a:rPr>
              <a:t>N-to-N </a:t>
            </a:r>
            <a:r>
              <a:rPr kumimoji="0" lang="zh-TW" altLang="en-US" sz="1400">
                <a:latin typeface="微軟正黑體"/>
                <a:ea typeface="微軟正黑體"/>
                <a:cs typeface="微軟正黑體"/>
              </a:rPr>
              <a:t>容錯能力，主機與虛擬機器可任意的移動於</a:t>
            </a:r>
            <a:r>
              <a:rPr kumimoji="0" lang="en-US" altLang="zh-TW" sz="1400">
                <a:latin typeface="微軟正黑體"/>
                <a:ea typeface="微軟正黑體"/>
                <a:cs typeface="微軟正黑體"/>
              </a:rPr>
              <a:t>Cluster</a:t>
            </a:r>
            <a:r>
              <a:rPr kumimoji="0" lang="zh-TW" altLang="en-US" sz="1400">
                <a:latin typeface="微軟正黑體"/>
                <a:ea typeface="微軟正黑體"/>
                <a:cs typeface="微軟正黑體"/>
              </a:rPr>
              <a:t>間。</a:t>
            </a:r>
            <a:endParaRPr kumimoji="0" lang="en-US" altLang="zh-TW" sz="1400">
              <a:latin typeface="微軟正黑體"/>
              <a:ea typeface="微軟正黑體"/>
              <a:cs typeface="微軟正黑體"/>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6915"/>
                                        </p:tgtEl>
                                        <p:attrNameLst>
                                          <p:attrName>style.visibility</p:attrName>
                                        </p:attrNameLst>
                                      </p:cBhvr>
                                      <p:to>
                                        <p:strVal val="visible"/>
                                      </p:to>
                                    </p:set>
                                    <p:animEffect transition="in" filter="fade">
                                      <p:cBhvr>
                                        <p:cTn id="7" dur="500"/>
                                        <p:tgtEl>
                                          <p:spTgt spid="336915"/>
                                        </p:tgtEl>
                                      </p:cBhvr>
                                    </p:animEffect>
                                  </p:childTnLst>
                                </p:cTn>
                              </p:par>
                            </p:childTnLst>
                          </p:cTn>
                        </p:par>
                        <p:par>
                          <p:cTn id="8" fill="hold">
                            <p:stCondLst>
                              <p:cond delay="500"/>
                            </p:stCondLst>
                            <p:childTnLst>
                              <p:par>
                                <p:cTn id="9" presetID="10" presetClass="exit" presetSubtype="0" fill="hold" nodeType="afterEffect">
                                  <p:stCondLst>
                                    <p:cond delay="2000"/>
                                  </p:stCondLst>
                                  <p:childTnLst>
                                    <p:animEffect transition="out" filter="fade">
                                      <p:cBhvr>
                                        <p:cTn id="10" dur="2000"/>
                                        <p:tgtEl>
                                          <p:spTgt spid="336908"/>
                                        </p:tgtEl>
                                      </p:cBhvr>
                                    </p:animEffect>
                                    <p:set>
                                      <p:cBhvr>
                                        <p:cTn id="11" dur="1" fill="hold">
                                          <p:stCondLst>
                                            <p:cond delay="1999"/>
                                          </p:stCondLst>
                                        </p:cTn>
                                        <p:tgtEl>
                                          <p:spTgt spid="336908"/>
                                        </p:tgtEl>
                                        <p:attrNameLst>
                                          <p:attrName>style.visibility</p:attrName>
                                        </p:attrNameLst>
                                      </p:cBhvr>
                                      <p:to>
                                        <p:strVal val="hidden"/>
                                      </p:to>
                                    </p:set>
                                  </p:childTnLst>
                                </p:cTn>
                              </p:par>
                              <p:par>
                                <p:cTn id="12" presetID="10" presetClass="exit" presetSubtype="0" fill="hold" nodeType="withEffect">
                                  <p:stCondLst>
                                    <p:cond delay="2000"/>
                                  </p:stCondLst>
                                  <p:childTnLst>
                                    <p:animEffect transition="out" filter="fade">
                                      <p:cBhvr>
                                        <p:cTn id="13" dur="2000"/>
                                        <p:tgtEl>
                                          <p:spTgt spid="336909"/>
                                        </p:tgtEl>
                                      </p:cBhvr>
                                    </p:animEffect>
                                    <p:set>
                                      <p:cBhvr>
                                        <p:cTn id="14" dur="1" fill="hold">
                                          <p:stCondLst>
                                            <p:cond delay="1999"/>
                                          </p:stCondLst>
                                        </p:cTn>
                                        <p:tgtEl>
                                          <p:spTgt spid="336909"/>
                                        </p:tgtEl>
                                        <p:attrNameLst>
                                          <p:attrName>style.visibility</p:attrName>
                                        </p:attrNameLst>
                                      </p:cBhvr>
                                      <p:to>
                                        <p:strVal val="hidden"/>
                                      </p:to>
                                    </p:set>
                                  </p:childTnLst>
                                </p:cTn>
                              </p:par>
                              <p:par>
                                <p:cTn id="15" presetID="10" presetClass="exit" presetSubtype="0" fill="hold" nodeType="withEffect">
                                  <p:stCondLst>
                                    <p:cond delay="2000"/>
                                  </p:stCondLst>
                                  <p:childTnLst>
                                    <p:animEffect transition="out" filter="fade">
                                      <p:cBhvr>
                                        <p:cTn id="16" dur="2000"/>
                                        <p:tgtEl>
                                          <p:spTgt spid="336910"/>
                                        </p:tgtEl>
                                      </p:cBhvr>
                                    </p:animEffect>
                                    <p:set>
                                      <p:cBhvr>
                                        <p:cTn id="17" dur="1" fill="hold">
                                          <p:stCondLst>
                                            <p:cond delay="1999"/>
                                          </p:stCondLst>
                                        </p:cTn>
                                        <p:tgtEl>
                                          <p:spTgt spid="336910"/>
                                        </p:tgtEl>
                                        <p:attrNameLst>
                                          <p:attrName>style.visibility</p:attrName>
                                        </p:attrNameLst>
                                      </p:cBhvr>
                                      <p:to>
                                        <p:strVal val="hidden"/>
                                      </p:to>
                                    </p:set>
                                  </p:childTnLst>
                                </p:cTn>
                              </p:par>
                            </p:childTnLst>
                          </p:cTn>
                        </p:par>
                        <p:par>
                          <p:cTn id="18" fill="hold">
                            <p:stCondLst>
                              <p:cond delay="4500"/>
                            </p:stCondLst>
                            <p:childTnLst>
                              <p:par>
                                <p:cTn id="19" presetID="10" presetClass="entr" presetSubtype="0" fill="hold" nodeType="afterEffect">
                                  <p:stCondLst>
                                    <p:cond delay="0"/>
                                  </p:stCondLst>
                                  <p:childTnLst>
                                    <p:set>
                                      <p:cBhvr>
                                        <p:cTn id="20" dur="1" fill="hold">
                                          <p:stCondLst>
                                            <p:cond delay="0"/>
                                          </p:stCondLst>
                                        </p:cTn>
                                        <p:tgtEl>
                                          <p:spTgt spid="336916"/>
                                        </p:tgtEl>
                                        <p:attrNameLst>
                                          <p:attrName>style.visibility</p:attrName>
                                        </p:attrNameLst>
                                      </p:cBhvr>
                                      <p:to>
                                        <p:strVal val="visible"/>
                                      </p:to>
                                    </p:set>
                                    <p:animEffect transition="in" filter="fade">
                                      <p:cBhvr>
                                        <p:cTn id="21" dur="3000"/>
                                        <p:tgtEl>
                                          <p:spTgt spid="336916"/>
                                        </p:tgtEl>
                                      </p:cBhvr>
                                    </p:animEffect>
                                  </p:childTnLst>
                                </p:cTn>
                              </p:par>
                              <p:par>
                                <p:cTn id="22" presetID="10" presetClass="entr" presetSubtype="0" fill="hold" nodeType="withEffect">
                                  <p:stCondLst>
                                    <p:cond delay="0"/>
                                  </p:stCondLst>
                                  <p:childTnLst>
                                    <p:set>
                                      <p:cBhvr>
                                        <p:cTn id="23" dur="1" fill="hold">
                                          <p:stCondLst>
                                            <p:cond delay="0"/>
                                          </p:stCondLst>
                                        </p:cTn>
                                        <p:tgtEl>
                                          <p:spTgt spid="336917"/>
                                        </p:tgtEl>
                                        <p:attrNameLst>
                                          <p:attrName>style.visibility</p:attrName>
                                        </p:attrNameLst>
                                      </p:cBhvr>
                                      <p:to>
                                        <p:strVal val="visible"/>
                                      </p:to>
                                    </p:set>
                                    <p:animEffect transition="in" filter="fade">
                                      <p:cBhvr>
                                        <p:cTn id="24" dur="3000"/>
                                        <p:tgtEl>
                                          <p:spTgt spid="336917"/>
                                        </p:tgtEl>
                                      </p:cBhvr>
                                    </p:animEffect>
                                  </p:childTnLst>
                                </p:cTn>
                              </p:par>
                              <p:par>
                                <p:cTn id="25" presetID="10" presetClass="entr" presetSubtype="0" fill="hold" nodeType="withEffect">
                                  <p:stCondLst>
                                    <p:cond delay="0"/>
                                  </p:stCondLst>
                                  <p:childTnLst>
                                    <p:set>
                                      <p:cBhvr>
                                        <p:cTn id="26" dur="1" fill="hold">
                                          <p:stCondLst>
                                            <p:cond delay="0"/>
                                          </p:stCondLst>
                                        </p:cTn>
                                        <p:tgtEl>
                                          <p:spTgt spid="336918"/>
                                        </p:tgtEl>
                                        <p:attrNameLst>
                                          <p:attrName>style.visibility</p:attrName>
                                        </p:attrNameLst>
                                      </p:cBhvr>
                                      <p:to>
                                        <p:strVal val="visible"/>
                                      </p:to>
                                    </p:set>
                                    <p:animEffect transition="in" filter="fade">
                                      <p:cBhvr>
                                        <p:cTn id="27" dur="3000"/>
                                        <p:tgtEl>
                                          <p:spTgt spid="336918"/>
                                        </p:tgtEl>
                                      </p:cBhvr>
                                    </p:animEffect>
                                  </p:childTnLst>
                                </p:cTn>
                              </p:par>
                              <p:par>
                                <p:cTn id="28" presetID="0" presetClass="path" presetSubtype="0" accel="50000" decel="50000" fill="hold" nodeType="withEffect">
                                  <p:stCondLst>
                                    <p:cond delay="0"/>
                                  </p:stCondLst>
                                  <p:childTnLst>
                                    <p:animMotion origin="layout" path="M 3.88889E-6 -3.7037E-6 L -0.00834 -0.01435 " pathEditMode="relative" ptsTypes="AA">
                                      <p:cBhvr>
                                        <p:cTn id="29" dur="1000" fill="hold"/>
                                        <p:tgtEl>
                                          <p:spTgt spid="336905"/>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1.38889E-6 3.33333E-6 L -0.0118 -0.01898 " pathEditMode="relative" rAng="0" ptsTypes="AA">
                                      <p:cBhvr>
                                        <p:cTn id="31" dur="1000" fill="hold"/>
                                        <p:tgtEl>
                                          <p:spTgt spid="336906"/>
                                        </p:tgtEl>
                                        <p:attrNameLst>
                                          <p:attrName>ppt_x</p:attrName>
                                          <p:attrName>ppt_y</p:attrName>
                                        </p:attrNameLst>
                                      </p:cBhvr>
                                      <p:rCtr x="-6" y="-9"/>
                                    </p:animMotion>
                                  </p:childTnLst>
                                </p:cTn>
                              </p:par>
                              <p:par>
                                <p:cTn id="32" presetID="0" presetClass="path" presetSubtype="0" accel="50000" decel="50000" fill="hold" nodeType="withEffect">
                                  <p:stCondLst>
                                    <p:cond delay="0"/>
                                  </p:stCondLst>
                                  <p:childTnLst>
                                    <p:animMotion origin="layout" path="M 2.5E-6 -4.81481E-6 L -0.0158 -0.0155 " pathEditMode="relative" rAng="0" ptsTypes="AA">
                                      <p:cBhvr>
                                        <p:cTn id="33" dur="1000" fill="hold"/>
                                        <p:tgtEl>
                                          <p:spTgt spid="336913"/>
                                        </p:tgtEl>
                                        <p:attrNameLst>
                                          <p:attrName>ppt_x</p:attrName>
                                          <p:attrName>ppt_y</p:attrName>
                                        </p:attrNameLst>
                                      </p:cBhvr>
                                      <p:rCtr x="-8" y="-8"/>
                                    </p:animMotion>
                                  </p:childTnLst>
                                </p:cTn>
                              </p:par>
                              <p:par>
                                <p:cTn id="34" presetID="0" presetClass="path" presetSubtype="0" accel="50000" decel="50000" fill="hold" nodeType="withEffect">
                                  <p:stCondLst>
                                    <p:cond delay="0"/>
                                  </p:stCondLst>
                                  <p:childTnLst>
                                    <p:animMotion origin="layout" path="M 5.55556E-7 -4.44444E-6 L -0.02743 -0.02523 " pathEditMode="relative" rAng="0" ptsTypes="AA">
                                      <p:cBhvr>
                                        <p:cTn id="35" dur="1000" fill="hold"/>
                                        <p:tgtEl>
                                          <p:spTgt spid="336914"/>
                                        </p:tgtEl>
                                        <p:attrNameLst>
                                          <p:attrName>ppt_x</p:attrName>
                                          <p:attrName>ppt_y</p:attrName>
                                        </p:attrNameLst>
                                      </p:cBhvr>
                                      <p:rCtr x="-14" y="-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ound Same Side Corner Rectangle 97"/>
          <p:cNvSpPr/>
          <p:nvPr/>
        </p:nvSpPr>
        <p:spPr bwMode="auto">
          <a:xfrm>
            <a:off x="4889500" y="1212850"/>
            <a:ext cx="3763963" cy="4502150"/>
          </a:xfrm>
          <a:prstGeom prst="round2SameRect">
            <a:avLst>
              <a:gd name="adj1" fmla="val 3589"/>
              <a:gd name="adj2" fmla="val 0"/>
            </a:avLst>
          </a:prstGeom>
          <a:gradFill rotWithShape="0">
            <a:gsLst>
              <a:gs pos="0">
                <a:srgbClr val="3C3C3C">
                  <a:alpha val="25000"/>
                </a:srgbClr>
              </a:gs>
              <a:gs pos="100000">
                <a:schemeClr val="bg1">
                  <a:alpha val="25000"/>
                </a:schemeClr>
              </a:gs>
            </a:gsLst>
            <a:lin ang="5400000"/>
          </a:gradFill>
          <a:ln w="31750" algn="ctr">
            <a:noFill/>
            <a:round/>
            <a:headEnd/>
            <a:tailEnd/>
          </a:ln>
        </p:spPr>
        <p:txBody>
          <a:bodyPr wrap="none"/>
          <a:lstStyle/>
          <a:p>
            <a:pPr>
              <a:defRPr/>
            </a:pPr>
            <a:endParaRPr kumimoji="0" lang="zh-TW" altLang="zh-TW">
              <a:ea typeface="新細明體" pitchFamily="18" charset="-120"/>
            </a:endParaRPr>
          </a:p>
        </p:txBody>
      </p:sp>
      <p:grpSp>
        <p:nvGrpSpPr>
          <p:cNvPr id="2" name="Group 38"/>
          <p:cNvGrpSpPr>
            <a:grpSpLocks/>
          </p:cNvGrpSpPr>
          <p:nvPr/>
        </p:nvGrpSpPr>
        <p:grpSpPr bwMode="auto">
          <a:xfrm>
            <a:off x="358775" y="2811463"/>
            <a:ext cx="457200" cy="330200"/>
            <a:chOff x="2070100" y="1806575"/>
            <a:chExt cx="742950" cy="536575"/>
          </a:xfrm>
        </p:grpSpPr>
        <p:sp>
          <p:nvSpPr>
            <p:cNvPr id="110650" name="Rectangle 8"/>
            <p:cNvSpPr>
              <a:spLocks noChangeArrowheads="1"/>
            </p:cNvSpPr>
            <p:nvPr/>
          </p:nvSpPr>
          <p:spPr bwMode="auto">
            <a:xfrm>
              <a:off x="2070100" y="1806575"/>
              <a:ext cx="742950" cy="536575"/>
            </a:xfrm>
            <a:prstGeom prst="rect">
              <a:avLst/>
            </a:prstGeom>
            <a:gradFill rotWithShape="0">
              <a:gsLst>
                <a:gs pos="0">
                  <a:srgbClr val="DCDCDC"/>
                </a:gs>
                <a:gs pos="100000">
                  <a:srgbClr val="B4B4B4"/>
                </a:gs>
              </a:gsLst>
              <a:lin ang="5400000"/>
            </a:gradFill>
            <a:ln w="9525" algn="ctr">
              <a:solidFill>
                <a:srgbClr val="B4B4B4"/>
              </a:solidFill>
              <a:round/>
              <a:headEnd/>
              <a:tailEnd/>
            </a:ln>
          </p:spPr>
          <p:txBody>
            <a:bodyPr wrap="none"/>
            <a:lstStyle/>
            <a:p>
              <a:endParaRPr kumimoji="0" lang="zh-TW" altLang="zh-TW" sz="1200"/>
            </a:p>
          </p:txBody>
        </p:sp>
        <p:grpSp>
          <p:nvGrpSpPr>
            <p:cNvPr id="110651" name="Group 113"/>
            <p:cNvGrpSpPr>
              <a:grpSpLocks/>
            </p:cNvGrpSpPr>
            <p:nvPr/>
          </p:nvGrpSpPr>
          <p:grpSpPr bwMode="auto">
            <a:xfrm>
              <a:off x="2113846" y="1858835"/>
              <a:ext cx="655458" cy="432054"/>
              <a:chOff x="2105432" y="1843086"/>
              <a:chExt cx="655458" cy="432054"/>
            </a:xfrm>
          </p:grpSpPr>
          <p:sp>
            <p:nvSpPr>
              <p:cNvPr id="110652" name="Rectangle 4"/>
              <p:cNvSpPr>
                <a:spLocks noChangeArrowheads="1"/>
              </p:cNvSpPr>
              <p:nvPr/>
            </p:nvSpPr>
            <p:spPr bwMode="auto">
              <a:xfrm>
                <a:off x="2105432" y="2076449"/>
                <a:ext cx="655458" cy="198691"/>
              </a:xfrm>
              <a:prstGeom prst="rect">
                <a:avLst/>
              </a:prstGeom>
              <a:gradFill rotWithShape="0">
                <a:gsLst>
                  <a:gs pos="0">
                    <a:srgbClr val="0086EA"/>
                  </a:gs>
                  <a:gs pos="100000">
                    <a:srgbClr val="2767B2"/>
                  </a:gs>
                </a:gsLst>
                <a:lin ang="5400000"/>
              </a:gradFill>
              <a:ln w="12700" algn="ctr">
                <a:solidFill>
                  <a:srgbClr val="2767B2"/>
                </a:solidFill>
                <a:round/>
                <a:headEnd/>
                <a:tailEnd/>
              </a:ln>
            </p:spPr>
            <p:txBody>
              <a:bodyPr wrap="none" anchor="ctr"/>
              <a:lstStyle/>
              <a:p>
                <a:pPr algn="ctr"/>
                <a:r>
                  <a:rPr kumimoji="0" lang="en-US" altLang="zh-TW" sz="700" b="1">
                    <a:solidFill>
                      <a:schemeClr val="bg1"/>
                    </a:solidFill>
                  </a:rPr>
                  <a:t>OS</a:t>
                </a:r>
              </a:p>
            </p:txBody>
          </p:sp>
          <p:sp>
            <p:nvSpPr>
              <p:cNvPr id="110653" name="Rectangle 4"/>
              <p:cNvSpPr>
                <a:spLocks noChangeArrowheads="1"/>
              </p:cNvSpPr>
              <p:nvPr/>
            </p:nvSpPr>
            <p:spPr bwMode="auto">
              <a:xfrm>
                <a:off x="2105432" y="1843086"/>
                <a:ext cx="655458" cy="198691"/>
              </a:xfrm>
              <a:prstGeom prst="rect">
                <a:avLst/>
              </a:prstGeom>
              <a:gradFill rotWithShape="0">
                <a:gsLst>
                  <a:gs pos="0">
                    <a:srgbClr val="FEAB58"/>
                  </a:gs>
                  <a:gs pos="100000">
                    <a:srgbClr val="E76F32"/>
                  </a:gs>
                </a:gsLst>
                <a:lin ang="5400000"/>
              </a:gradFill>
              <a:ln w="12700" algn="ctr">
                <a:solidFill>
                  <a:srgbClr val="E76F32"/>
                </a:solidFill>
                <a:round/>
                <a:headEnd/>
                <a:tailEnd/>
              </a:ln>
            </p:spPr>
            <p:txBody>
              <a:bodyPr wrap="none" anchor="ctr"/>
              <a:lstStyle/>
              <a:p>
                <a:pPr algn="ctr"/>
                <a:r>
                  <a:rPr kumimoji="0" lang="en-US" altLang="zh-TW" sz="700" b="1">
                    <a:solidFill>
                      <a:schemeClr val="bg1"/>
                    </a:solidFill>
                  </a:rPr>
                  <a:t>APP</a:t>
                </a:r>
                <a:endParaRPr kumimoji="0" lang="en-US" altLang="zh-TW" sz="800" b="1">
                  <a:solidFill>
                    <a:schemeClr val="bg1"/>
                  </a:solidFill>
                </a:endParaRPr>
              </a:p>
            </p:txBody>
          </p:sp>
        </p:grpSp>
      </p:grpSp>
      <p:grpSp>
        <p:nvGrpSpPr>
          <p:cNvPr id="4" name="Group 43"/>
          <p:cNvGrpSpPr>
            <a:grpSpLocks/>
          </p:cNvGrpSpPr>
          <p:nvPr/>
        </p:nvGrpSpPr>
        <p:grpSpPr bwMode="auto">
          <a:xfrm>
            <a:off x="841375" y="2811463"/>
            <a:ext cx="457200" cy="330200"/>
            <a:chOff x="2070100" y="1806575"/>
            <a:chExt cx="742950" cy="536575"/>
          </a:xfrm>
        </p:grpSpPr>
        <p:sp>
          <p:nvSpPr>
            <p:cNvPr id="110646" name="Rectangle 8"/>
            <p:cNvSpPr>
              <a:spLocks noChangeArrowheads="1"/>
            </p:cNvSpPr>
            <p:nvPr/>
          </p:nvSpPr>
          <p:spPr bwMode="auto">
            <a:xfrm>
              <a:off x="2070100" y="1806575"/>
              <a:ext cx="742950" cy="536575"/>
            </a:xfrm>
            <a:prstGeom prst="rect">
              <a:avLst/>
            </a:prstGeom>
            <a:gradFill rotWithShape="0">
              <a:gsLst>
                <a:gs pos="0">
                  <a:srgbClr val="DCDCDC"/>
                </a:gs>
                <a:gs pos="100000">
                  <a:srgbClr val="B4B4B4"/>
                </a:gs>
              </a:gsLst>
              <a:lin ang="5400000"/>
            </a:gradFill>
            <a:ln w="9525" algn="ctr">
              <a:solidFill>
                <a:srgbClr val="B4B4B4"/>
              </a:solidFill>
              <a:round/>
              <a:headEnd/>
              <a:tailEnd/>
            </a:ln>
          </p:spPr>
          <p:txBody>
            <a:bodyPr wrap="none"/>
            <a:lstStyle/>
            <a:p>
              <a:endParaRPr kumimoji="0" lang="zh-TW" altLang="zh-TW" sz="1200"/>
            </a:p>
          </p:txBody>
        </p:sp>
        <p:grpSp>
          <p:nvGrpSpPr>
            <p:cNvPr id="110647" name="Group 113"/>
            <p:cNvGrpSpPr>
              <a:grpSpLocks/>
            </p:cNvGrpSpPr>
            <p:nvPr/>
          </p:nvGrpSpPr>
          <p:grpSpPr bwMode="auto">
            <a:xfrm>
              <a:off x="2113846" y="1858835"/>
              <a:ext cx="655458" cy="432054"/>
              <a:chOff x="2105432" y="1843086"/>
              <a:chExt cx="655458" cy="432054"/>
            </a:xfrm>
          </p:grpSpPr>
          <p:sp>
            <p:nvSpPr>
              <p:cNvPr id="110648" name="Rectangle 4"/>
              <p:cNvSpPr>
                <a:spLocks noChangeArrowheads="1"/>
              </p:cNvSpPr>
              <p:nvPr/>
            </p:nvSpPr>
            <p:spPr bwMode="auto">
              <a:xfrm>
                <a:off x="2105432" y="2076449"/>
                <a:ext cx="655458" cy="198691"/>
              </a:xfrm>
              <a:prstGeom prst="rect">
                <a:avLst/>
              </a:prstGeom>
              <a:gradFill rotWithShape="0">
                <a:gsLst>
                  <a:gs pos="0">
                    <a:srgbClr val="0086EA"/>
                  </a:gs>
                  <a:gs pos="100000">
                    <a:srgbClr val="2767B2"/>
                  </a:gs>
                </a:gsLst>
                <a:lin ang="5400000"/>
              </a:gradFill>
              <a:ln w="12700" algn="ctr">
                <a:solidFill>
                  <a:srgbClr val="2767B2"/>
                </a:solidFill>
                <a:round/>
                <a:headEnd/>
                <a:tailEnd/>
              </a:ln>
            </p:spPr>
            <p:txBody>
              <a:bodyPr wrap="none" anchor="ctr"/>
              <a:lstStyle/>
              <a:p>
                <a:pPr algn="ctr"/>
                <a:r>
                  <a:rPr kumimoji="0" lang="en-US" altLang="zh-TW" sz="700" b="1">
                    <a:solidFill>
                      <a:schemeClr val="bg1"/>
                    </a:solidFill>
                  </a:rPr>
                  <a:t>OS</a:t>
                </a:r>
              </a:p>
            </p:txBody>
          </p:sp>
          <p:sp>
            <p:nvSpPr>
              <p:cNvPr id="110649" name="Rectangle 4"/>
              <p:cNvSpPr>
                <a:spLocks noChangeArrowheads="1"/>
              </p:cNvSpPr>
              <p:nvPr/>
            </p:nvSpPr>
            <p:spPr bwMode="auto">
              <a:xfrm>
                <a:off x="2105432" y="1843086"/>
                <a:ext cx="655458" cy="198691"/>
              </a:xfrm>
              <a:prstGeom prst="rect">
                <a:avLst/>
              </a:prstGeom>
              <a:gradFill rotWithShape="0">
                <a:gsLst>
                  <a:gs pos="0">
                    <a:srgbClr val="FEAB58"/>
                  </a:gs>
                  <a:gs pos="100000">
                    <a:srgbClr val="E76F32"/>
                  </a:gs>
                </a:gsLst>
                <a:lin ang="5400000"/>
              </a:gradFill>
              <a:ln w="12700" algn="ctr">
                <a:solidFill>
                  <a:srgbClr val="E76F32"/>
                </a:solidFill>
                <a:round/>
                <a:headEnd/>
                <a:tailEnd/>
              </a:ln>
            </p:spPr>
            <p:txBody>
              <a:bodyPr wrap="none" anchor="ctr"/>
              <a:lstStyle/>
              <a:p>
                <a:pPr algn="ctr"/>
                <a:r>
                  <a:rPr kumimoji="0" lang="en-US" altLang="zh-TW" sz="700" b="1">
                    <a:solidFill>
                      <a:schemeClr val="bg1"/>
                    </a:solidFill>
                  </a:rPr>
                  <a:t>APP</a:t>
                </a:r>
                <a:endParaRPr kumimoji="0" lang="en-US" altLang="zh-TW" sz="800" b="1">
                  <a:solidFill>
                    <a:schemeClr val="bg1"/>
                  </a:solidFill>
                </a:endParaRPr>
              </a:p>
            </p:txBody>
          </p:sp>
        </p:grpSp>
      </p:grpSp>
      <p:grpSp>
        <p:nvGrpSpPr>
          <p:cNvPr id="6" name="Group 48"/>
          <p:cNvGrpSpPr>
            <a:grpSpLocks/>
          </p:cNvGrpSpPr>
          <p:nvPr/>
        </p:nvGrpSpPr>
        <p:grpSpPr bwMode="auto">
          <a:xfrm>
            <a:off x="1323975" y="2811463"/>
            <a:ext cx="457200" cy="330200"/>
            <a:chOff x="2070100" y="1806575"/>
            <a:chExt cx="742950" cy="536575"/>
          </a:xfrm>
        </p:grpSpPr>
        <p:sp>
          <p:nvSpPr>
            <p:cNvPr id="110642" name="Rectangle 8"/>
            <p:cNvSpPr>
              <a:spLocks noChangeArrowheads="1"/>
            </p:cNvSpPr>
            <p:nvPr/>
          </p:nvSpPr>
          <p:spPr bwMode="auto">
            <a:xfrm>
              <a:off x="2070100" y="1806575"/>
              <a:ext cx="742950" cy="536575"/>
            </a:xfrm>
            <a:prstGeom prst="rect">
              <a:avLst/>
            </a:prstGeom>
            <a:gradFill rotWithShape="0">
              <a:gsLst>
                <a:gs pos="0">
                  <a:srgbClr val="DCDCDC"/>
                </a:gs>
                <a:gs pos="100000">
                  <a:srgbClr val="B4B4B4"/>
                </a:gs>
              </a:gsLst>
              <a:lin ang="5400000"/>
            </a:gradFill>
            <a:ln w="9525" algn="ctr">
              <a:solidFill>
                <a:srgbClr val="B4B4B4"/>
              </a:solidFill>
              <a:round/>
              <a:headEnd/>
              <a:tailEnd/>
            </a:ln>
          </p:spPr>
          <p:txBody>
            <a:bodyPr wrap="none"/>
            <a:lstStyle/>
            <a:p>
              <a:endParaRPr kumimoji="0" lang="zh-TW" altLang="zh-TW" sz="1200"/>
            </a:p>
          </p:txBody>
        </p:sp>
        <p:grpSp>
          <p:nvGrpSpPr>
            <p:cNvPr id="110643" name="Group 113"/>
            <p:cNvGrpSpPr>
              <a:grpSpLocks/>
            </p:cNvGrpSpPr>
            <p:nvPr/>
          </p:nvGrpSpPr>
          <p:grpSpPr bwMode="auto">
            <a:xfrm>
              <a:off x="2113846" y="1858835"/>
              <a:ext cx="655458" cy="432054"/>
              <a:chOff x="2105432" y="1843086"/>
              <a:chExt cx="655458" cy="432054"/>
            </a:xfrm>
          </p:grpSpPr>
          <p:sp>
            <p:nvSpPr>
              <p:cNvPr id="110644" name="Rectangle 4"/>
              <p:cNvSpPr>
                <a:spLocks noChangeArrowheads="1"/>
              </p:cNvSpPr>
              <p:nvPr/>
            </p:nvSpPr>
            <p:spPr bwMode="auto">
              <a:xfrm>
                <a:off x="2105432" y="2076449"/>
                <a:ext cx="655458" cy="198691"/>
              </a:xfrm>
              <a:prstGeom prst="rect">
                <a:avLst/>
              </a:prstGeom>
              <a:gradFill rotWithShape="0">
                <a:gsLst>
                  <a:gs pos="0">
                    <a:srgbClr val="0086EA"/>
                  </a:gs>
                  <a:gs pos="100000">
                    <a:srgbClr val="2767B2"/>
                  </a:gs>
                </a:gsLst>
                <a:lin ang="5400000"/>
              </a:gradFill>
              <a:ln w="12700" algn="ctr">
                <a:solidFill>
                  <a:srgbClr val="2767B2"/>
                </a:solidFill>
                <a:round/>
                <a:headEnd/>
                <a:tailEnd/>
              </a:ln>
            </p:spPr>
            <p:txBody>
              <a:bodyPr wrap="none" anchor="ctr"/>
              <a:lstStyle/>
              <a:p>
                <a:pPr algn="ctr"/>
                <a:r>
                  <a:rPr kumimoji="0" lang="en-US" altLang="zh-TW" sz="700" b="1">
                    <a:solidFill>
                      <a:schemeClr val="bg1"/>
                    </a:solidFill>
                  </a:rPr>
                  <a:t>OS</a:t>
                </a:r>
              </a:p>
            </p:txBody>
          </p:sp>
          <p:sp>
            <p:nvSpPr>
              <p:cNvPr id="110645" name="Rectangle 4"/>
              <p:cNvSpPr>
                <a:spLocks noChangeArrowheads="1"/>
              </p:cNvSpPr>
              <p:nvPr/>
            </p:nvSpPr>
            <p:spPr bwMode="auto">
              <a:xfrm>
                <a:off x="2105432" y="1843086"/>
                <a:ext cx="655458" cy="198691"/>
              </a:xfrm>
              <a:prstGeom prst="rect">
                <a:avLst/>
              </a:prstGeom>
              <a:gradFill rotWithShape="0">
                <a:gsLst>
                  <a:gs pos="0">
                    <a:srgbClr val="FEAB58"/>
                  </a:gs>
                  <a:gs pos="100000">
                    <a:srgbClr val="E76F32"/>
                  </a:gs>
                </a:gsLst>
                <a:lin ang="5400000"/>
              </a:gradFill>
              <a:ln w="12700" algn="ctr">
                <a:solidFill>
                  <a:srgbClr val="E76F32"/>
                </a:solidFill>
                <a:round/>
                <a:headEnd/>
                <a:tailEnd/>
              </a:ln>
            </p:spPr>
            <p:txBody>
              <a:bodyPr wrap="none" anchor="ctr"/>
              <a:lstStyle/>
              <a:p>
                <a:pPr algn="ctr"/>
                <a:r>
                  <a:rPr kumimoji="0" lang="en-US" altLang="zh-TW" sz="700" b="1">
                    <a:solidFill>
                      <a:schemeClr val="bg1"/>
                    </a:solidFill>
                  </a:rPr>
                  <a:t>APP</a:t>
                </a:r>
                <a:endParaRPr kumimoji="0" lang="en-US" altLang="zh-TW" sz="800" b="1">
                  <a:solidFill>
                    <a:schemeClr val="bg1"/>
                  </a:solidFill>
                </a:endParaRPr>
              </a:p>
            </p:txBody>
          </p:sp>
        </p:grpSp>
      </p:grpSp>
      <p:sp>
        <p:nvSpPr>
          <p:cNvPr id="26" name="Rectangle 16"/>
          <p:cNvSpPr txBox="1">
            <a:spLocks noChangeArrowheads="1"/>
          </p:cNvSpPr>
          <p:nvPr/>
        </p:nvSpPr>
        <p:spPr bwMode="auto">
          <a:xfrm>
            <a:off x="5019675" y="1263650"/>
            <a:ext cx="3481388" cy="3767138"/>
          </a:xfrm>
          <a:prstGeom prst="rect">
            <a:avLst/>
          </a:prstGeom>
          <a:noFill/>
          <a:ln w="9525">
            <a:noFill/>
            <a:miter lim="800000"/>
            <a:headEnd/>
            <a:tailEnd/>
          </a:ln>
        </p:spPr>
        <p:txBody>
          <a:bodyPr lIns="0" tIns="0" rIns="0" bIns="0">
            <a:spAutoFit/>
          </a:bodyPr>
          <a:lstStyle/>
          <a:p>
            <a:pPr marL="285750" lvl="1" indent="-285750" eaLnBrk="0" hangingPunct="0">
              <a:spcAft>
                <a:spcPts val="450"/>
              </a:spcAft>
              <a:buClr>
                <a:schemeClr val="accent1"/>
              </a:buClr>
              <a:buSzPct val="75000"/>
              <a:buFontTx/>
              <a:buBlip>
                <a:blip r:embed="rId3"/>
              </a:buBlip>
              <a:defRPr/>
            </a:pPr>
            <a:r>
              <a:rPr kumimoji="0" lang="en-US" dirty="0">
                <a:latin typeface="+mn-lt"/>
                <a:ea typeface="+mn-ea"/>
              </a:rPr>
              <a:t>DPM consolidates workloads onto fewer servers when the cluster needs fewer resources</a:t>
            </a:r>
          </a:p>
          <a:p>
            <a:pPr marL="742950" lvl="2" indent="-285750" eaLnBrk="0" hangingPunct="0">
              <a:spcAft>
                <a:spcPts val="450"/>
              </a:spcAft>
              <a:buClr>
                <a:schemeClr val="accent1"/>
              </a:buClr>
              <a:buSzPct val="75000"/>
              <a:buFontTx/>
              <a:buBlip>
                <a:blip r:embed="rId3"/>
              </a:buBlip>
              <a:defRPr/>
            </a:pPr>
            <a:r>
              <a:rPr kumimoji="0" lang="en-US" dirty="0">
                <a:latin typeface="+mn-lt"/>
                <a:ea typeface="+mn-ea"/>
              </a:rPr>
              <a:t>Places unneeded servers in standby mode</a:t>
            </a:r>
          </a:p>
          <a:p>
            <a:pPr marL="742950" lvl="2" indent="-285750" eaLnBrk="0" hangingPunct="0">
              <a:spcAft>
                <a:spcPts val="450"/>
              </a:spcAft>
              <a:buClr>
                <a:schemeClr val="accent1"/>
              </a:buClr>
              <a:buSzPct val="75000"/>
              <a:buFontTx/>
              <a:buBlip>
                <a:blip r:embed="rId3"/>
              </a:buBlip>
              <a:defRPr/>
            </a:pPr>
            <a:r>
              <a:rPr kumimoji="0" lang="en-US" dirty="0">
                <a:latin typeface="+mn-lt"/>
                <a:ea typeface="+mn-ea"/>
              </a:rPr>
              <a:t>Brings servers back online as workload needs increase </a:t>
            </a:r>
          </a:p>
          <a:p>
            <a:pPr marL="285750" lvl="1" indent="-285750" eaLnBrk="0" hangingPunct="0">
              <a:spcAft>
                <a:spcPts val="450"/>
              </a:spcAft>
              <a:buClr>
                <a:schemeClr val="accent1"/>
              </a:buClr>
              <a:buSzPct val="75000"/>
              <a:buFontTx/>
              <a:buBlip>
                <a:blip r:embed="rId3"/>
              </a:buBlip>
              <a:defRPr/>
            </a:pPr>
            <a:r>
              <a:rPr kumimoji="0" lang="en-US" dirty="0">
                <a:latin typeface="+mn-lt"/>
                <a:ea typeface="+mn-ea"/>
              </a:rPr>
              <a:t>ESX supports Intel Speed Step/AMD Power now for individual host power optimization</a:t>
            </a:r>
          </a:p>
          <a:p>
            <a:pPr marL="285750" lvl="1" indent="-285750" eaLnBrk="0" hangingPunct="0">
              <a:spcAft>
                <a:spcPts val="450"/>
              </a:spcAft>
              <a:buClr>
                <a:schemeClr val="accent1"/>
              </a:buClr>
              <a:buSzPct val="75000"/>
              <a:buFontTx/>
              <a:buBlip>
                <a:blip r:embed="rId3"/>
              </a:buBlip>
              <a:defRPr/>
            </a:pPr>
            <a:r>
              <a:rPr kumimoji="0" lang="en-US" dirty="0">
                <a:latin typeface="+mn-lt"/>
                <a:ea typeface="+mn-ea"/>
              </a:rPr>
              <a:t>Minimizes power consumption while guaranteeing service levels</a:t>
            </a:r>
          </a:p>
          <a:p>
            <a:pPr marL="285750" lvl="1" indent="-285750" eaLnBrk="0" hangingPunct="0">
              <a:spcAft>
                <a:spcPts val="450"/>
              </a:spcAft>
              <a:buClr>
                <a:schemeClr val="accent1"/>
              </a:buClr>
              <a:buSzPct val="75000"/>
              <a:buFontTx/>
              <a:buBlip>
                <a:blip r:embed="rId3"/>
              </a:buBlip>
              <a:defRPr/>
            </a:pPr>
            <a:r>
              <a:rPr kumimoji="0" lang="en-US" dirty="0">
                <a:latin typeface="+mn-lt"/>
                <a:ea typeface="+mn-ea"/>
              </a:rPr>
              <a:t>No disruption or downtime </a:t>
            </a:r>
            <a:br>
              <a:rPr kumimoji="0" lang="en-US" dirty="0">
                <a:latin typeface="+mn-lt"/>
                <a:ea typeface="+mn-ea"/>
              </a:rPr>
            </a:br>
            <a:r>
              <a:rPr kumimoji="0" lang="en-US" dirty="0">
                <a:latin typeface="+mn-lt"/>
                <a:ea typeface="+mn-ea"/>
              </a:rPr>
              <a:t>to virtual machines</a:t>
            </a:r>
          </a:p>
        </p:txBody>
      </p:sp>
      <p:grpSp>
        <p:nvGrpSpPr>
          <p:cNvPr id="110598" name="Group 59"/>
          <p:cNvGrpSpPr>
            <a:grpSpLocks/>
          </p:cNvGrpSpPr>
          <p:nvPr/>
        </p:nvGrpSpPr>
        <p:grpSpPr bwMode="auto">
          <a:xfrm>
            <a:off x="5254625" y="200025"/>
            <a:ext cx="3638550" cy="350838"/>
            <a:chOff x="885827" y="2398713"/>
            <a:chExt cx="5467348" cy="525462"/>
          </a:xfrm>
        </p:grpSpPr>
        <p:sp>
          <p:nvSpPr>
            <p:cNvPr id="110639" name="AutoShape 4"/>
            <p:cNvSpPr>
              <a:spLocks noChangeArrowheads="1"/>
            </p:cNvSpPr>
            <p:nvPr/>
          </p:nvSpPr>
          <p:spPr bwMode="gray">
            <a:xfrm>
              <a:off x="885827" y="2398713"/>
              <a:ext cx="1696024" cy="525462"/>
            </a:xfrm>
            <a:prstGeom prst="roundRect">
              <a:avLst>
                <a:gd name="adj" fmla="val 9880"/>
              </a:avLst>
            </a:prstGeom>
            <a:gradFill rotWithShape="0">
              <a:gsLst>
                <a:gs pos="0">
                  <a:srgbClr val="646464"/>
                </a:gs>
                <a:gs pos="100000">
                  <a:srgbClr val="3C3C3C"/>
                </a:gs>
              </a:gsLst>
              <a:lin ang="5400000"/>
            </a:gradFill>
            <a:ln w="19050" algn="ctr">
              <a:solidFill>
                <a:srgbClr val="3C3C3C"/>
              </a:solidFill>
              <a:round/>
              <a:headEnd/>
              <a:tailEnd/>
            </a:ln>
          </p:spPr>
          <p:txBody>
            <a:bodyPr wrap="none"/>
            <a:lstStyle/>
            <a:p>
              <a:pPr algn="ctr"/>
              <a:r>
                <a:rPr kumimoji="0" lang="en-US" altLang="zh-TW" sz="1200" b="1">
                  <a:solidFill>
                    <a:schemeClr val="bg1"/>
                  </a:solidFill>
                </a:rPr>
                <a:t>vCompute</a:t>
              </a:r>
            </a:p>
          </p:txBody>
        </p:sp>
        <p:sp>
          <p:nvSpPr>
            <p:cNvPr id="28" name="AutoShape 4"/>
            <p:cNvSpPr>
              <a:spLocks noChangeArrowheads="1"/>
            </p:cNvSpPr>
            <p:nvPr/>
          </p:nvSpPr>
          <p:spPr bwMode="gray">
            <a:xfrm>
              <a:off x="2772683" y="2398713"/>
              <a:ext cx="1693637" cy="525462"/>
            </a:xfrm>
            <a:prstGeom prst="roundRect">
              <a:avLst>
                <a:gd name="adj" fmla="val 9880"/>
              </a:avLst>
            </a:prstGeom>
            <a:solidFill>
              <a:schemeClr val="tx2">
                <a:lumMod val="20000"/>
                <a:lumOff val="80000"/>
                <a:alpha val="80000"/>
              </a:schemeClr>
            </a:solidFill>
            <a:ln w="25400" cap="sq" cmpd="sng" algn="ctr">
              <a:solidFill>
                <a:schemeClr val="bg2"/>
              </a:solidFill>
              <a:prstDash val="solid"/>
              <a:round/>
              <a:headEnd type="none" w="med" len="med"/>
              <a:tailEnd type="none" w="med" len="med"/>
            </a:ln>
            <a:effectLst/>
          </p:spPr>
          <p:txBody>
            <a:bodyPr wrap="none" anchor="ctr"/>
            <a:lstStyle/>
            <a:p>
              <a:pPr algn="ctr">
                <a:defRPr/>
              </a:pPr>
              <a:r>
                <a:rPr kumimoji="0" lang="en-US" sz="1200" b="1" dirty="0" err="1">
                  <a:ea typeface="+mn-ea"/>
                  <a:cs typeface="Arial" charset="0"/>
                </a:rPr>
                <a:t>vStorage</a:t>
              </a:r>
              <a:endParaRPr kumimoji="0" lang="en-US" sz="1200" b="1" dirty="0">
                <a:ea typeface="+mn-ea"/>
                <a:cs typeface="Arial" charset="0"/>
              </a:endParaRPr>
            </a:p>
          </p:txBody>
        </p:sp>
        <p:sp>
          <p:nvSpPr>
            <p:cNvPr id="29" name="AutoShape 4"/>
            <p:cNvSpPr>
              <a:spLocks noChangeArrowheads="1"/>
            </p:cNvSpPr>
            <p:nvPr/>
          </p:nvSpPr>
          <p:spPr bwMode="gray">
            <a:xfrm>
              <a:off x="4657153" y="2398713"/>
              <a:ext cx="1696022" cy="525462"/>
            </a:xfrm>
            <a:prstGeom prst="roundRect">
              <a:avLst>
                <a:gd name="adj" fmla="val 9880"/>
              </a:avLst>
            </a:prstGeom>
            <a:solidFill>
              <a:schemeClr val="tx2">
                <a:lumMod val="20000"/>
                <a:lumOff val="80000"/>
                <a:alpha val="80000"/>
              </a:schemeClr>
            </a:solidFill>
            <a:ln w="25400" cap="sq" cmpd="sng" algn="ctr">
              <a:solidFill>
                <a:schemeClr val="bg2"/>
              </a:solidFill>
              <a:prstDash val="solid"/>
              <a:round/>
              <a:headEnd type="none" w="med" len="med"/>
              <a:tailEnd type="none" w="med" len="med"/>
            </a:ln>
            <a:effectLst/>
          </p:spPr>
          <p:txBody>
            <a:bodyPr wrap="none" anchor="ctr"/>
            <a:lstStyle/>
            <a:p>
              <a:pPr algn="ctr">
                <a:defRPr/>
              </a:pPr>
              <a:r>
                <a:rPr kumimoji="0" lang="en-US" sz="1200" b="1" dirty="0" err="1">
                  <a:ea typeface="+mn-ea"/>
                  <a:cs typeface="Arial" charset="0"/>
                </a:rPr>
                <a:t>vNetwork</a:t>
              </a:r>
              <a:endParaRPr kumimoji="0" lang="en-US" sz="1200" b="1" dirty="0">
                <a:ea typeface="+mn-ea"/>
                <a:cs typeface="Arial" charset="0"/>
              </a:endParaRPr>
            </a:p>
          </p:txBody>
        </p:sp>
      </p:grpSp>
      <p:sp>
        <p:nvSpPr>
          <p:cNvPr id="110599" name="Rectangle 90"/>
          <p:cNvSpPr>
            <a:spLocks noChangeArrowheads="1"/>
          </p:cNvSpPr>
          <p:nvPr/>
        </p:nvSpPr>
        <p:spPr bwMode="auto">
          <a:xfrm>
            <a:off x="6464300" y="177800"/>
            <a:ext cx="2476500" cy="415925"/>
          </a:xfrm>
          <a:prstGeom prst="rect">
            <a:avLst/>
          </a:prstGeom>
          <a:solidFill>
            <a:schemeClr val="bg1">
              <a:alpha val="74901"/>
            </a:schemeClr>
          </a:solidFill>
          <a:ln w="9525" algn="ctr">
            <a:noFill/>
            <a:round/>
            <a:headEnd/>
            <a:tailEnd/>
          </a:ln>
        </p:spPr>
        <p:txBody>
          <a:bodyPr wrap="none">
            <a:spAutoFit/>
          </a:bodyPr>
          <a:lstStyle/>
          <a:p>
            <a:endParaRPr kumimoji="0" lang="zh-TW" altLang="zh-TW"/>
          </a:p>
        </p:txBody>
      </p:sp>
      <p:grpSp>
        <p:nvGrpSpPr>
          <p:cNvPr id="110600" name="Group 56"/>
          <p:cNvGrpSpPr>
            <a:grpSpLocks/>
          </p:cNvGrpSpPr>
          <p:nvPr/>
        </p:nvGrpSpPr>
        <p:grpSpPr bwMode="auto">
          <a:xfrm>
            <a:off x="1844675" y="2811463"/>
            <a:ext cx="1422400" cy="330200"/>
            <a:chOff x="339725" y="3438525"/>
            <a:chExt cx="1614121" cy="374650"/>
          </a:xfrm>
        </p:grpSpPr>
        <p:grpSp>
          <p:nvGrpSpPr>
            <p:cNvPr id="110624" name="Group 57"/>
            <p:cNvGrpSpPr>
              <a:grpSpLocks/>
            </p:cNvGrpSpPr>
            <p:nvPr/>
          </p:nvGrpSpPr>
          <p:grpSpPr bwMode="auto">
            <a:xfrm>
              <a:off x="339725" y="3438525"/>
              <a:ext cx="518746" cy="374650"/>
              <a:chOff x="2070100" y="1806575"/>
              <a:chExt cx="742950" cy="536575"/>
            </a:xfrm>
          </p:grpSpPr>
          <p:sp>
            <p:nvSpPr>
              <p:cNvPr id="110635" name="Rectangle 8"/>
              <p:cNvSpPr>
                <a:spLocks noChangeArrowheads="1"/>
              </p:cNvSpPr>
              <p:nvPr/>
            </p:nvSpPr>
            <p:spPr bwMode="auto">
              <a:xfrm>
                <a:off x="2070100" y="1806575"/>
                <a:ext cx="742950" cy="536575"/>
              </a:xfrm>
              <a:prstGeom prst="rect">
                <a:avLst/>
              </a:prstGeom>
              <a:gradFill rotWithShape="0">
                <a:gsLst>
                  <a:gs pos="0">
                    <a:srgbClr val="DCDCDC"/>
                  </a:gs>
                  <a:gs pos="100000">
                    <a:srgbClr val="B4B4B4"/>
                  </a:gs>
                </a:gsLst>
                <a:lin ang="5400000"/>
              </a:gradFill>
              <a:ln w="9525" algn="ctr">
                <a:solidFill>
                  <a:srgbClr val="B4B4B4"/>
                </a:solidFill>
                <a:round/>
                <a:headEnd/>
                <a:tailEnd/>
              </a:ln>
            </p:spPr>
            <p:txBody>
              <a:bodyPr wrap="none"/>
              <a:lstStyle/>
              <a:p>
                <a:endParaRPr kumimoji="0" lang="zh-TW" altLang="zh-TW" sz="1200"/>
              </a:p>
            </p:txBody>
          </p:sp>
          <p:grpSp>
            <p:nvGrpSpPr>
              <p:cNvPr id="110636" name="Group 113"/>
              <p:cNvGrpSpPr>
                <a:grpSpLocks/>
              </p:cNvGrpSpPr>
              <p:nvPr/>
            </p:nvGrpSpPr>
            <p:grpSpPr bwMode="auto">
              <a:xfrm>
                <a:off x="2113846" y="1858835"/>
                <a:ext cx="655458" cy="432054"/>
                <a:chOff x="2105432" y="1843086"/>
                <a:chExt cx="655458" cy="432054"/>
              </a:xfrm>
            </p:grpSpPr>
            <p:sp>
              <p:nvSpPr>
                <p:cNvPr id="110637" name="Rectangle 4"/>
                <p:cNvSpPr>
                  <a:spLocks noChangeArrowheads="1"/>
                </p:cNvSpPr>
                <p:nvPr/>
              </p:nvSpPr>
              <p:spPr bwMode="auto">
                <a:xfrm>
                  <a:off x="2105432" y="2076449"/>
                  <a:ext cx="655458" cy="198691"/>
                </a:xfrm>
                <a:prstGeom prst="rect">
                  <a:avLst/>
                </a:prstGeom>
                <a:gradFill rotWithShape="0">
                  <a:gsLst>
                    <a:gs pos="0">
                      <a:srgbClr val="0086EA"/>
                    </a:gs>
                    <a:gs pos="100000">
                      <a:srgbClr val="2767B2"/>
                    </a:gs>
                  </a:gsLst>
                  <a:lin ang="5400000"/>
                </a:gradFill>
                <a:ln w="12700" algn="ctr">
                  <a:solidFill>
                    <a:srgbClr val="2767B2"/>
                  </a:solidFill>
                  <a:round/>
                  <a:headEnd/>
                  <a:tailEnd/>
                </a:ln>
              </p:spPr>
              <p:txBody>
                <a:bodyPr wrap="none" anchor="ctr"/>
                <a:lstStyle/>
                <a:p>
                  <a:pPr algn="ctr"/>
                  <a:r>
                    <a:rPr kumimoji="0" lang="en-US" altLang="zh-TW" sz="700" b="1">
                      <a:solidFill>
                        <a:schemeClr val="bg1"/>
                      </a:solidFill>
                    </a:rPr>
                    <a:t>OS</a:t>
                  </a:r>
                </a:p>
              </p:txBody>
            </p:sp>
            <p:sp>
              <p:nvSpPr>
                <p:cNvPr id="110638" name="Rectangle 4"/>
                <p:cNvSpPr>
                  <a:spLocks noChangeArrowheads="1"/>
                </p:cNvSpPr>
                <p:nvPr/>
              </p:nvSpPr>
              <p:spPr bwMode="auto">
                <a:xfrm>
                  <a:off x="2105432" y="1843086"/>
                  <a:ext cx="655458" cy="198691"/>
                </a:xfrm>
                <a:prstGeom prst="rect">
                  <a:avLst/>
                </a:prstGeom>
                <a:gradFill rotWithShape="0">
                  <a:gsLst>
                    <a:gs pos="0">
                      <a:srgbClr val="FEAB58"/>
                    </a:gs>
                    <a:gs pos="100000">
                      <a:srgbClr val="E76F32"/>
                    </a:gs>
                  </a:gsLst>
                  <a:lin ang="5400000"/>
                </a:gradFill>
                <a:ln w="12700" algn="ctr">
                  <a:solidFill>
                    <a:srgbClr val="E76F32"/>
                  </a:solidFill>
                  <a:round/>
                  <a:headEnd/>
                  <a:tailEnd/>
                </a:ln>
              </p:spPr>
              <p:txBody>
                <a:bodyPr wrap="none" anchor="ctr"/>
                <a:lstStyle/>
                <a:p>
                  <a:pPr algn="ctr"/>
                  <a:r>
                    <a:rPr kumimoji="0" lang="en-US" altLang="zh-TW" sz="700" b="1">
                      <a:solidFill>
                        <a:schemeClr val="bg1"/>
                      </a:solidFill>
                    </a:rPr>
                    <a:t>APP</a:t>
                  </a:r>
                  <a:endParaRPr kumimoji="0" lang="en-US" altLang="zh-TW" sz="800" b="1">
                    <a:solidFill>
                      <a:schemeClr val="bg1"/>
                    </a:solidFill>
                  </a:endParaRPr>
                </a:p>
              </p:txBody>
            </p:sp>
          </p:grpSp>
        </p:grpSp>
        <p:grpSp>
          <p:nvGrpSpPr>
            <p:cNvPr id="110625" name="Group 58"/>
            <p:cNvGrpSpPr>
              <a:grpSpLocks/>
            </p:cNvGrpSpPr>
            <p:nvPr/>
          </p:nvGrpSpPr>
          <p:grpSpPr bwMode="auto">
            <a:xfrm>
              <a:off x="887412" y="3438525"/>
              <a:ext cx="518746" cy="374650"/>
              <a:chOff x="2070100" y="1806575"/>
              <a:chExt cx="742950" cy="536575"/>
            </a:xfrm>
          </p:grpSpPr>
          <p:sp>
            <p:nvSpPr>
              <p:cNvPr id="110631" name="Rectangle 8"/>
              <p:cNvSpPr>
                <a:spLocks noChangeArrowheads="1"/>
              </p:cNvSpPr>
              <p:nvPr/>
            </p:nvSpPr>
            <p:spPr bwMode="auto">
              <a:xfrm>
                <a:off x="2070100" y="1806575"/>
                <a:ext cx="742950" cy="536575"/>
              </a:xfrm>
              <a:prstGeom prst="rect">
                <a:avLst/>
              </a:prstGeom>
              <a:gradFill rotWithShape="0">
                <a:gsLst>
                  <a:gs pos="0">
                    <a:srgbClr val="DCDCDC"/>
                  </a:gs>
                  <a:gs pos="100000">
                    <a:srgbClr val="B4B4B4"/>
                  </a:gs>
                </a:gsLst>
                <a:lin ang="5400000"/>
              </a:gradFill>
              <a:ln w="9525" algn="ctr">
                <a:solidFill>
                  <a:srgbClr val="B4B4B4"/>
                </a:solidFill>
                <a:round/>
                <a:headEnd/>
                <a:tailEnd/>
              </a:ln>
            </p:spPr>
            <p:txBody>
              <a:bodyPr wrap="none"/>
              <a:lstStyle/>
              <a:p>
                <a:endParaRPr kumimoji="0" lang="zh-TW" altLang="zh-TW" sz="1200"/>
              </a:p>
            </p:txBody>
          </p:sp>
          <p:grpSp>
            <p:nvGrpSpPr>
              <p:cNvPr id="110632" name="Group 113"/>
              <p:cNvGrpSpPr>
                <a:grpSpLocks/>
              </p:cNvGrpSpPr>
              <p:nvPr/>
            </p:nvGrpSpPr>
            <p:grpSpPr bwMode="auto">
              <a:xfrm>
                <a:off x="2113846" y="1858835"/>
                <a:ext cx="655458" cy="432054"/>
                <a:chOff x="2105432" y="1843086"/>
                <a:chExt cx="655458" cy="432054"/>
              </a:xfrm>
            </p:grpSpPr>
            <p:sp>
              <p:nvSpPr>
                <p:cNvPr id="110633" name="Rectangle 4"/>
                <p:cNvSpPr>
                  <a:spLocks noChangeArrowheads="1"/>
                </p:cNvSpPr>
                <p:nvPr/>
              </p:nvSpPr>
              <p:spPr bwMode="auto">
                <a:xfrm>
                  <a:off x="2105432" y="2076449"/>
                  <a:ext cx="655458" cy="198691"/>
                </a:xfrm>
                <a:prstGeom prst="rect">
                  <a:avLst/>
                </a:prstGeom>
                <a:gradFill rotWithShape="0">
                  <a:gsLst>
                    <a:gs pos="0">
                      <a:srgbClr val="0086EA"/>
                    </a:gs>
                    <a:gs pos="100000">
                      <a:srgbClr val="2767B2"/>
                    </a:gs>
                  </a:gsLst>
                  <a:lin ang="5400000"/>
                </a:gradFill>
                <a:ln w="12700" algn="ctr">
                  <a:solidFill>
                    <a:srgbClr val="2767B2"/>
                  </a:solidFill>
                  <a:round/>
                  <a:headEnd/>
                  <a:tailEnd/>
                </a:ln>
              </p:spPr>
              <p:txBody>
                <a:bodyPr wrap="none" anchor="ctr"/>
                <a:lstStyle/>
                <a:p>
                  <a:pPr algn="ctr"/>
                  <a:r>
                    <a:rPr kumimoji="0" lang="en-US" altLang="zh-TW" sz="700" b="1">
                      <a:solidFill>
                        <a:schemeClr val="bg1"/>
                      </a:solidFill>
                    </a:rPr>
                    <a:t>OS</a:t>
                  </a:r>
                </a:p>
              </p:txBody>
            </p:sp>
            <p:sp>
              <p:nvSpPr>
                <p:cNvPr id="110634" name="Rectangle 4"/>
                <p:cNvSpPr>
                  <a:spLocks noChangeArrowheads="1"/>
                </p:cNvSpPr>
                <p:nvPr/>
              </p:nvSpPr>
              <p:spPr bwMode="auto">
                <a:xfrm>
                  <a:off x="2105432" y="1843086"/>
                  <a:ext cx="655458" cy="198691"/>
                </a:xfrm>
                <a:prstGeom prst="rect">
                  <a:avLst/>
                </a:prstGeom>
                <a:gradFill rotWithShape="0">
                  <a:gsLst>
                    <a:gs pos="0">
                      <a:srgbClr val="FEAB58"/>
                    </a:gs>
                    <a:gs pos="100000">
                      <a:srgbClr val="E76F32"/>
                    </a:gs>
                  </a:gsLst>
                  <a:lin ang="5400000"/>
                </a:gradFill>
                <a:ln w="12700" algn="ctr">
                  <a:solidFill>
                    <a:srgbClr val="E76F32"/>
                  </a:solidFill>
                  <a:round/>
                  <a:headEnd/>
                  <a:tailEnd/>
                </a:ln>
              </p:spPr>
              <p:txBody>
                <a:bodyPr wrap="none" anchor="ctr"/>
                <a:lstStyle/>
                <a:p>
                  <a:pPr algn="ctr"/>
                  <a:r>
                    <a:rPr kumimoji="0" lang="en-US" altLang="zh-TW" sz="700" b="1">
                      <a:solidFill>
                        <a:schemeClr val="bg1"/>
                      </a:solidFill>
                    </a:rPr>
                    <a:t>APP</a:t>
                  </a:r>
                  <a:endParaRPr kumimoji="0" lang="en-US" altLang="zh-TW" sz="800" b="1">
                    <a:solidFill>
                      <a:schemeClr val="bg1"/>
                    </a:solidFill>
                  </a:endParaRPr>
                </a:p>
              </p:txBody>
            </p:sp>
          </p:grpSp>
        </p:grpSp>
        <p:grpSp>
          <p:nvGrpSpPr>
            <p:cNvPr id="110626" name="Group 59"/>
            <p:cNvGrpSpPr>
              <a:grpSpLocks/>
            </p:cNvGrpSpPr>
            <p:nvPr/>
          </p:nvGrpSpPr>
          <p:grpSpPr bwMode="auto">
            <a:xfrm>
              <a:off x="1435100" y="3438525"/>
              <a:ext cx="518746" cy="374650"/>
              <a:chOff x="2070100" y="1806575"/>
              <a:chExt cx="742950" cy="536575"/>
            </a:xfrm>
          </p:grpSpPr>
          <p:sp>
            <p:nvSpPr>
              <p:cNvPr id="110627" name="Rectangle 8"/>
              <p:cNvSpPr>
                <a:spLocks noChangeArrowheads="1"/>
              </p:cNvSpPr>
              <p:nvPr/>
            </p:nvSpPr>
            <p:spPr bwMode="auto">
              <a:xfrm>
                <a:off x="2070100" y="1806575"/>
                <a:ext cx="742950" cy="536575"/>
              </a:xfrm>
              <a:prstGeom prst="rect">
                <a:avLst/>
              </a:prstGeom>
              <a:gradFill rotWithShape="0">
                <a:gsLst>
                  <a:gs pos="0">
                    <a:srgbClr val="DCDCDC"/>
                  </a:gs>
                  <a:gs pos="100000">
                    <a:srgbClr val="B4B4B4"/>
                  </a:gs>
                </a:gsLst>
                <a:lin ang="5400000"/>
              </a:gradFill>
              <a:ln w="9525" algn="ctr">
                <a:solidFill>
                  <a:srgbClr val="B4B4B4"/>
                </a:solidFill>
                <a:round/>
                <a:headEnd/>
                <a:tailEnd/>
              </a:ln>
            </p:spPr>
            <p:txBody>
              <a:bodyPr wrap="none"/>
              <a:lstStyle/>
              <a:p>
                <a:endParaRPr kumimoji="0" lang="zh-TW" altLang="zh-TW" sz="1200"/>
              </a:p>
            </p:txBody>
          </p:sp>
          <p:grpSp>
            <p:nvGrpSpPr>
              <p:cNvPr id="110628" name="Group 113"/>
              <p:cNvGrpSpPr>
                <a:grpSpLocks/>
              </p:cNvGrpSpPr>
              <p:nvPr/>
            </p:nvGrpSpPr>
            <p:grpSpPr bwMode="auto">
              <a:xfrm>
                <a:off x="2113846" y="1858835"/>
                <a:ext cx="655458" cy="432054"/>
                <a:chOff x="2105432" y="1843086"/>
                <a:chExt cx="655458" cy="432054"/>
              </a:xfrm>
            </p:grpSpPr>
            <p:sp>
              <p:nvSpPr>
                <p:cNvPr id="110629" name="Rectangle 4"/>
                <p:cNvSpPr>
                  <a:spLocks noChangeArrowheads="1"/>
                </p:cNvSpPr>
                <p:nvPr/>
              </p:nvSpPr>
              <p:spPr bwMode="auto">
                <a:xfrm>
                  <a:off x="2105432" y="2076449"/>
                  <a:ext cx="655458" cy="198691"/>
                </a:xfrm>
                <a:prstGeom prst="rect">
                  <a:avLst/>
                </a:prstGeom>
                <a:gradFill rotWithShape="0">
                  <a:gsLst>
                    <a:gs pos="0">
                      <a:srgbClr val="0086EA"/>
                    </a:gs>
                    <a:gs pos="100000">
                      <a:srgbClr val="2767B2"/>
                    </a:gs>
                  </a:gsLst>
                  <a:lin ang="5400000"/>
                </a:gradFill>
                <a:ln w="12700" algn="ctr">
                  <a:solidFill>
                    <a:srgbClr val="2767B2"/>
                  </a:solidFill>
                  <a:round/>
                  <a:headEnd/>
                  <a:tailEnd/>
                </a:ln>
              </p:spPr>
              <p:txBody>
                <a:bodyPr wrap="none" anchor="ctr"/>
                <a:lstStyle/>
                <a:p>
                  <a:pPr algn="ctr"/>
                  <a:r>
                    <a:rPr kumimoji="0" lang="en-US" altLang="zh-TW" sz="700" b="1">
                      <a:solidFill>
                        <a:schemeClr val="bg1"/>
                      </a:solidFill>
                    </a:rPr>
                    <a:t>OS</a:t>
                  </a:r>
                </a:p>
              </p:txBody>
            </p:sp>
            <p:sp>
              <p:nvSpPr>
                <p:cNvPr id="110630" name="Rectangle 4"/>
                <p:cNvSpPr>
                  <a:spLocks noChangeArrowheads="1"/>
                </p:cNvSpPr>
                <p:nvPr/>
              </p:nvSpPr>
              <p:spPr bwMode="auto">
                <a:xfrm>
                  <a:off x="2105432" y="1843086"/>
                  <a:ext cx="655458" cy="198691"/>
                </a:xfrm>
                <a:prstGeom prst="rect">
                  <a:avLst/>
                </a:prstGeom>
                <a:gradFill rotWithShape="0">
                  <a:gsLst>
                    <a:gs pos="0">
                      <a:srgbClr val="FEAB58"/>
                    </a:gs>
                    <a:gs pos="100000">
                      <a:srgbClr val="E76F32"/>
                    </a:gs>
                  </a:gsLst>
                  <a:lin ang="5400000"/>
                </a:gradFill>
                <a:ln w="12700" algn="ctr">
                  <a:solidFill>
                    <a:srgbClr val="E76F32"/>
                  </a:solidFill>
                  <a:round/>
                  <a:headEnd/>
                  <a:tailEnd/>
                </a:ln>
              </p:spPr>
              <p:txBody>
                <a:bodyPr wrap="none" anchor="ctr"/>
                <a:lstStyle/>
                <a:p>
                  <a:pPr algn="ctr"/>
                  <a:r>
                    <a:rPr kumimoji="0" lang="en-US" altLang="zh-TW" sz="700" b="1">
                      <a:solidFill>
                        <a:schemeClr val="bg1"/>
                      </a:solidFill>
                    </a:rPr>
                    <a:t>APP</a:t>
                  </a:r>
                  <a:endParaRPr kumimoji="0" lang="en-US" altLang="zh-TW" sz="800" b="1">
                    <a:solidFill>
                      <a:schemeClr val="bg1"/>
                    </a:solidFill>
                  </a:endParaRPr>
                </a:p>
              </p:txBody>
            </p:sp>
          </p:grpSp>
        </p:grpSp>
      </p:grpSp>
      <p:grpSp>
        <p:nvGrpSpPr>
          <p:cNvPr id="110601" name="Group 72"/>
          <p:cNvGrpSpPr>
            <a:grpSpLocks/>
          </p:cNvGrpSpPr>
          <p:nvPr/>
        </p:nvGrpSpPr>
        <p:grpSpPr bwMode="auto">
          <a:xfrm>
            <a:off x="3330575" y="2811463"/>
            <a:ext cx="1422400" cy="330200"/>
            <a:chOff x="339725" y="3438525"/>
            <a:chExt cx="1614121" cy="374650"/>
          </a:xfrm>
        </p:grpSpPr>
        <p:grpSp>
          <p:nvGrpSpPr>
            <p:cNvPr id="110609" name="Group 73"/>
            <p:cNvGrpSpPr>
              <a:grpSpLocks/>
            </p:cNvGrpSpPr>
            <p:nvPr/>
          </p:nvGrpSpPr>
          <p:grpSpPr bwMode="auto">
            <a:xfrm>
              <a:off x="339725" y="3438525"/>
              <a:ext cx="518746" cy="374650"/>
              <a:chOff x="2070100" y="1806575"/>
              <a:chExt cx="742950" cy="536575"/>
            </a:xfrm>
          </p:grpSpPr>
          <p:sp>
            <p:nvSpPr>
              <p:cNvPr id="110620" name="Rectangle 8"/>
              <p:cNvSpPr>
                <a:spLocks noChangeArrowheads="1"/>
              </p:cNvSpPr>
              <p:nvPr/>
            </p:nvSpPr>
            <p:spPr bwMode="auto">
              <a:xfrm>
                <a:off x="2070100" y="1806575"/>
                <a:ext cx="742950" cy="536575"/>
              </a:xfrm>
              <a:prstGeom prst="rect">
                <a:avLst/>
              </a:prstGeom>
              <a:gradFill rotWithShape="0">
                <a:gsLst>
                  <a:gs pos="0">
                    <a:srgbClr val="DCDCDC"/>
                  </a:gs>
                  <a:gs pos="100000">
                    <a:srgbClr val="B4B4B4"/>
                  </a:gs>
                </a:gsLst>
                <a:lin ang="5400000"/>
              </a:gradFill>
              <a:ln w="9525" algn="ctr">
                <a:solidFill>
                  <a:srgbClr val="B4B4B4"/>
                </a:solidFill>
                <a:round/>
                <a:headEnd/>
                <a:tailEnd/>
              </a:ln>
            </p:spPr>
            <p:txBody>
              <a:bodyPr wrap="none"/>
              <a:lstStyle/>
              <a:p>
                <a:endParaRPr kumimoji="0" lang="zh-TW" altLang="zh-TW" sz="1200"/>
              </a:p>
            </p:txBody>
          </p:sp>
          <p:grpSp>
            <p:nvGrpSpPr>
              <p:cNvPr id="110621" name="Group 113"/>
              <p:cNvGrpSpPr>
                <a:grpSpLocks/>
              </p:cNvGrpSpPr>
              <p:nvPr/>
            </p:nvGrpSpPr>
            <p:grpSpPr bwMode="auto">
              <a:xfrm>
                <a:off x="2113846" y="1858835"/>
                <a:ext cx="655458" cy="432054"/>
                <a:chOff x="2105432" y="1843086"/>
                <a:chExt cx="655458" cy="432054"/>
              </a:xfrm>
            </p:grpSpPr>
            <p:sp>
              <p:nvSpPr>
                <p:cNvPr id="110622" name="Rectangle 4"/>
                <p:cNvSpPr>
                  <a:spLocks noChangeArrowheads="1"/>
                </p:cNvSpPr>
                <p:nvPr/>
              </p:nvSpPr>
              <p:spPr bwMode="auto">
                <a:xfrm>
                  <a:off x="2105432" y="2076449"/>
                  <a:ext cx="655458" cy="198691"/>
                </a:xfrm>
                <a:prstGeom prst="rect">
                  <a:avLst/>
                </a:prstGeom>
                <a:gradFill rotWithShape="0">
                  <a:gsLst>
                    <a:gs pos="0">
                      <a:srgbClr val="0086EA"/>
                    </a:gs>
                    <a:gs pos="100000">
                      <a:srgbClr val="2767B2"/>
                    </a:gs>
                  </a:gsLst>
                  <a:lin ang="5400000"/>
                </a:gradFill>
                <a:ln w="12700" algn="ctr">
                  <a:solidFill>
                    <a:srgbClr val="2767B2"/>
                  </a:solidFill>
                  <a:round/>
                  <a:headEnd/>
                  <a:tailEnd/>
                </a:ln>
              </p:spPr>
              <p:txBody>
                <a:bodyPr wrap="none" anchor="ctr"/>
                <a:lstStyle/>
                <a:p>
                  <a:pPr algn="ctr"/>
                  <a:r>
                    <a:rPr kumimoji="0" lang="en-US" altLang="zh-TW" sz="700" b="1">
                      <a:solidFill>
                        <a:schemeClr val="bg1"/>
                      </a:solidFill>
                    </a:rPr>
                    <a:t>OS</a:t>
                  </a:r>
                </a:p>
              </p:txBody>
            </p:sp>
            <p:sp>
              <p:nvSpPr>
                <p:cNvPr id="110623" name="Rectangle 4"/>
                <p:cNvSpPr>
                  <a:spLocks noChangeArrowheads="1"/>
                </p:cNvSpPr>
                <p:nvPr/>
              </p:nvSpPr>
              <p:spPr bwMode="auto">
                <a:xfrm>
                  <a:off x="2105432" y="1843086"/>
                  <a:ext cx="655458" cy="198691"/>
                </a:xfrm>
                <a:prstGeom prst="rect">
                  <a:avLst/>
                </a:prstGeom>
                <a:gradFill rotWithShape="0">
                  <a:gsLst>
                    <a:gs pos="0">
                      <a:srgbClr val="FEAB58"/>
                    </a:gs>
                    <a:gs pos="100000">
                      <a:srgbClr val="E76F32"/>
                    </a:gs>
                  </a:gsLst>
                  <a:lin ang="5400000"/>
                </a:gradFill>
                <a:ln w="12700" algn="ctr">
                  <a:solidFill>
                    <a:srgbClr val="E76F32"/>
                  </a:solidFill>
                  <a:round/>
                  <a:headEnd/>
                  <a:tailEnd/>
                </a:ln>
              </p:spPr>
              <p:txBody>
                <a:bodyPr wrap="none" anchor="ctr"/>
                <a:lstStyle/>
                <a:p>
                  <a:pPr algn="ctr"/>
                  <a:r>
                    <a:rPr kumimoji="0" lang="en-US" altLang="zh-TW" sz="700" b="1">
                      <a:solidFill>
                        <a:schemeClr val="bg1"/>
                      </a:solidFill>
                    </a:rPr>
                    <a:t>APP</a:t>
                  </a:r>
                  <a:endParaRPr kumimoji="0" lang="en-US" altLang="zh-TW" sz="800" b="1">
                    <a:solidFill>
                      <a:schemeClr val="bg1"/>
                    </a:solidFill>
                  </a:endParaRPr>
                </a:p>
              </p:txBody>
            </p:sp>
          </p:grpSp>
        </p:grpSp>
        <p:grpSp>
          <p:nvGrpSpPr>
            <p:cNvPr id="110610" name="Group 74"/>
            <p:cNvGrpSpPr>
              <a:grpSpLocks/>
            </p:cNvGrpSpPr>
            <p:nvPr/>
          </p:nvGrpSpPr>
          <p:grpSpPr bwMode="auto">
            <a:xfrm>
              <a:off x="887412" y="3438525"/>
              <a:ext cx="518746" cy="374650"/>
              <a:chOff x="2070100" y="1806575"/>
              <a:chExt cx="742950" cy="536575"/>
            </a:xfrm>
          </p:grpSpPr>
          <p:sp>
            <p:nvSpPr>
              <p:cNvPr id="110616" name="Rectangle 8"/>
              <p:cNvSpPr>
                <a:spLocks noChangeArrowheads="1"/>
              </p:cNvSpPr>
              <p:nvPr/>
            </p:nvSpPr>
            <p:spPr bwMode="auto">
              <a:xfrm>
                <a:off x="2070100" y="1806575"/>
                <a:ext cx="742950" cy="536575"/>
              </a:xfrm>
              <a:prstGeom prst="rect">
                <a:avLst/>
              </a:prstGeom>
              <a:gradFill rotWithShape="0">
                <a:gsLst>
                  <a:gs pos="0">
                    <a:srgbClr val="DCDCDC"/>
                  </a:gs>
                  <a:gs pos="100000">
                    <a:srgbClr val="B4B4B4"/>
                  </a:gs>
                </a:gsLst>
                <a:lin ang="5400000"/>
              </a:gradFill>
              <a:ln w="9525" algn="ctr">
                <a:solidFill>
                  <a:srgbClr val="B4B4B4"/>
                </a:solidFill>
                <a:round/>
                <a:headEnd/>
                <a:tailEnd/>
              </a:ln>
            </p:spPr>
            <p:txBody>
              <a:bodyPr wrap="none"/>
              <a:lstStyle/>
              <a:p>
                <a:endParaRPr kumimoji="0" lang="zh-TW" altLang="zh-TW" sz="1200"/>
              </a:p>
            </p:txBody>
          </p:sp>
          <p:grpSp>
            <p:nvGrpSpPr>
              <p:cNvPr id="110617" name="Group 113"/>
              <p:cNvGrpSpPr>
                <a:grpSpLocks/>
              </p:cNvGrpSpPr>
              <p:nvPr/>
            </p:nvGrpSpPr>
            <p:grpSpPr bwMode="auto">
              <a:xfrm>
                <a:off x="2113846" y="1858835"/>
                <a:ext cx="655458" cy="432054"/>
                <a:chOff x="2105432" y="1843086"/>
                <a:chExt cx="655458" cy="432054"/>
              </a:xfrm>
            </p:grpSpPr>
            <p:sp>
              <p:nvSpPr>
                <p:cNvPr id="110618" name="Rectangle 4"/>
                <p:cNvSpPr>
                  <a:spLocks noChangeArrowheads="1"/>
                </p:cNvSpPr>
                <p:nvPr/>
              </p:nvSpPr>
              <p:spPr bwMode="auto">
                <a:xfrm>
                  <a:off x="2105432" y="2076449"/>
                  <a:ext cx="655458" cy="198691"/>
                </a:xfrm>
                <a:prstGeom prst="rect">
                  <a:avLst/>
                </a:prstGeom>
                <a:gradFill rotWithShape="0">
                  <a:gsLst>
                    <a:gs pos="0">
                      <a:srgbClr val="0086EA"/>
                    </a:gs>
                    <a:gs pos="100000">
                      <a:srgbClr val="2767B2"/>
                    </a:gs>
                  </a:gsLst>
                  <a:lin ang="5400000"/>
                </a:gradFill>
                <a:ln w="12700" algn="ctr">
                  <a:solidFill>
                    <a:srgbClr val="2767B2"/>
                  </a:solidFill>
                  <a:round/>
                  <a:headEnd/>
                  <a:tailEnd/>
                </a:ln>
              </p:spPr>
              <p:txBody>
                <a:bodyPr wrap="none" anchor="ctr"/>
                <a:lstStyle/>
                <a:p>
                  <a:pPr algn="ctr"/>
                  <a:r>
                    <a:rPr kumimoji="0" lang="en-US" altLang="zh-TW" sz="700" b="1">
                      <a:solidFill>
                        <a:schemeClr val="bg1"/>
                      </a:solidFill>
                    </a:rPr>
                    <a:t>OS</a:t>
                  </a:r>
                </a:p>
              </p:txBody>
            </p:sp>
            <p:sp>
              <p:nvSpPr>
                <p:cNvPr id="110619" name="Rectangle 4"/>
                <p:cNvSpPr>
                  <a:spLocks noChangeArrowheads="1"/>
                </p:cNvSpPr>
                <p:nvPr/>
              </p:nvSpPr>
              <p:spPr bwMode="auto">
                <a:xfrm>
                  <a:off x="2105432" y="1843086"/>
                  <a:ext cx="655458" cy="198691"/>
                </a:xfrm>
                <a:prstGeom prst="rect">
                  <a:avLst/>
                </a:prstGeom>
                <a:gradFill rotWithShape="0">
                  <a:gsLst>
                    <a:gs pos="0">
                      <a:srgbClr val="FEAB58"/>
                    </a:gs>
                    <a:gs pos="100000">
                      <a:srgbClr val="E76F32"/>
                    </a:gs>
                  </a:gsLst>
                  <a:lin ang="5400000"/>
                </a:gradFill>
                <a:ln w="12700" algn="ctr">
                  <a:solidFill>
                    <a:srgbClr val="E76F32"/>
                  </a:solidFill>
                  <a:round/>
                  <a:headEnd/>
                  <a:tailEnd/>
                </a:ln>
              </p:spPr>
              <p:txBody>
                <a:bodyPr wrap="none" anchor="ctr"/>
                <a:lstStyle/>
                <a:p>
                  <a:pPr algn="ctr"/>
                  <a:r>
                    <a:rPr kumimoji="0" lang="en-US" altLang="zh-TW" sz="700" b="1">
                      <a:solidFill>
                        <a:schemeClr val="bg1"/>
                      </a:solidFill>
                    </a:rPr>
                    <a:t>APP</a:t>
                  </a:r>
                  <a:endParaRPr kumimoji="0" lang="en-US" altLang="zh-TW" sz="800" b="1">
                    <a:solidFill>
                      <a:schemeClr val="bg1"/>
                    </a:solidFill>
                  </a:endParaRPr>
                </a:p>
              </p:txBody>
            </p:sp>
          </p:grpSp>
        </p:grpSp>
        <p:grpSp>
          <p:nvGrpSpPr>
            <p:cNvPr id="110611" name="Group 75"/>
            <p:cNvGrpSpPr>
              <a:grpSpLocks/>
            </p:cNvGrpSpPr>
            <p:nvPr/>
          </p:nvGrpSpPr>
          <p:grpSpPr bwMode="auto">
            <a:xfrm>
              <a:off x="1435100" y="3438525"/>
              <a:ext cx="518746" cy="374650"/>
              <a:chOff x="2070100" y="1806575"/>
              <a:chExt cx="742950" cy="536575"/>
            </a:xfrm>
          </p:grpSpPr>
          <p:sp>
            <p:nvSpPr>
              <p:cNvPr id="110612" name="Rectangle 8"/>
              <p:cNvSpPr>
                <a:spLocks noChangeArrowheads="1"/>
              </p:cNvSpPr>
              <p:nvPr/>
            </p:nvSpPr>
            <p:spPr bwMode="auto">
              <a:xfrm>
                <a:off x="2070100" y="1806575"/>
                <a:ext cx="742950" cy="536575"/>
              </a:xfrm>
              <a:prstGeom prst="rect">
                <a:avLst/>
              </a:prstGeom>
              <a:gradFill rotWithShape="0">
                <a:gsLst>
                  <a:gs pos="0">
                    <a:srgbClr val="DCDCDC"/>
                  </a:gs>
                  <a:gs pos="100000">
                    <a:srgbClr val="B4B4B4"/>
                  </a:gs>
                </a:gsLst>
                <a:lin ang="5400000"/>
              </a:gradFill>
              <a:ln w="9525" algn="ctr">
                <a:solidFill>
                  <a:srgbClr val="B4B4B4"/>
                </a:solidFill>
                <a:round/>
                <a:headEnd/>
                <a:tailEnd/>
              </a:ln>
            </p:spPr>
            <p:txBody>
              <a:bodyPr wrap="none"/>
              <a:lstStyle/>
              <a:p>
                <a:endParaRPr kumimoji="0" lang="zh-TW" altLang="zh-TW" sz="1200"/>
              </a:p>
            </p:txBody>
          </p:sp>
          <p:grpSp>
            <p:nvGrpSpPr>
              <p:cNvPr id="110613" name="Group 113"/>
              <p:cNvGrpSpPr>
                <a:grpSpLocks/>
              </p:cNvGrpSpPr>
              <p:nvPr/>
            </p:nvGrpSpPr>
            <p:grpSpPr bwMode="auto">
              <a:xfrm>
                <a:off x="2113846" y="1858835"/>
                <a:ext cx="655458" cy="432054"/>
                <a:chOff x="2105432" y="1843086"/>
                <a:chExt cx="655458" cy="432054"/>
              </a:xfrm>
            </p:grpSpPr>
            <p:sp>
              <p:nvSpPr>
                <p:cNvPr id="110614" name="Rectangle 4"/>
                <p:cNvSpPr>
                  <a:spLocks noChangeArrowheads="1"/>
                </p:cNvSpPr>
                <p:nvPr/>
              </p:nvSpPr>
              <p:spPr bwMode="auto">
                <a:xfrm>
                  <a:off x="2105432" y="2076449"/>
                  <a:ext cx="655458" cy="198691"/>
                </a:xfrm>
                <a:prstGeom prst="rect">
                  <a:avLst/>
                </a:prstGeom>
                <a:gradFill rotWithShape="0">
                  <a:gsLst>
                    <a:gs pos="0">
                      <a:srgbClr val="0086EA"/>
                    </a:gs>
                    <a:gs pos="100000">
                      <a:srgbClr val="2767B2"/>
                    </a:gs>
                  </a:gsLst>
                  <a:lin ang="5400000"/>
                </a:gradFill>
                <a:ln w="12700" algn="ctr">
                  <a:solidFill>
                    <a:srgbClr val="2767B2"/>
                  </a:solidFill>
                  <a:round/>
                  <a:headEnd/>
                  <a:tailEnd/>
                </a:ln>
              </p:spPr>
              <p:txBody>
                <a:bodyPr wrap="none" anchor="ctr"/>
                <a:lstStyle/>
                <a:p>
                  <a:pPr algn="ctr"/>
                  <a:r>
                    <a:rPr kumimoji="0" lang="en-US" altLang="zh-TW" sz="700" b="1">
                      <a:solidFill>
                        <a:schemeClr val="bg1"/>
                      </a:solidFill>
                    </a:rPr>
                    <a:t>OS</a:t>
                  </a:r>
                </a:p>
              </p:txBody>
            </p:sp>
            <p:sp>
              <p:nvSpPr>
                <p:cNvPr id="110615" name="Rectangle 4"/>
                <p:cNvSpPr>
                  <a:spLocks noChangeArrowheads="1"/>
                </p:cNvSpPr>
                <p:nvPr/>
              </p:nvSpPr>
              <p:spPr bwMode="auto">
                <a:xfrm>
                  <a:off x="2105432" y="1843086"/>
                  <a:ext cx="655458" cy="198691"/>
                </a:xfrm>
                <a:prstGeom prst="rect">
                  <a:avLst/>
                </a:prstGeom>
                <a:gradFill rotWithShape="0">
                  <a:gsLst>
                    <a:gs pos="0">
                      <a:srgbClr val="FEAB58"/>
                    </a:gs>
                    <a:gs pos="100000">
                      <a:srgbClr val="E76F32"/>
                    </a:gs>
                  </a:gsLst>
                  <a:lin ang="5400000"/>
                </a:gradFill>
                <a:ln w="12700" algn="ctr">
                  <a:solidFill>
                    <a:srgbClr val="E76F32"/>
                  </a:solidFill>
                  <a:round/>
                  <a:headEnd/>
                  <a:tailEnd/>
                </a:ln>
              </p:spPr>
              <p:txBody>
                <a:bodyPr wrap="none" anchor="ctr"/>
                <a:lstStyle/>
                <a:p>
                  <a:pPr algn="ctr"/>
                  <a:r>
                    <a:rPr kumimoji="0" lang="en-US" altLang="zh-TW" sz="700" b="1">
                      <a:solidFill>
                        <a:schemeClr val="bg1"/>
                      </a:solidFill>
                    </a:rPr>
                    <a:t>APP</a:t>
                  </a:r>
                  <a:endParaRPr kumimoji="0" lang="en-US" altLang="zh-TW" sz="800" b="1">
                    <a:solidFill>
                      <a:schemeClr val="bg1"/>
                    </a:solidFill>
                  </a:endParaRPr>
                </a:p>
              </p:txBody>
            </p:sp>
          </p:grpSp>
        </p:grpSp>
      </p:grpSp>
      <p:pic>
        <p:nvPicPr>
          <p:cNvPr id="89" name="Picture 88" descr="ICON_Server_flat_Q408.png"/>
          <p:cNvPicPr>
            <a:picLocks noChangeAspect="1"/>
          </p:cNvPicPr>
          <p:nvPr/>
        </p:nvPicPr>
        <p:blipFill>
          <a:blip r:embed="rId4"/>
          <a:srcRect/>
          <a:stretch>
            <a:fillRect/>
          </a:stretch>
        </p:blipFill>
        <p:spPr bwMode="auto">
          <a:xfrm>
            <a:off x="334963" y="3546475"/>
            <a:ext cx="1471612" cy="368300"/>
          </a:xfrm>
          <a:prstGeom prst="rect">
            <a:avLst/>
          </a:prstGeom>
          <a:noFill/>
          <a:ln w="9525">
            <a:noFill/>
            <a:miter lim="800000"/>
            <a:headEnd/>
            <a:tailEnd/>
          </a:ln>
        </p:spPr>
      </p:pic>
      <p:sp>
        <p:nvSpPr>
          <p:cNvPr id="110603" name="Rectangle 6"/>
          <p:cNvSpPr>
            <a:spLocks noChangeArrowheads="1"/>
          </p:cNvSpPr>
          <p:nvPr/>
        </p:nvSpPr>
        <p:spPr bwMode="auto">
          <a:xfrm>
            <a:off x="349250" y="3195638"/>
            <a:ext cx="4432300" cy="306387"/>
          </a:xfrm>
          <a:prstGeom prst="rect">
            <a:avLst/>
          </a:prstGeom>
          <a:gradFill rotWithShape="0">
            <a:gsLst>
              <a:gs pos="0">
                <a:srgbClr val="2D66B9"/>
              </a:gs>
              <a:gs pos="100000">
                <a:srgbClr val="1B3E70"/>
              </a:gs>
            </a:gsLst>
            <a:lin ang="5400000"/>
          </a:gradFill>
          <a:ln w="19050" algn="ctr">
            <a:solidFill>
              <a:srgbClr val="1B3E70"/>
            </a:solidFill>
            <a:round/>
            <a:headEnd/>
            <a:tailEnd/>
          </a:ln>
        </p:spPr>
        <p:txBody>
          <a:bodyPr wrap="none"/>
          <a:lstStyle/>
          <a:p>
            <a:pPr algn="ctr"/>
            <a:r>
              <a:rPr kumimoji="0" lang="en-US" altLang="zh-TW" sz="1200" b="1">
                <a:solidFill>
                  <a:schemeClr val="bg1"/>
                </a:solidFill>
              </a:rPr>
              <a:t>VMware vSphere™</a:t>
            </a:r>
          </a:p>
        </p:txBody>
      </p:sp>
      <p:pic>
        <p:nvPicPr>
          <p:cNvPr id="110604" name="Picture 93" descr="ICON_Server_flat_Q408.png"/>
          <p:cNvPicPr>
            <a:picLocks noChangeAspect="1"/>
          </p:cNvPicPr>
          <p:nvPr/>
        </p:nvPicPr>
        <p:blipFill>
          <a:blip r:embed="rId4"/>
          <a:srcRect/>
          <a:stretch>
            <a:fillRect/>
          </a:stretch>
        </p:blipFill>
        <p:spPr bwMode="auto">
          <a:xfrm>
            <a:off x="3319463" y="3546475"/>
            <a:ext cx="1471612" cy="368300"/>
          </a:xfrm>
          <a:prstGeom prst="rect">
            <a:avLst/>
          </a:prstGeom>
          <a:noFill/>
          <a:ln w="9525">
            <a:noFill/>
            <a:miter lim="800000"/>
            <a:headEnd/>
            <a:tailEnd/>
          </a:ln>
        </p:spPr>
      </p:pic>
      <p:pic>
        <p:nvPicPr>
          <p:cNvPr id="110605" name="Picture 94" descr="ICON_Server_flat_Q408.png"/>
          <p:cNvPicPr>
            <a:picLocks noChangeAspect="1"/>
          </p:cNvPicPr>
          <p:nvPr/>
        </p:nvPicPr>
        <p:blipFill>
          <a:blip r:embed="rId4"/>
          <a:srcRect/>
          <a:stretch>
            <a:fillRect/>
          </a:stretch>
        </p:blipFill>
        <p:spPr bwMode="auto">
          <a:xfrm>
            <a:off x="1828800" y="3546475"/>
            <a:ext cx="1471613" cy="368300"/>
          </a:xfrm>
          <a:prstGeom prst="rect">
            <a:avLst/>
          </a:prstGeom>
          <a:noFill/>
          <a:ln w="9525">
            <a:noFill/>
            <a:miter lim="800000"/>
            <a:headEnd/>
            <a:tailEnd/>
          </a:ln>
        </p:spPr>
      </p:pic>
      <p:sp>
        <p:nvSpPr>
          <p:cNvPr id="110606" name="Title 60"/>
          <p:cNvSpPr>
            <a:spLocks noGrp="1"/>
          </p:cNvSpPr>
          <p:nvPr>
            <p:ph type="title"/>
          </p:nvPr>
        </p:nvSpPr>
        <p:spPr/>
        <p:txBody>
          <a:bodyPr/>
          <a:lstStyle/>
          <a:p>
            <a:pPr algn="l"/>
            <a:r>
              <a:rPr lang="en-US" altLang="zh-TW" smtClean="0">
                <a:ea typeface="新細明體" charset="-120"/>
                <a:hlinkClick r:id="rId5"/>
              </a:rPr>
              <a:t>Power Optimization</a:t>
            </a:r>
          </a:p>
        </p:txBody>
      </p:sp>
      <p:sp>
        <p:nvSpPr>
          <p:cNvPr id="61" name="TextBox 60"/>
          <p:cNvSpPr txBox="1">
            <a:spLocks noChangeArrowheads="1"/>
          </p:cNvSpPr>
          <p:nvPr/>
        </p:nvSpPr>
        <p:spPr bwMode="auto">
          <a:xfrm>
            <a:off x="333375" y="4040188"/>
            <a:ext cx="1470025" cy="954087"/>
          </a:xfrm>
          <a:prstGeom prst="rect">
            <a:avLst/>
          </a:prstGeom>
          <a:noFill/>
          <a:ln w="9525">
            <a:noFill/>
            <a:miter lim="800000"/>
            <a:headEnd/>
            <a:tailEnd/>
          </a:ln>
        </p:spPr>
        <p:txBody>
          <a:bodyPr>
            <a:spAutoFit/>
          </a:bodyPr>
          <a:lstStyle/>
          <a:p>
            <a:r>
              <a:rPr kumimoji="0" lang="en-US" altLang="zh-TW" sz="1400"/>
              <a:t>DPM powers off server when requirements are lower</a:t>
            </a:r>
          </a:p>
        </p:txBody>
      </p:sp>
      <p:sp>
        <p:nvSpPr>
          <p:cNvPr id="62" name="TextBox 61"/>
          <p:cNvSpPr txBox="1">
            <a:spLocks noChangeArrowheads="1"/>
          </p:cNvSpPr>
          <p:nvPr/>
        </p:nvSpPr>
        <p:spPr bwMode="auto">
          <a:xfrm>
            <a:off x="263525" y="4003675"/>
            <a:ext cx="1470025" cy="954088"/>
          </a:xfrm>
          <a:prstGeom prst="rect">
            <a:avLst/>
          </a:prstGeom>
          <a:noFill/>
          <a:ln w="9525">
            <a:noFill/>
            <a:miter lim="800000"/>
            <a:headEnd/>
            <a:tailEnd/>
          </a:ln>
        </p:spPr>
        <p:txBody>
          <a:bodyPr>
            <a:spAutoFit/>
          </a:bodyPr>
          <a:lstStyle/>
          <a:p>
            <a:r>
              <a:rPr kumimoji="0" lang="en-US" altLang="zh-TW" sz="1400"/>
              <a:t>DPM brings servers back online when load increases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9"/>
                                        </p:tgtEl>
                                        <p:attrNameLst>
                                          <p:attrName>style.opacity</p:attrName>
                                        </p:attrNameLst>
                                      </p:cBhvr>
                                      <p:to>
                                        <p:strVal val="0.5"/>
                                      </p:to>
                                    </p:set>
                                    <p:animEffect filter="image" prLst="opacity: 0.5">
                                      <p:cBhvr rctx="IE">
                                        <p:cTn id="7" dur="indefinite"/>
                                        <p:tgtEl>
                                          <p:spTgt spid="89"/>
                                        </p:tgtEl>
                                      </p:cBhvr>
                                    </p:animEffect>
                                  </p:childTnLst>
                                </p:cTn>
                              </p:par>
                            </p:childTnLst>
                          </p:cTn>
                        </p:par>
                        <p:par>
                          <p:cTn id="8" fill="hold">
                            <p:stCondLst>
                              <p:cond delay="0"/>
                            </p:stCondLst>
                            <p:childTnLst>
                              <p:par>
                                <p:cTn id="9" presetID="0" presetClass="path" presetSubtype="0" accel="50000" decel="50000" fill="hold" nodeType="afterEffect">
                                  <p:stCondLst>
                                    <p:cond delay="400"/>
                                  </p:stCondLst>
                                  <p:childTnLst>
                                    <p:animMotion origin="layout" path="M 3.88889E-6 0 L 0.15416 -0.0125 " pathEditMode="relative" rAng="0" ptsTypes="AA">
                                      <p:cBhvr>
                                        <p:cTn id="10" dur="2000" fill="hold"/>
                                        <p:tgtEl>
                                          <p:spTgt spid="2"/>
                                        </p:tgtEl>
                                        <p:attrNameLst>
                                          <p:attrName>ppt_x</p:attrName>
                                          <p:attrName>ppt_y</p:attrName>
                                        </p:attrNameLst>
                                      </p:cBhvr>
                                      <p:rCtr x="77" y="-6"/>
                                    </p:animMotion>
                                  </p:childTnLst>
                                </p:cTn>
                              </p:par>
                              <p:par>
                                <p:cTn id="11" presetID="0" presetClass="path" presetSubtype="0" accel="50000" decel="50000" fill="hold" nodeType="withEffect">
                                  <p:stCondLst>
                                    <p:cond delay="400"/>
                                  </p:stCondLst>
                                  <p:childTnLst>
                                    <p:animMotion origin="layout" path="M -0.00034 0 L 0.26528 -0.01111 " pathEditMode="relative" ptsTypes="AA">
                                      <p:cBhvr>
                                        <p:cTn id="12" dur="2000" fill="hold"/>
                                        <p:tgtEl>
                                          <p:spTgt spid="4"/>
                                        </p:tgtEl>
                                        <p:attrNameLst>
                                          <p:attrName>ppt_x</p:attrName>
                                          <p:attrName>ppt_y</p:attrName>
                                        </p:attrNameLst>
                                      </p:cBhvr>
                                    </p:animMotion>
                                  </p:childTnLst>
                                </p:cTn>
                              </p:par>
                              <p:par>
                                <p:cTn id="13" presetID="0" presetClass="path" presetSubtype="0" accel="50000" decel="50000" fill="hold" nodeType="withEffect">
                                  <p:stCondLst>
                                    <p:cond delay="400"/>
                                  </p:stCondLst>
                                  <p:childTnLst>
                                    <p:animMotion origin="layout" path="M -1.66667E-6 0 L 0.26563 -0.01111 " pathEditMode="relative" rAng="0" ptsTypes="AA">
                                      <p:cBhvr>
                                        <p:cTn id="14" dur="2000" fill="hold"/>
                                        <p:tgtEl>
                                          <p:spTgt spid="6"/>
                                        </p:tgtEl>
                                        <p:attrNameLst>
                                          <p:attrName>ppt_x</p:attrName>
                                          <p:attrName>ppt_y</p:attrName>
                                        </p:attrNameLst>
                                      </p:cBhvr>
                                      <p:rCtr x="133" y="-6"/>
                                    </p:animMotion>
                                  </p:childTnLst>
                                </p:cTn>
                              </p:par>
                              <p:par>
                                <p:cTn id="15" presetID="1" presetClass="entr" presetSubtype="0" fill="hold" grpId="0" nodeType="withEffect">
                                  <p:stCondLst>
                                    <p:cond delay="400"/>
                                  </p:stCondLst>
                                  <p:childTnLst>
                                    <p:set>
                                      <p:cBhvr>
                                        <p:cTn id="16" dur="1" fill="hold">
                                          <p:stCondLst>
                                            <p:cond delay="0"/>
                                          </p:stCondLst>
                                        </p:cTn>
                                        <p:tgtEl>
                                          <p:spTgt spid="61"/>
                                        </p:tgtEl>
                                        <p:attrNameLst>
                                          <p:attrName>style.visibility</p:attrName>
                                        </p:attrNameLst>
                                      </p:cBhvr>
                                      <p:to>
                                        <p:strVal val="visible"/>
                                      </p:to>
                                    </p:set>
                                  </p:childTnLst>
                                </p:cTn>
                              </p:par>
                            </p:childTnLst>
                          </p:cTn>
                        </p:par>
                        <p:par>
                          <p:cTn id="17" fill="hold">
                            <p:stCondLst>
                              <p:cond delay="2400"/>
                            </p:stCondLst>
                            <p:childTnLst>
                              <p:par>
                                <p:cTn id="18" presetID="9" presetClass="exit" presetSubtype="0" fill="hold" grpId="1" nodeType="afterEffect">
                                  <p:stCondLst>
                                    <p:cond delay="0"/>
                                  </p:stCondLst>
                                  <p:childTnLst>
                                    <p:animEffect transition="out" filter="dissolve">
                                      <p:cBhvr>
                                        <p:cTn id="19" dur="500"/>
                                        <p:tgtEl>
                                          <p:spTgt spid="61"/>
                                        </p:tgtEl>
                                      </p:cBhvr>
                                    </p:animEffect>
                                    <p:set>
                                      <p:cBhvr>
                                        <p:cTn id="20" dur="1" fill="hold">
                                          <p:stCondLst>
                                            <p:cond delay="499"/>
                                          </p:stCondLst>
                                        </p:cTn>
                                        <p:tgtEl>
                                          <p:spTgt spid="6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89"/>
                                        </p:tgtEl>
                                        <p:attrNameLst>
                                          <p:attrName>style.opacity</p:attrName>
                                        </p:attrNameLst>
                                      </p:cBhvr>
                                      <p:to>
                                        <p:strVal val="1"/>
                                      </p:to>
                                    </p:set>
                                    <p:animEffect filter="image" prLst="opacity: 1">
                                      <p:cBhvr rctx="IE">
                                        <p:cTn id="25" dur="indefinite"/>
                                        <p:tgtEl>
                                          <p:spTgt spid="89"/>
                                        </p:tgtEl>
                                      </p:cBhvr>
                                    </p:animEffect>
                                  </p:childTnLst>
                                </p:cTn>
                              </p:par>
                              <p:par>
                                <p:cTn id="26" presetID="0" presetClass="path" presetSubtype="0" accel="50000" decel="50000" fill="hold" nodeType="withEffect">
                                  <p:stCondLst>
                                    <p:cond delay="400"/>
                                  </p:stCondLst>
                                  <p:childTnLst>
                                    <p:animMotion origin="layout" path="M 0.15416 -0.01204 L 0.00104 -0.00093 " pathEditMode="relative" rAng="0" ptsTypes="AA">
                                      <p:cBhvr>
                                        <p:cTn id="27" dur="2000" fill="hold"/>
                                        <p:tgtEl>
                                          <p:spTgt spid="2"/>
                                        </p:tgtEl>
                                        <p:attrNameLst>
                                          <p:attrName>ppt_x</p:attrName>
                                          <p:attrName>ppt_y</p:attrName>
                                        </p:attrNameLst>
                                      </p:cBhvr>
                                      <p:rCtr x="-77" y="6"/>
                                    </p:animMotion>
                                  </p:childTnLst>
                                </p:cTn>
                              </p:par>
                              <p:par>
                                <p:cTn id="28" presetID="0" presetClass="path" presetSubtype="0" accel="50000" decel="50000" fill="hold" nodeType="withEffect">
                                  <p:stCondLst>
                                    <p:cond delay="400"/>
                                  </p:stCondLst>
                                  <p:childTnLst>
                                    <p:animMotion origin="layout" path="M 0.26563 -0.01111 L 0.00035 -0.00046 " pathEditMode="relative" rAng="0" ptsTypes="AA">
                                      <p:cBhvr>
                                        <p:cTn id="29" dur="2000" fill="hold"/>
                                        <p:tgtEl>
                                          <p:spTgt spid="4"/>
                                        </p:tgtEl>
                                        <p:attrNameLst>
                                          <p:attrName>ppt_x</p:attrName>
                                          <p:attrName>ppt_y</p:attrName>
                                        </p:attrNameLst>
                                      </p:cBhvr>
                                      <p:rCtr x="-133" y="5"/>
                                    </p:animMotion>
                                  </p:childTnLst>
                                </p:cTn>
                              </p:par>
                              <p:par>
                                <p:cTn id="30" presetID="0" presetClass="path" presetSubtype="0" accel="50000" decel="50000" fill="hold" nodeType="withEffect">
                                  <p:stCondLst>
                                    <p:cond delay="400"/>
                                  </p:stCondLst>
                                  <p:childTnLst>
                                    <p:animMotion origin="layout" path="M 0.26563 -0.01111 L 0.00035 -0.00046 " pathEditMode="relative" rAng="0" ptsTypes="AA">
                                      <p:cBhvr>
                                        <p:cTn id="31" dur="2000" fill="hold"/>
                                        <p:tgtEl>
                                          <p:spTgt spid="6"/>
                                        </p:tgtEl>
                                        <p:attrNameLst>
                                          <p:attrName>ppt_x</p:attrName>
                                          <p:attrName>ppt_y</p:attrName>
                                        </p:attrNameLst>
                                      </p:cBhvr>
                                      <p:rCtr x="-133" y="5"/>
                                    </p:animMotion>
                                  </p:childTnLst>
                                </p:cTn>
                              </p:par>
                              <p:par>
                                <p:cTn id="32" presetID="1" presetClass="entr" presetSubtype="0" fill="hold" grpId="0" nodeType="withEffect">
                                  <p:stCondLst>
                                    <p:cond delay="400"/>
                                  </p:stCondLst>
                                  <p:childTnLst>
                                    <p:set>
                                      <p:cBhvr>
                                        <p:cTn id="33" dur="1" fill="hold">
                                          <p:stCondLst>
                                            <p:cond delay="0"/>
                                          </p:stCondLst>
                                        </p:cTn>
                                        <p:tgtEl>
                                          <p:spTgt spid="62"/>
                                        </p:tgtEl>
                                        <p:attrNameLst>
                                          <p:attrName>style.visibility</p:attrName>
                                        </p:attrNameLst>
                                      </p:cBhvr>
                                      <p:to>
                                        <p:strVal val="visible"/>
                                      </p:to>
                                    </p:set>
                                  </p:childTnLst>
                                </p:cTn>
                              </p:par>
                            </p:childTnLst>
                          </p:cTn>
                        </p:par>
                        <p:par>
                          <p:cTn id="34" fill="hold">
                            <p:stCondLst>
                              <p:cond delay="2400"/>
                            </p:stCondLst>
                            <p:childTnLst>
                              <p:par>
                                <p:cTn id="35" presetID="9" presetClass="exit" presetSubtype="0" fill="hold" grpId="1" nodeType="afterEffect">
                                  <p:stCondLst>
                                    <p:cond delay="0"/>
                                  </p:stCondLst>
                                  <p:childTnLst>
                                    <p:animEffect transition="out" filter="dissolv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P spid="62" grpId="0"/>
      <p:bldP spid="6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Box 300036"/>
          <p:cNvSpPr txBox="1">
            <a:spLocks noChangeArrowheads="1"/>
          </p:cNvSpPr>
          <p:nvPr/>
        </p:nvSpPr>
        <p:spPr bwMode="auto">
          <a:xfrm rot="10800000">
            <a:off x="906463" y="1520825"/>
            <a:ext cx="328612" cy="3100388"/>
          </a:xfrm>
          <a:prstGeom prst="rect">
            <a:avLst/>
          </a:prstGeom>
          <a:noFill/>
          <a:ln w="9525">
            <a:noFill/>
            <a:miter lim="800000"/>
            <a:headEnd/>
            <a:tailEnd/>
          </a:ln>
        </p:spPr>
        <p:txBody>
          <a:bodyPr vert="eaVert" wrap="none" lIns="45720" rIns="45720">
            <a:spAutoFit/>
          </a:bodyPr>
          <a:lstStyle/>
          <a:p>
            <a:pPr marL="280988" indent="-280988" algn="ctr" eaLnBrk="0" hangingPunct="0">
              <a:lnSpc>
                <a:spcPct val="85000"/>
              </a:lnSpc>
              <a:buSzPct val="70000"/>
            </a:pPr>
            <a:r>
              <a:rPr kumimoji="0" lang="en-US" altLang="zh-TW" b="1">
                <a:solidFill>
                  <a:schemeClr val="tx2"/>
                </a:solidFill>
                <a:ea typeface="Arial Unicode MS" pitchFamily="34" charset="-120"/>
                <a:cs typeface="Arial Unicode MS" pitchFamily="34" charset="-120"/>
              </a:rPr>
              <a:t>Hardware Failure Tolerance</a:t>
            </a:r>
          </a:p>
        </p:txBody>
      </p:sp>
      <p:sp>
        <p:nvSpPr>
          <p:cNvPr id="112642" name="TextBox 300039"/>
          <p:cNvSpPr txBox="1">
            <a:spLocks noChangeArrowheads="1"/>
          </p:cNvSpPr>
          <p:nvPr/>
        </p:nvSpPr>
        <p:spPr bwMode="auto">
          <a:xfrm>
            <a:off x="4819650" y="5232400"/>
            <a:ext cx="2465388" cy="327025"/>
          </a:xfrm>
          <a:prstGeom prst="rect">
            <a:avLst/>
          </a:prstGeom>
          <a:noFill/>
          <a:ln w="9525">
            <a:noFill/>
            <a:miter lim="800000"/>
            <a:headEnd/>
            <a:tailEnd/>
          </a:ln>
        </p:spPr>
        <p:txBody>
          <a:bodyPr wrap="none" lIns="45720" rIns="45720">
            <a:spAutoFit/>
          </a:bodyPr>
          <a:lstStyle/>
          <a:p>
            <a:pPr marL="280988" indent="-280988" algn="ctr" eaLnBrk="0" hangingPunct="0">
              <a:lnSpc>
                <a:spcPct val="85000"/>
              </a:lnSpc>
              <a:buSzPct val="70000"/>
            </a:pPr>
            <a:r>
              <a:rPr kumimoji="0" lang="en-US" altLang="zh-TW" b="1">
                <a:solidFill>
                  <a:schemeClr val="tx2"/>
                </a:solidFill>
                <a:ea typeface="Arial Unicode MS" pitchFamily="34" charset="-120"/>
                <a:cs typeface="Arial Unicode MS" pitchFamily="34" charset="-120"/>
              </a:rPr>
              <a:t>Application Coverage</a:t>
            </a:r>
          </a:p>
        </p:txBody>
      </p:sp>
      <p:sp>
        <p:nvSpPr>
          <p:cNvPr id="112643" name="Rectangle 27"/>
          <p:cNvSpPr>
            <a:spLocks noGrp="1" noChangeArrowheads="1"/>
          </p:cNvSpPr>
          <p:nvPr>
            <p:ph type="title"/>
          </p:nvPr>
        </p:nvSpPr>
        <p:spPr>
          <a:xfrm>
            <a:off x="685800" y="685800"/>
            <a:ext cx="7553325" cy="403225"/>
          </a:xfrm>
        </p:spPr>
        <p:txBody>
          <a:bodyPr rIns="73152" anchor="t"/>
          <a:lstStyle/>
          <a:p>
            <a:pPr eaLnBrk="1" hangingPunct="1"/>
            <a:r>
              <a:rPr lang="en-US" altLang="zh-TW" smtClean="0">
                <a:ea typeface="新細明體" charset="-120"/>
              </a:rPr>
              <a:t>Transforming Availability Service Levels</a:t>
            </a:r>
          </a:p>
        </p:txBody>
      </p:sp>
      <p:grpSp>
        <p:nvGrpSpPr>
          <p:cNvPr id="4" name="Group 24"/>
          <p:cNvGrpSpPr>
            <a:grpSpLocks/>
          </p:cNvGrpSpPr>
          <p:nvPr/>
        </p:nvGrpSpPr>
        <p:grpSpPr bwMode="auto">
          <a:xfrm>
            <a:off x="3055938" y="2012950"/>
            <a:ext cx="5021262" cy="2328863"/>
            <a:chOff x="2112" y="1680"/>
            <a:chExt cx="2496" cy="1056"/>
          </a:xfrm>
        </p:grpSpPr>
        <p:sp>
          <p:nvSpPr>
            <p:cNvPr id="112662" name="Rectangle 300050"/>
            <p:cNvSpPr>
              <a:spLocks noChangeArrowheads="1"/>
            </p:cNvSpPr>
            <p:nvPr/>
          </p:nvSpPr>
          <p:spPr bwMode="auto">
            <a:xfrm>
              <a:off x="2112" y="1680"/>
              <a:ext cx="2496" cy="1056"/>
            </a:xfrm>
            <a:prstGeom prst="rect">
              <a:avLst/>
            </a:prstGeom>
            <a:gradFill rotWithShape="0">
              <a:gsLst>
                <a:gs pos="0">
                  <a:srgbClr val="B1D37F"/>
                </a:gs>
                <a:gs pos="100000">
                  <a:srgbClr val="88BB40"/>
                </a:gs>
              </a:gsLst>
              <a:lin ang="5400000"/>
            </a:gradFill>
            <a:ln w="19050" algn="ctr">
              <a:solidFill>
                <a:srgbClr val="88BB40"/>
              </a:solidFill>
              <a:round/>
              <a:headEnd/>
              <a:tailEnd/>
            </a:ln>
          </p:spPr>
          <p:txBody>
            <a:bodyPr wrap="none"/>
            <a:lstStyle/>
            <a:p>
              <a:pPr marL="280988" indent="-280988" eaLnBrk="0" hangingPunct="0">
                <a:lnSpc>
                  <a:spcPct val="85000"/>
                </a:lnSpc>
                <a:buSzPct val="70000"/>
              </a:pPr>
              <a:endParaRPr kumimoji="0" lang="zh-TW" altLang="zh-TW"/>
            </a:p>
          </p:txBody>
        </p:sp>
        <p:sp>
          <p:nvSpPr>
            <p:cNvPr id="112663" name="Text Box 23"/>
            <p:cNvSpPr txBox="1">
              <a:spLocks noChangeArrowheads="1"/>
            </p:cNvSpPr>
            <p:nvPr/>
          </p:nvSpPr>
          <p:spPr bwMode="auto">
            <a:xfrm>
              <a:off x="2273" y="1728"/>
              <a:ext cx="2175" cy="194"/>
            </a:xfrm>
            <a:prstGeom prst="rect">
              <a:avLst/>
            </a:prstGeom>
            <a:noFill/>
            <a:ln w="9525" algn="ctr">
              <a:noFill/>
              <a:miter lim="800000"/>
              <a:headEnd/>
              <a:tailEnd/>
            </a:ln>
          </p:spPr>
          <p:txBody>
            <a:bodyPr wrap="none">
              <a:spAutoFit/>
            </a:bodyPr>
            <a:lstStyle/>
            <a:p>
              <a:pPr algn="ctr"/>
              <a:r>
                <a:rPr kumimoji="0" lang="en-US" altLang="zh-TW" b="1">
                  <a:ea typeface="Arial Unicode MS" pitchFamily="34" charset="-120"/>
                  <a:cs typeface="Arial Unicode MS" pitchFamily="34" charset="-120"/>
                </a:rPr>
                <a:t>VMware FT</a:t>
              </a:r>
            </a:p>
          </p:txBody>
        </p:sp>
      </p:grpSp>
      <p:sp>
        <p:nvSpPr>
          <p:cNvPr id="112645" name="TextBox 300038"/>
          <p:cNvSpPr txBox="1">
            <a:spLocks noChangeArrowheads="1"/>
          </p:cNvSpPr>
          <p:nvPr/>
        </p:nvSpPr>
        <p:spPr bwMode="auto">
          <a:xfrm>
            <a:off x="1266825" y="4168775"/>
            <a:ext cx="1458913" cy="350838"/>
          </a:xfrm>
          <a:prstGeom prst="rect">
            <a:avLst/>
          </a:prstGeom>
          <a:noFill/>
          <a:ln w="9525">
            <a:noFill/>
            <a:miter lim="800000"/>
            <a:headEnd/>
            <a:tailEnd/>
          </a:ln>
        </p:spPr>
        <p:txBody>
          <a:bodyPr wrap="none" lIns="45720" rIns="45720">
            <a:spAutoFit/>
          </a:bodyPr>
          <a:lstStyle/>
          <a:p>
            <a:pPr marL="280988" indent="-280988" algn="r" eaLnBrk="0" hangingPunct="0">
              <a:lnSpc>
                <a:spcPct val="85000"/>
              </a:lnSpc>
              <a:buSzPct val="70000"/>
            </a:pPr>
            <a:r>
              <a:rPr kumimoji="0" lang="en-US" altLang="zh-TW" sz="1400" b="1">
                <a:solidFill>
                  <a:schemeClr val="tx2"/>
                </a:solidFill>
                <a:ea typeface="Arial Unicode MS" pitchFamily="34" charset="-120"/>
                <a:cs typeface="Arial Unicode MS" pitchFamily="34" charset="-120"/>
              </a:rPr>
              <a:t>Unprotected</a:t>
            </a:r>
          </a:p>
        </p:txBody>
      </p:sp>
      <p:sp>
        <p:nvSpPr>
          <p:cNvPr id="112646" name="TextBox 300040"/>
          <p:cNvSpPr txBox="1">
            <a:spLocks noChangeArrowheads="1"/>
          </p:cNvSpPr>
          <p:nvPr/>
        </p:nvSpPr>
        <p:spPr bwMode="auto">
          <a:xfrm>
            <a:off x="1417638" y="2528888"/>
            <a:ext cx="1308100" cy="584200"/>
          </a:xfrm>
          <a:prstGeom prst="rect">
            <a:avLst/>
          </a:prstGeom>
          <a:noFill/>
          <a:ln w="9525">
            <a:noFill/>
            <a:miter lim="800000"/>
            <a:headEnd/>
            <a:tailEnd/>
          </a:ln>
        </p:spPr>
        <p:txBody>
          <a:bodyPr wrap="none" lIns="45720" rIns="45720">
            <a:spAutoFit/>
          </a:bodyPr>
          <a:lstStyle/>
          <a:p>
            <a:pPr marL="280988" indent="-280988" algn="r" eaLnBrk="0" hangingPunct="0">
              <a:lnSpc>
                <a:spcPct val="85000"/>
              </a:lnSpc>
              <a:buSzPct val="70000"/>
            </a:pPr>
            <a:r>
              <a:rPr kumimoji="0" lang="en-US" altLang="zh-TW" sz="1400" b="1">
                <a:solidFill>
                  <a:schemeClr val="tx2"/>
                </a:solidFill>
                <a:ea typeface="Arial Unicode MS" pitchFamily="34" charset="-120"/>
                <a:cs typeface="Arial Unicode MS" pitchFamily="34" charset="-120"/>
              </a:rPr>
              <a:t>Automated</a:t>
            </a:r>
          </a:p>
          <a:p>
            <a:pPr marL="280988" indent="-280988" algn="r" eaLnBrk="0" hangingPunct="0">
              <a:lnSpc>
                <a:spcPct val="85000"/>
              </a:lnSpc>
              <a:buSzPct val="70000"/>
            </a:pPr>
            <a:r>
              <a:rPr kumimoji="0" lang="en-US" altLang="zh-TW" sz="1400" b="1">
                <a:solidFill>
                  <a:schemeClr val="tx2"/>
                </a:solidFill>
                <a:ea typeface="Arial Unicode MS" pitchFamily="34" charset="-120"/>
                <a:cs typeface="Arial Unicode MS" pitchFamily="34" charset="-120"/>
              </a:rPr>
              <a:t>Restart</a:t>
            </a:r>
          </a:p>
        </p:txBody>
      </p:sp>
      <p:sp>
        <p:nvSpPr>
          <p:cNvPr id="112647" name="TextBox 300042"/>
          <p:cNvSpPr txBox="1">
            <a:spLocks noChangeArrowheads="1"/>
          </p:cNvSpPr>
          <p:nvPr/>
        </p:nvSpPr>
        <p:spPr bwMode="auto">
          <a:xfrm>
            <a:off x="1344613" y="1849438"/>
            <a:ext cx="1381125" cy="350837"/>
          </a:xfrm>
          <a:prstGeom prst="rect">
            <a:avLst/>
          </a:prstGeom>
          <a:noFill/>
          <a:ln w="9525">
            <a:noFill/>
            <a:miter lim="800000"/>
            <a:headEnd/>
            <a:tailEnd/>
          </a:ln>
        </p:spPr>
        <p:txBody>
          <a:bodyPr wrap="none" lIns="45720" rIns="45720">
            <a:spAutoFit/>
          </a:bodyPr>
          <a:lstStyle/>
          <a:p>
            <a:pPr marL="280988" indent="-280988" algn="r" eaLnBrk="0" hangingPunct="0">
              <a:lnSpc>
                <a:spcPct val="85000"/>
              </a:lnSpc>
              <a:buSzPct val="70000"/>
            </a:pPr>
            <a:r>
              <a:rPr kumimoji="0" lang="en-US" altLang="zh-TW" sz="1400" b="1">
                <a:solidFill>
                  <a:schemeClr val="tx2"/>
                </a:solidFill>
                <a:ea typeface="Arial Unicode MS" pitchFamily="34" charset="-120"/>
                <a:cs typeface="Arial Unicode MS" pitchFamily="34" charset="-120"/>
              </a:rPr>
              <a:t>Continuous</a:t>
            </a:r>
          </a:p>
        </p:txBody>
      </p:sp>
      <p:sp>
        <p:nvSpPr>
          <p:cNvPr id="112648" name="TextBox 300043"/>
          <p:cNvSpPr txBox="1">
            <a:spLocks noChangeArrowheads="1"/>
          </p:cNvSpPr>
          <p:nvPr/>
        </p:nvSpPr>
        <p:spPr bwMode="auto">
          <a:xfrm>
            <a:off x="2901950" y="4776788"/>
            <a:ext cx="444500" cy="347662"/>
          </a:xfrm>
          <a:prstGeom prst="rect">
            <a:avLst/>
          </a:prstGeom>
          <a:noFill/>
          <a:ln w="9525">
            <a:noFill/>
            <a:miter lim="800000"/>
            <a:headEnd/>
            <a:tailEnd/>
          </a:ln>
        </p:spPr>
        <p:txBody>
          <a:bodyPr wrap="none" lIns="45720" rIns="45720">
            <a:spAutoFit/>
          </a:bodyPr>
          <a:lstStyle/>
          <a:p>
            <a:pPr marL="280988" indent="-280988" algn="ctr" eaLnBrk="0" hangingPunct="0">
              <a:lnSpc>
                <a:spcPct val="85000"/>
              </a:lnSpc>
              <a:buSzPct val="70000"/>
            </a:pPr>
            <a:r>
              <a:rPr kumimoji="0" lang="en-US" altLang="zh-TW" sz="1400" b="1">
                <a:solidFill>
                  <a:schemeClr val="tx2"/>
                </a:solidFill>
                <a:ea typeface="Arial Unicode MS" pitchFamily="34" charset="-120"/>
                <a:cs typeface="Arial Unicode MS" pitchFamily="34" charset="-120"/>
              </a:rPr>
              <a:t>0%</a:t>
            </a:r>
          </a:p>
        </p:txBody>
      </p:sp>
      <p:sp>
        <p:nvSpPr>
          <p:cNvPr id="112649" name="TextBox 300047"/>
          <p:cNvSpPr txBox="1">
            <a:spLocks noChangeArrowheads="1"/>
          </p:cNvSpPr>
          <p:nvPr/>
        </p:nvSpPr>
        <p:spPr bwMode="auto">
          <a:xfrm>
            <a:off x="3636963" y="4762500"/>
            <a:ext cx="569912" cy="347663"/>
          </a:xfrm>
          <a:prstGeom prst="rect">
            <a:avLst/>
          </a:prstGeom>
          <a:noFill/>
          <a:ln w="9525">
            <a:noFill/>
            <a:miter lim="800000"/>
            <a:headEnd/>
            <a:tailEnd/>
          </a:ln>
        </p:spPr>
        <p:txBody>
          <a:bodyPr wrap="none" lIns="45720" rIns="45720">
            <a:spAutoFit/>
          </a:bodyPr>
          <a:lstStyle/>
          <a:p>
            <a:pPr marL="280988" indent="-280988" algn="ctr" eaLnBrk="0" hangingPunct="0">
              <a:lnSpc>
                <a:spcPct val="85000"/>
              </a:lnSpc>
              <a:buSzPct val="70000"/>
            </a:pPr>
            <a:r>
              <a:rPr kumimoji="0" lang="en-US" altLang="zh-TW" sz="1400" b="1">
                <a:solidFill>
                  <a:schemeClr val="tx2"/>
                </a:solidFill>
                <a:ea typeface="Arial Unicode MS" pitchFamily="34" charset="-120"/>
                <a:cs typeface="Arial Unicode MS" pitchFamily="34" charset="-120"/>
              </a:rPr>
              <a:t>10%</a:t>
            </a:r>
          </a:p>
        </p:txBody>
      </p:sp>
      <p:sp>
        <p:nvSpPr>
          <p:cNvPr id="112650" name="TextBox 300048"/>
          <p:cNvSpPr txBox="1">
            <a:spLocks noChangeArrowheads="1"/>
          </p:cNvSpPr>
          <p:nvPr/>
        </p:nvSpPr>
        <p:spPr bwMode="auto">
          <a:xfrm>
            <a:off x="7843838" y="4722813"/>
            <a:ext cx="695325" cy="347662"/>
          </a:xfrm>
          <a:prstGeom prst="rect">
            <a:avLst/>
          </a:prstGeom>
          <a:noFill/>
          <a:ln w="9525">
            <a:noFill/>
            <a:miter lim="800000"/>
            <a:headEnd/>
            <a:tailEnd/>
          </a:ln>
        </p:spPr>
        <p:txBody>
          <a:bodyPr wrap="none" lIns="45720" rIns="45720">
            <a:spAutoFit/>
          </a:bodyPr>
          <a:lstStyle/>
          <a:p>
            <a:pPr marL="280988" indent="-280988" algn="ctr" eaLnBrk="0" hangingPunct="0">
              <a:lnSpc>
                <a:spcPct val="85000"/>
              </a:lnSpc>
              <a:buSzPct val="70000"/>
            </a:pPr>
            <a:r>
              <a:rPr kumimoji="0" lang="en-US" altLang="zh-TW" sz="1400" b="1">
                <a:solidFill>
                  <a:schemeClr val="tx2"/>
                </a:solidFill>
                <a:ea typeface="Arial Unicode MS" pitchFamily="34" charset="-120"/>
                <a:cs typeface="Arial Unicode MS" pitchFamily="34" charset="-120"/>
              </a:rPr>
              <a:t>100%</a:t>
            </a:r>
          </a:p>
        </p:txBody>
      </p:sp>
      <p:sp>
        <p:nvSpPr>
          <p:cNvPr id="41997" name="Rectangle 300050"/>
          <p:cNvSpPr>
            <a:spLocks noChangeArrowheads="1"/>
          </p:cNvSpPr>
          <p:nvPr/>
        </p:nvSpPr>
        <p:spPr bwMode="auto">
          <a:xfrm>
            <a:off x="3160713" y="2832100"/>
            <a:ext cx="4932362" cy="1514475"/>
          </a:xfrm>
          <a:prstGeom prst="rect">
            <a:avLst/>
          </a:prstGeom>
          <a:gradFill rotWithShape="0">
            <a:gsLst>
              <a:gs pos="0">
                <a:srgbClr val="7CB4DE"/>
              </a:gs>
              <a:gs pos="100000">
                <a:srgbClr val="4B99D2"/>
              </a:gs>
            </a:gsLst>
            <a:lin ang="5400000"/>
          </a:gradFill>
          <a:ln w="19050" algn="ctr">
            <a:solidFill>
              <a:srgbClr val="4B99D2"/>
            </a:solidFill>
            <a:round/>
            <a:headEnd/>
            <a:tailEnd/>
          </a:ln>
        </p:spPr>
        <p:txBody>
          <a:bodyPr wrap="none" anchor="ctr"/>
          <a:lstStyle/>
          <a:p>
            <a:pPr marL="280988" indent="-280988" algn="ctr" eaLnBrk="0" hangingPunct="0">
              <a:lnSpc>
                <a:spcPct val="85000"/>
              </a:lnSpc>
              <a:buSzPct val="70000"/>
            </a:pPr>
            <a:r>
              <a:rPr kumimoji="0" lang="en-US" altLang="zh-TW" b="1"/>
              <a:t>with VMware HA</a:t>
            </a:r>
          </a:p>
        </p:txBody>
      </p:sp>
      <p:sp>
        <p:nvSpPr>
          <p:cNvPr id="41998" name="Rectangle 300051"/>
          <p:cNvSpPr>
            <a:spLocks noChangeArrowheads="1"/>
          </p:cNvSpPr>
          <p:nvPr/>
        </p:nvSpPr>
        <p:spPr bwMode="auto">
          <a:xfrm>
            <a:off x="3060700" y="2825750"/>
            <a:ext cx="484188" cy="1504950"/>
          </a:xfrm>
          <a:prstGeom prst="rect">
            <a:avLst/>
          </a:prstGeom>
          <a:gradFill rotWithShape="0">
            <a:gsLst>
              <a:gs pos="0">
                <a:srgbClr val="FEAB58"/>
              </a:gs>
              <a:gs pos="100000">
                <a:srgbClr val="E76F32"/>
              </a:gs>
            </a:gsLst>
            <a:lin ang="5400000"/>
          </a:gradFill>
          <a:ln w="19050" algn="ctr">
            <a:solidFill>
              <a:srgbClr val="E76F32"/>
            </a:solidFill>
            <a:round/>
            <a:headEnd/>
            <a:tailEnd/>
          </a:ln>
        </p:spPr>
        <p:txBody>
          <a:bodyPr wrap="none"/>
          <a:lstStyle/>
          <a:p>
            <a:endParaRPr kumimoji="0" lang="de-DE" altLang="zh-TW"/>
          </a:p>
        </p:txBody>
      </p:sp>
      <p:sp>
        <p:nvSpPr>
          <p:cNvPr id="41999" name="Rectangle 300051"/>
          <p:cNvSpPr>
            <a:spLocks noChangeArrowheads="1"/>
          </p:cNvSpPr>
          <p:nvPr/>
        </p:nvSpPr>
        <p:spPr bwMode="auto">
          <a:xfrm>
            <a:off x="3049588" y="2012950"/>
            <a:ext cx="88900" cy="2333625"/>
          </a:xfrm>
          <a:prstGeom prst="rect">
            <a:avLst/>
          </a:prstGeom>
          <a:gradFill rotWithShape="0">
            <a:gsLst>
              <a:gs pos="0">
                <a:srgbClr val="2D66B9"/>
              </a:gs>
              <a:gs pos="100000">
                <a:srgbClr val="1B3E70"/>
              </a:gs>
            </a:gsLst>
            <a:lin ang="5400000"/>
          </a:gradFill>
          <a:ln w="19050" algn="ctr">
            <a:solidFill>
              <a:srgbClr val="1B3E70"/>
            </a:solidFill>
            <a:round/>
            <a:headEnd/>
            <a:tailEnd/>
          </a:ln>
        </p:spPr>
        <p:txBody>
          <a:bodyPr wrap="none"/>
          <a:lstStyle/>
          <a:p>
            <a:endParaRPr kumimoji="0" lang="de-DE" altLang="zh-TW"/>
          </a:p>
        </p:txBody>
      </p:sp>
      <p:sp>
        <p:nvSpPr>
          <p:cNvPr id="2" name="AutoShape 33"/>
          <p:cNvSpPr>
            <a:spLocks noChangeArrowheads="1"/>
          </p:cNvSpPr>
          <p:nvPr/>
        </p:nvSpPr>
        <p:spPr bwMode="auto">
          <a:xfrm>
            <a:off x="3044825" y="4257675"/>
            <a:ext cx="5759450" cy="292100"/>
          </a:xfrm>
          <a:prstGeom prst="rightArrow">
            <a:avLst>
              <a:gd name="adj1" fmla="val 49398"/>
              <a:gd name="adj2" fmla="val 82232"/>
            </a:avLst>
          </a:prstGeom>
          <a:gradFill rotWithShape="0">
            <a:gsLst>
              <a:gs pos="50000">
                <a:srgbClr val="3C3C3C">
                  <a:alpha val="75000"/>
                </a:srgbClr>
              </a:gs>
              <a:gs pos="100000">
                <a:schemeClr val="bg1">
                  <a:alpha val="75000"/>
                </a:schemeClr>
              </a:gs>
            </a:gsLst>
            <a:lin ang="10800000" scaled="0"/>
          </a:gradFill>
          <a:ln w="31750" algn="ctr">
            <a:noFill/>
            <a:round/>
            <a:headEnd/>
            <a:tailEnd/>
          </a:ln>
        </p:spPr>
        <p:txBody>
          <a:bodyPr wrap="none"/>
          <a:lstStyle/>
          <a:p>
            <a:pPr>
              <a:lnSpc>
                <a:spcPct val="90000"/>
              </a:lnSpc>
              <a:defRPr/>
            </a:pPr>
            <a:endParaRPr kumimoji="0" lang="zh-TW" altLang="zh-TW">
              <a:ea typeface="新細明體" pitchFamily="18" charset="-120"/>
            </a:endParaRPr>
          </a:p>
        </p:txBody>
      </p:sp>
      <p:sp>
        <p:nvSpPr>
          <p:cNvPr id="112655" name="Straight Connector 300044"/>
          <p:cNvSpPr>
            <a:spLocks noChangeShapeType="1"/>
          </p:cNvSpPr>
          <p:nvPr/>
        </p:nvSpPr>
        <p:spPr bwMode="auto">
          <a:xfrm>
            <a:off x="3832225" y="4333875"/>
            <a:ext cx="0" cy="290513"/>
          </a:xfrm>
          <a:prstGeom prst="line">
            <a:avLst/>
          </a:prstGeom>
          <a:noFill/>
          <a:ln w="28575" algn="ctr">
            <a:solidFill>
              <a:srgbClr val="777777"/>
            </a:solidFill>
            <a:round/>
            <a:headEnd/>
            <a:tailEnd/>
          </a:ln>
        </p:spPr>
        <p:txBody>
          <a:bodyPr wrap="none" lIns="45720" rIns="45720" anchor="ctr"/>
          <a:lstStyle/>
          <a:p>
            <a:endParaRPr lang="zh-TW" altLang="en-US"/>
          </a:p>
        </p:txBody>
      </p:sp>
      <p:sp>
        <p:nvSpPr>
          <p:cNvPr id="112656" name="Straight Connector 300049"/>
          <p:cNvSpPr>
            <a:spLocks noChangeShapeType="1"/>
          </p:cNvSpPr>
          <p:nvPr/>
        </p:nvSpPr>
        <p:spPr bwMode="auto">
          <a:xfrm>
            <a:off x="8101013" y="4333875"/>
            <a:ext cx="0" cy="290513"/>
          </a:xfrm>
          <a:prstGeom prst="line">
            <a:avLst/>
          </a:prstGeom>
          <a:noFill/>
          <a:ln w="28575" algn="ctr">
            <a:solidFill>
              <a:srgbClr val="777777"/>
            </a:solidFill>
            <a:round/>
            <a:headEnd/>
            <a:tailEnd/>
          </a:ln>
        </p:spPr>
        <p:txBody>
          <a:bodyPr wrap="none" lIns="45720" rIns="45720" anchor="ctr"/>
          <a:lstStyle/>
          <a:p>
            <a:endParaRPr lang="zh-TW" altLang="en-US"/>
          </a:p>
        </p:txBody>
      </p:sp>
      <p:sp>
        <p:nvSpPr>
          <p:cNvPr id="112657" name="Straight Connector 300044"/>
          <p:cNvSpPr>
            <a:spLocks noChangeShapeType="1"/>
          </p:cNvSpPr>
          <p:nvPr/>
        </p:nvSpPr>
        <p:spPr bwMode="auto">
          <a:xfrm>
            <a:off x="3060700" y="4333875"/>
            <a:ext cx="0" cy="290513"/>
          </a:xfrm>
          <a:prstGeom prst="line">
            <a:avLst/>
          </a:prstGeom>
          <a:noFill/>
          <a:ln w="28575" algn="ctr">
            <a:solidFill>
              <a:srgbClr val="777777"/>
            </a:solidFill>
            <a:round/>
            <a:headEnd/>
            <a:tailEnd/>
          </a:ln>
        </p:spPr>
        <p:txBody>
          <a:bodyPr wrap="none" lIns="45720" rIns="45720" anchor="ctr"/>
          <a:lstStyle/>
          <a:p>
            <a:endParaRPr lang="zh-TW" altLang="en-US"/>
          </a:p>
        </p:txBody>
      </p:sp>
      <p:sp>
        <p:nvSpPr>
          <p:cNvPr id="3" name="AutoShape 34"/>
          <p:cNvSpPr>
            <a:spLocks noChangeArrowheads="1"/>
          </p:cNvSpPr>
          <p:nvPr/>
        </p:nvSpPr>
        <p:spPr bwMode="auto">
          <a:xfrm rot="16200000">
            <a:off x="1577975" y="2782888"/>
            <a:ext cx="2811463" cy="293687"/>
          </a:xfrm>
          <a:prstGeom prst="rightArrow">
            <a:avLst>
              <a:gd name="adj1" fmla="val 48972"/>
              <a:gd name="adj2" fmla="val 84162"/>
            </a:avLst>
          </a:prstGeom>
          <a:gradFill rotWithShape="0">
            <a:gsLst>
              <a:gs pos="50000">
                <a:srgbClr val="3C3C3C">
                  <a:alpha val="75000"/>
                </a:srgbClr>
              </a:gs>
              <a:gs pos="100000">
                <a:schemeClr val="bg1">
                  <a:alpha val="75000"/>
                </a:schemeClr>
              </a:gs>
            </a:gsLst>
            <a:lin ang="5400000"/>
          </a:gradFill>
          <a:ln w="31750" algn="ctr">
            <a:noFill/>
            <a:round/>
            <a:headEnd/>
            <a:tailEnd/>
          </a:ln>
        </p:spPr>
        <p:txBody>
          <a:bodyPr wrap="none"/>
          <a:lstStyle/>
          <a:p>
            <a:pPr>
              <a:lnSpc>
                <a:spcPct val="90000"/>
              </a:lnSpc>
              <a:defRPr/>
            </a:pPr>
            <a:endParaRPr kumimoji="0" lang="zh-TW" altLang="zh-TW">
              <a:ea typeface="新細明體" pitchFamily="18" charset="-120"/>
            </a:endParaRPr>
          </a:p>
        </p:txBody>
      </p:sp>
      <p:sp>
        <p:nvSpPr>
          <p:cNvPr id="112659" name="Straight Connector 300045"/>
          <p:cNvSpPr>
            <a:spLocks noChangeShapeType="1"/>
          </p:cNvSpPr>
          <p:nvPr/>
        </p:nvSpPr>
        <p:spPr bwMode="auto">
          <a:xfrm>
            <a:off x="2763838" y="2805113"/>
            <a:ext cx="292100" cy="0"/>
          </a:xfrm>
          <a:prstGeom prst="line">
            <a:avLst/>
          </a:prstGeom>
          <a:noFill/>
          <a:ln w="28575" algn="ctr">
            <a:solidFill>
              <a:srgbClr val="777777"/>
            </a:solidFill>
            <a:round/>
            <a:headEnd/>
            <a:tailEnd/>
          </a:ln>
        </p:spPr>
        <p:txBody>
          <a:bodyPr wrap="none" lIns="45720" rIns="45720" anchor="ctr"/>
          <a:lstStyle/>
          <a:p>
            <a:endParaRPr lang="zh-TW" altLang="en-US"/>
          </a:p>
        </p:txBody>
      </p:sp>
      <p:sp>
        <p:nvSpPr>
          <p:cNvPr id="112660" name="Straight Connector 300046"/>
          <p:cNvSpPr>
            <a:spLocks noChangeShapeType="1"/>
          </p:cNvSpPr>
          <p:nvPr/>
        </p:nvSpPr>
        <p:spPr bwMode="auto">
          <a:xfrm>
            <a:off x="2763838" y="2005013"/>
            <a:ext cx="292100" cy="0"/>
          </a:xfrm>
          <a:prstGeom prst="line">
            <a:avLst/>
          </a:prstGeom>
          <a:noFill/>
          <a:ln w="28575" algn="ctr">
            <a:solidFill>
              <a:srgbClr val="777777"/>
            </a:solidFill>
            <a:round/>
            <a:headEnd/>
            <a:tailEnd/>
          </a:ln>
        </p:spPr>
        <p:txBody>
          <a:bodyPr wrap="none" lIns="45720" rIns="45720" anchor="ctr"/>
          <a:lstStyle/>
          <a:p>
            <a:endParaRPr lang="zh-TW" altLang="en-US"/>
          </a:p>
        </p:txBody>
      </p:sp>
      <p:sp>
        <p:nvSpPr>
          <p:cNvPr id="112661" name="Straight Connector 300037"/>
          <p:cNvSpPr>
            <a:spLocks noChangeShapeType="1"/>
          </p:cNvSpPr>
          <p:nvPr/>
        </p:nvSpPr>
        <p:spPr bwMode="auto">
          <a:xfrm>
            <a:off x="2763838" y="4321175"/>
            <a:ext cx="292100" cy="0"/>
          </a:xfrm>
          <a:prstGeom prst="line">
            <a:avLst/>
          </a:prstGeom>
          <a:noFill/>
          <a:ln w="28575" algn="ctr">
            <a:solidFill>
              <a:srgbClr val="777777"/>
            </a:solidFill>
            <a:round/>
            <a:headEnd/>
            <a:tailEnd/>
          </a:ln>
        </p:spPr>
        <p:txBody>
          <a:bodyPr wrap="none" lIns="45720" rIns="45720" anchor="ctr"/>
          <a:lstStyle/>
          <a:p>
            <a:endParaRPr lang="zh-TW" alt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98"/>
                                        </p:tgtEl>
                                        <p:attrNameLst>
                                          <p:attrName>style.visibility</p:attrName>
                                        </p:attrNameLst>
                                      </p:cBhvr>
                                      <p:to>
                                        <p:strVal val="visible"/>
                                      </p:to>
                                    </p:set>
                                    <p:animEffect transition="in" filter="wipe(down)">
                                      <p:cBhvr>
                                        <p:cTn id="7" dur="500"/>
                                        <p:tgtEl>
                                          <p:spTgt spid="419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97"/>
                                        </p:tgtEl>
                                        <p:attrNameLst>
                                          <p:attrName>style.visibility</p:attrName>
                                        </p:attrNameLst>
                                      </p:cBhvr>
                                      <p:to>
                                        <p:strVal val="visible"/>
                                      </p:to>
                                    </p:set>
                                    <p:animEffect transition="in" filter="wipe(down)">
                                      <p:cBhvr>
                                        <p:cTn id="12" dur="500"/>
                                        <p:tgtEl>
                                          <p:spTgt spid="419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99"/>
                                        </p:tgtEl>
                                        <p:attrNameLst>
                                          <p:attrName>style.visibility</p:attrName>
                                        </p:attrNameLst>
                                      </p:cBhvr>
                                      <p:to>
                                        <p:strVal val="visible"/>
                                      </p:to>
                                    </p:set>
                                    <p:animEffect transition="in" filter="wipe(down)">
                                      <p:cBhvr>
                                        <p:cTn id="17" dur="500"/>
                                        <p:tgtEl>
                                          <p:spTgt spid="4199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7" grpId="0" animBg="1"/>
      <p:bldP spid="41998" grpId="0" animBg="1"/>
      <p:bldP spid="4199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0"/>
          <p:cNvSpPr txBox="1">
            <a:spLocks noChangeArrowheads="1"/>
          </p:cNvSpPr>
          <p:nvPr/>
        </p:nvSpPr>
        <p:spPr bwMode="auto">
          <a:xfrm>
            <a:off x="4462463" y="3567113"/>
            <a:ext cx="1416050" cy="330200"/>
          </a:xfrm>
          <a:prstGeom prst="rect">
            <a:avLst/>
          </a:prstGeom>
          <a:noFill/>
          <a:ln w="9525">
            <a:noFill/>
            <a:miter lim="800000"/>
            <a:headEnd/>
            <a:tailEnd/>
          </a:ln>
        </p:spPr>
        <p:txBody>
          <a:bodyPr lIns="65304" tIns="32652" rIns="65304" bIns="32652">
            <a:spAutoFit/>
          </a:bodyPr>
          <a:lstStyle/>
          <a:p>
            <a:r>
              <a:rPr kumimoji="0" lang="en-US" altLang="zh-TW" sz="1700"/>
              <a:t>Secondary</a:t>
            </a:r>
          </a:p>
        </p:txBody>
      </p:sp>
      <p:grpSp>
        <p:nvGrpSpPr>
          <p:cNvPr id="2" name="Group 55"/>
          <p:cNvGrpSpPr/>
          <p:nvPr/>
        </p:nvGrpSpPr>
        <p:grpSpPr>
          <a:xfrm>
            <a:off x="870857" y="3810001"/>
            <a:ext cx="228600" cy="304800"/>
            <a:chOff x="7924800" y="2286000"/>
            <a:chExt cx="228600" cy="304800"/>
          </a:xfrm>
          <a:effectLst>
            <a:outerShdw blurRad="50800" dist="38100" dir="2700000" algn="tl" rotWithShape="0">
              <a:prstClr val="black">
                <a:alpha val="40000"/>
              </a:prstClr>
            </a:outerShdw>
          </a:effectLst>
        </p:grpSpPr>
        <p:cxnSp>
          <p:nvCxnSpPr>
            <p:cNvPr id="64" name="Straight Connector 63"/>
            <p:cNvCxnSpPr/>
            <p:nvPr/>
          </p:nvCxnSpPr>
          <p:spPr>
            <a:xfrm rot="16200000" flipH="1">
              <a:off x="7886700" y="2324100"/>
              <a:ext cx="304800" cy="228600"/>
            </a:xfrm>
            <a:prstGeom prst="line">
              <a:avLst/>
            </a:prstGeom>
            <a:ln w="76200">
              <a:solidFill>
                <a:srgbClr val="C00000"/>
              </a:solidFill>
              <a:tailEnd type="none"/>
            </a:ln>
            <a:effectLst/>
          </p:spPr>
          <p:style>
            <a:lnRef idx="2">
              <a:schemeClr val="accent2"/>
            </a:lnRef>
            <a:fillRef idx="0">
              <a:schemeClr val="accent2"/>
            </a:fillRef>
            <a:effectRef idx="1">
              <a:schemeClr val="accent2"/>
            </a:effectRef>
            <a:fontRef idx="minor">
              <a:schemeClr val="tx1"/>
            </a:fontRef>
          </p:style>
        </p:cxnSp>
        <p:cxnSp>
          <p:nvCxnSpPr>
            <p:cNvPr id="65" name="Straight Connector 64"/>
            <p:cNvCxnSpPr/>
            <p:nvPr/>
          </p:nvCxnSpPr>
          <p:spPr>
            <a:xfrm rot="5400000" flipH="1" flipV="1">
              <a:off x="7886700" y="2324100"/>
              <a:ext cx="304800" cy="228600"/>
            </a:xfrm>
            <a:prstGeom prst="line">
              <a:avLst/>
            </a:prstGeom>
            <a:ln w="76200">
              <a:solidFill>
                <a:srgbClr val="C00000"/>
              </a:solidFill>
              <a:tailEnd type="none"/>
            </a:ln>
            <a:effectLst/>
          </p:spPr>
          <p:style>
            <a:lnRef idx="2">
              <a:schemeClr val="accent2"/>
            </a:lnRef>
            <a:fillRef idx="0">
              <a:schemeClr val="accent2"/>
            </a:fillRef>
            <a:effectRef idx="1">
              <a:schemeClr val="accent2"/>
            </a:effectRef>
            <a:fontRef idx="minor">
              <a:schemeClr val="tx1"/>
            </a:fontRef>
          </p:style>
        </p:cxnSp>
      </p:grpSp>
      <p:pic>
        <p:nvPicPr>
          <p:cNvPr id="114691" name="Picture 22" descr="ICON_VirtualzdServer_NoVMs_Q208"/>
          <p:cNvPicPr>
            <a:picLocks noChangeAspect="1" noChangeArrowheads="1"/>
          </p:cNvPicPr>
          <p:nvPr/>
        </p:nvPicPr>
        <p:blipFill>
          <a:blip r:embed="rId3"/>
          <a:srcRect/>
          <a:stretch>
            <a:fillRect/>
          </a:stretch>
        </p:blipFill>
        <p:spPr bwMode="auto">
          <a:xfrm>
            <a:off x="434975" y="2613025"/>
            <a:ext cx="1636713" cy="1849438"/>
          </a:xfrm>
          <a:prstGeom prst="rect">
            <a:avLst/>
          </a:prstGeom>
          <a:noFill/>
          <a:ln w="9525">
            <a:noFill/>
            <a:miter lim="800000"/>
            <a:headEnd/>
            <a:tailEnd/>
          </a:ln>
        </p:spPr>
      </p:pic>
      <p:sp>
        <p:nvSpPr>
          <p:cNvPr id="54" name="Rounded Rectangle 65"/>
          <p:cNvSpPr>
            <a:spLocks noChangeArrowheads="1"/>
          </p:cNvSpPr>
          <p:nvPr/>
        </p:nvSpPr>
        <p:spPr bwMode="auto">
          <a:xfrm>
            <a:off x="1577975" y="2776538"/>
            <a:ext cx="544513" cy="706437"/>
          </a:xfrm>
          <a:prstGeom prst="roundRect">
            <a:avLst>
              <a:gd name="adj" fmla="val 16667"/>
            </a:avLst>
          </a:prstGeom>
          <a:gradFill rotWithShape="1">
            <a:gsLst>
              <a:gs pos="0">
                <a:schemeClr val="bg1"/>
              </a:gs>
              <a:gs pos="100000">
                <a:schemeClr val="bg1">
                  <a:gamma/>
                  <a:shade val="86275"/>
                  <a:invGamma/>
                </a:schemeClr>
              </a:gs>
            </a:gsLst>
            <a:lin ang="5400000" scaled="1"/>
          </a:gradFill>
          <a:ln w="57150" cap="flat" cmpd="sng" algn="ctr">
            <a:solidFill>
              <a:srgbClr val="AAAA8C"/>
            </a:solidFill>
            <a:prstDash val="solid"/>
            <a:round/>
            <a:headEnd type="none" w="med" len="med"/>
            <a:tailEnd type="none" w="med" len="med"/>
          </a:ln>
          <a:effectLst/>
        </p:spPr>
        <p:txBody>
          <a:bodyPr wrap="none" lIns="32652" tIns="32652" rIns="32652" bIns="32652" anchor="ctr"/>
          <a:lstStyle/>
          <a:p>
            <a:pPr>
              <a:defRPr/>
            </a:pPr>
            <a:endParaRPr kumimoji="0" lang="zh-TW" altLang="zh-TW">
              <a:solidFill>
                <a:srgbClr val="000000"/>
              </a:solidFill>
              <a:ea typeface="新細明體" pitchFamily="18" charset="-120"/>
            </a:endParaRPr>
          </a:p>
        </p:txBody>
      </p:sp>
      <p:pic>
        <p:nvPicPr>
          <p:cNvPr id="114693" name="Picture 41" descr="ICON_SmVM_Q207"/>
          <p:cNvPicPr>
            <a:picLocks noChangeAspect="1" noChangeArrowheads="1"/>
          </p:cNvPicPr>
          <p:nvPr/>
        </p:nvPicPr>
        <p:blipFill>
          <a:blip r:embed="rId4"/>
          <a:srcRect/>
          <a:stretch>
            <a:fillRect/>
          </a:stretch>
        </p:blipFill>
        <p:spPr bwMode="auto">
          <a:xfrm>
            <a:off x="598488" y="2232025"/>
            <a:ext cx="422275" cy="604838"/>
          </a:xfrm>
          <a:prstGeom prst="rect">
            <a:avLst/>
          </a:prstGeom>
          <a:noFill/>
          <a:ln w="9525">
            <a:noFill/>
            <a:miter lim="800000"/>
            <a:headEnd/>
            <a:tailEnd/>
          </a:ln>
        </p:spPr>
      </p:pic>
      <p:pic>
        <p:nvPicPr>
          <p:cNvPr id="114694" name="Picture 41" descr="ICON_SmVM_Q207"/>
          <p:cNvPicPr>
            <a:picLocks noChangeAspect="1" noChangeArrowheads="1"/>
          </p:cNvPicPr>
          <p:nvPr/>
        </p:nvPicPr>
        <p:blipFill>
          <a:blip r:embed="rId4"/>
          <a:srcRect/>
          <a:stretch>
            <a:fillRect/>
          </a:stretch>
        </p:blipFill>
        <p:spPr bwMode="auto">
          <a:xfrm>
            <a:off x="1101725" y="2497138"/>
            <a:ext cx="422275" cy="604837"/>
          </a:xfrm>
          <a:prstGeom prst="rect">
            <a:avLst/>
          </a:prstGeom>
          <a:noFill/>
          <a:ln w="9525">
            <a:noFill/>
            <a:miter lim="800000"/>
            <a:headEnd/>
            <a:tailEnd/>
          </a:ln>
        </p:spPr>
      </p:pic>
      <p:pic>
        <p:nvPicPr>
          <p:cNvPr id="13320" name="Picture 41" descr="ICON_SmVM_Q207"/>
          <p:cNvPicPr>
            <a:picLocks noChangeAspect="1" noChangeArrowheads="1"/>
          </p:cNvPicPr>
          <p:nvPr/>
        </p:nvPicPr>
        <p:blipFill>
          <a:blip r:embed="rId4"/>
          <a:srcRect/>
          <a:stretch>
            <a:fillRect/>
          </a:stretch>
        </p:blipFill>
        <p:spPr bwMode="auto">
          <a:xfrm>
            <a:off x="1646238" y="2830513"/>
            <a:ext cx="422275" cy="604837"/>
          </a:xfrm>
          <a:prstGeom prst="rect">
            <a:avLst/>
          </a:prstGeom>
          <a:noFill/>
          <a:ln w="9525">
            <a:noFill/>
            <a:miter lim="800000"/>
            <a:headEnd/>
            <a:tailEnd/>
          </a:ln>
        </p:spPr>
      </p:pic>
      <p:sp>
        <p:nvSpPr>
          <p:cNvPr id="13321" name="TextBox 30"/>
          <p:cNvSpPr txBox="1">
            <a:spLocks noChangeArrowheads="1"/>
          </p:cNvSpPr>
          <p:nvPr/>
        </p:nvSpPr>
        <p:spPr bwMode="auto">
          <a:xfrm>
            <a:off x="1577975" y="3533775"/>
            <a:ext cx="890588" cy="330200"/>
          </a:xfrm>
          <a:prstGeom prst="rect">
            <a:avLst/>
          </a:prstGeom>
          <a:noFill/>
          <a:ln w="9525">
            <a:noFill/>
            <a:miter lim="800000"/>
            <a:headEnd/>
            <a:tailEnd/>
          </a:ln>
        </p:spPr>
        <p:txBody>
          <a:bodyPr wrap="none" lIns="65304" tIns="32652" rIns="65304" bIns="32652">
            <a:spAutoFit/>
          </a:bodyPr>
          <a:lstStyle/>
          <a:p>
            <a:r>
              <a:rPr kumimoji="0" lang="en-US" altLang="zh-TW" sz="1700"/>
              <a:t>Primary</a:t>
            </a:r>
          </a:p>
        </p:txBody>
      </p:sp>
      <p:sp>
        <p:nvSpPr>
          <p:cNvPr id="114697" name="Title 5"/>
          <p:cNvSpPr>
            <a:spLocks noGrp="1"/>
          </p:cNvSpPr>
          <p:nvPr>
            <p:ph type="title"/>
          </p:nvPr>
        </p:nvSpPr>
        <p:spPr>
          <a:xfrm>
            <a:off x="981075" y="731838"/>
            <a:ext cx="5724525" cy="411162"/>
          </a:xfrm>
        </p:spPr>
        <p:txBody>
          <a:bodyPr/>
          <a:lstStyle/>
          <a:p>
            <a:r>
              <a:rPr lang="en-US" altLang="zh-TW" smtClean="0">
                <a:ea typeface="新細明體" charset="-120"/>
              </a:rPr>
              <a:t>VMware Fault Tolerance (FT) </a:t>
            </a:r>
          </a:p>
        </p:txBody>
      </p:sp>
      <p:sp>
        <p:nvSpPr>
          <p:cNvPr id="13323" name="Text Box 21"/>
          <p:cNvSpPr txBox="1">
            <a:spLocks noChangeArrowheads="1"/>
          </p:cNvSpPr>
          <p:nvPr/>
        </p:nvSpPr>
        <p:spPr bwMode="auto">
          <a:xfrm>
            <a:off x="2068513" y="1470025"/>
            <a:ext cx="2441575" cy="304800"/>
          </a:xfrm>
          <a:prstGeom prst="rect">
            <a:avLst/>
          </a:prstGeom>
          <a:noFill/>
          <a:ln w="25400">
            <a:noFill/>
            <a:miter lim="800000"/>
            <a:headEnd/>
            <a:tailEnd/>
          </a:ln>
        </p:spPr>
        <p:txBody>
          <a:bodyPr wrap="none" lIns="65304" tIns="32652" rIns="65304" bIns="32652">
            <a:spAutoFit/>
          </a:bodyPr>
          <a:lstStyle/>
          <a:p>
            <a:pPr algn="ctr">
              <a:lnSpc>
                <a:spcPct val="87000"/>
              </a:lnSpc>
              <a:buClr>
                <a:schemeClr val="tx2"/>
              </a:buClr>
              <a:buSzPct val="80000"/>
            </a:pPr>
            <a:r>
              <a:rPr kumimoji="0" lang="en-US" altLang="zh-TW">
                <a:solidFill>
                  <a:schemeClr val="tx2"/>
                </a:solidFill>
              </a:rPr>
              <a:t>vLockstep Technology </a:t>
            </a:r>
          </a:p>
        </p:txBody>
      </p:sp>
      <p:grpSp>
        <p:nvGrpSpPr>
          <p:cNvPr id="3" name="Group 55"/>
          <p:cNvGrpSpPr/>
          <p:nvPr/>
        </p:nvGrpSpPr>
        <p:grpSpPr>
          <a:xfrm>
            <a:off x="2196182" y="3534668"/>
            <a:ext cx="228600" cy="304800"/>
            <a:chOff x="7924800" y="2286000"/>
            <a:chExt cx="228600" cy="304800"/>
          </a:xfrm>
          <a:effectLst>
            <a:outerShdw blurRad="50800" dist="38100" dir="2700000" algn="tl" rotWithShape="0">
              <a:prstClr val="black">
                <a:alpha val="40000"/>
              </a:prstClr>
            </a:outerShdw>
          </a:effectLst>
        </p:grpSpPr>
        <p:cxnSp>
          <p:nvCxnSpPr>
            <p:cNvPr id="55" name="Straight Connector 54"/>
            <p:cNvCxnSpPr/>
            <p:nvPr/>
          </p:nvCxnSpPr>
          <p:spPr>
            <a:xfrm rot="16200000" flipH="1">
              <a:off x="7886700" y="2324100"/>
              <a:ext cx="304800" cy="228600"/>
            </a:xfrm>
            <a:prstGeom prst="line">
              <a:avLst/>
            </a:prstGeom>
            <a:ln w="50800">
              <a:solidFill>
                <a:srgbClr val="C00000"/>
              </a:solidFill>
              <a:tailEnd type="none"/>
            </a:ln>
            <a:effectLst/>
          </p:spPr>
          <p:style>
            <a:lnRef idx="2">
              <a:schemeClr val="accent2"/>
            </a:lnRef>
            <a:fillRef idx="0">
              <a:schemeClr val="accent2"/>
            </a:fillRef>
            <a:effectRef idx="1">
              <a:schemeClr val="accent2"/>
            </a:effectRef>
            <a:fontRef idx="minor">
              <a:schemeClr val="tx1"/>
            </a:fontRef>
          </p:style>
        </p:cxnSp>
        <p:cxnSp>
          <p:nvCxnSpPr>
            <p:cNvPr id="56" name="Straight Connector 55"/>
            <p:cNvCxnSpPr/>
            <p:nvPr/>
          </p:nvCxnSpPr>
          <p:spPr>
            <a:xfrm rot="5400000" flipH="1" flipV="1">
              <a:off x="7886700" y="2324100"/>
              <a:ext cx="304800" cy="228600"/>
            </a:xfrm>
            <a:prstGeom prst="line">
              <a:avLst/>
            </a:prstGeom>
            <a:ln w="50800">
              <a:solidFill>
                <a:srgbClr val="C00000"/>
              </a:solidFill>
              <a:tailEnd type="none"/>
            </a:ln>
            <a:effectLst/>
          </p:spPr>
          <p:style>
            <a:lnRef idx="2">
              <a:schemeClr val="accent2"/>
            </a:lnRef>
            <a:fillRef idx="0">
              <a:schemeClr val="accent2"/>
            </a:fillRef>
            <a:effectRef idx="1">
              <a:schemeClr val="accent2"/>
            </a:effectRef>
            <a:fontRef idx="minor">
              <a:schemeClr val="tx1"/>
            </a:fontRef>
          </p:style>
        </p:cxnSp>
      </p:grpSp>
      <p:grpSp>
        <p:nvGrpSpPr>
          <p:cNvPr id="4" name="Group 55"/>
          <p:cNvGrpSpPr/>
          <p:nvPr/>
        </p:nvGrpSpPr>
        <p:grpSpPr>
          <a:xfrm>
            <a:off x="5268686" y="3537857"/>
            <a:ext cx="228600" cy="304800"/>
            <a:chOff x="7924800" y="2286000"/>
            <a:chExt cx="228600" cy="304800"/>
          </a:xfrm>
          <a:effectLst>
            <a:outerShdw blurRad="50800" dist="38100" dir="2700000" algn="tl" rotWithShape="0">
              <a:prstClr val="black">
                <a:alpha val="40000"/>
              </a:prstClr>
            </a:outerShdw>
          </a:effectLst>
        </p:grpSpPr>
        <p:cxnSp>
          <p:nvCxnSpPr>
            <p:cNvPr id="58" name="Straight Connector 57"/>
            <p:cNvCxnSpPr/>
            <p:nvPr/>
          </p:nvCxnSpPr>
          <p:spPr>
            <a:xfrm rot="16200000" flipH="1">
              <a:off x="7886700" y="2324100"/>
              <a:ext cx="304800" cy="228600"/>
            </a:xfrm>
            <a:prstGeom prst="line">
              <a:avLst/>
            </a:prstGeom>
            <a:ln w="50800">
              <a:solidFill>
                <a:srgbClr val="C00000"/>
              </a:solidFill>
              <a:tailEnd type="none"/>
            </a:ln>
            <a:effectLst/>
          </p:spPr>
          <p:style>
            <a:lnRef idx="2">
              <a:schemeClr val="accent2"/>
            </a:lnRef>
            <a:fillRef idx="0">
              <a:schemeClr val="accent2"/>
            </a:fillRef>
            <a:effectRef idx="1">
              <a:schemeClr val="accent2"/>
            </a:effectRef>
            <a:fontRef idx="minor">
              <a:schemeClr val="tx1"/>
            </a:fontRef>
          </p:style>
        </p:cxnSp>
        <p:cxnSp>
          <p:nvCxnSpPr>
            <p:cNvPr id="59" name="Straight Connector 58"/>
            <p:cNvCxnSpPr/>
            <p:nvPr/>
          </p:nvCxnSpPr>
          <p:spPr>
            <a:xfrm rot="5400000" flipH="1" flipV="1">
              <a:off x="7886700" y="2324100"/>
              <a:ext cx="304800" cy="228600"/>
            </a:xfrm>
            <a:prstGeom prst="line">
              <a:avLst/>
            </a:prstGeom>
            <a:ln w="50800">
              <a:solidFill>
                <a:srgbClr val="C00000"/>
              </a:solidFill>
              <a:tailEnd type="none"/>
            </a:ln>
            <a:effectLst/>
          </p:spPr>
          <p:style>
            <a:lnRef idx="2">
              <a:schemeClr val="accent2"/>
            </a:lnRef>
            <a:fillRef idx="0">
              <a:schemeClr val="accent2"/>
            </a:fillRef>
            <a:effectRef idx="1">
              <a:schemeClr val="accent2"/>
            </a:effectRef>
            <a:fontRef idx="minor">
              <a:schemeClr val="tx1"/>
            </a:fontRef>
          </p:style>
        </p:cxnSp>
      </p:grpSp>
      <p:pic>
        <p:nvPicPr>
          <p:cNvPr id="114701" name="Picture 22" descr="ICON_VirtualzdServer_NoVMs_Q208"/>
          <p:cNvPicPr>
            <a:picLocks noChangeAspect="1" noChangeArrowheads="1"/>
          </p:cNvPicPr>
          <p:nvPr/>
        </p:nvPicPr>
        <p:blipFill>
          <a:blip r:embed="rId3"/>
          <a:srcRect/>
          <a:stretch>
            <a:fillRect/>
          </a:stretch>
        </p:blipFill>
        <p:spPr bwMode="auto">
          <a:xfrm>
            <a:off x="3265488" y="2613025"/>
            <a:ext cx="1636712" cy="1849438"/>
          </a:xfrm>
          <a:prstGeom prst="rect">
            <a:avLst/>
          </a:prstGeom>
          <a:noFill/>
          <a:ln w="9525">
            <a:noFill/>
            <a:miter lim="800000"/>
            <a:headEnd/>
            <a:tailEnd/>
          </a:ln>
        </p:spPr>
      </p:pic>
      <p:sp>
        <p:nvSpPr>
          <p:cNvPr id="47" name="Rounded Rectangle 65"/>
          <p:cNvSpPr>
            <a:spLocks noChangeArrowheads="1"/>
          </p:cNvSpPr>
          <p:nvPr/>
        </p:nvSpPr>
        <p:spPr bwMode="auto">
          <a:xfrm>
            <a:off x="4408488" y="2776538"/>
            <a:ext cx="544512" cy="706437"/>
          </a:xfrm>
          <a:prstGeom prst="roundRect">
            <a:avLst>
              <a:gd name="adj" fmla="val 16667"/>
            </a:avLst>
          </a:prstGeom>
          <a:gradFill rotWithShape="1">
            <a:gsLst>
              <a:gs pos="0">
                <a:schemeClr val="bg1"/>
              </a:gs>
              <a:gs pos="100000">
                <a:schemeClr val="bg1">
                  <a:gamma/>
                  <a:shade val="86275"/>
                  <a:invGamma/>
                </a:schemeClr>
              </a:gs>
            </a:gsLst>
            <a:lin ang="5400000" scaled="1"/>
          </a:gradFill>
          <a:ln w="57150" cap="flat" cmpd="sng" algn="ctr">
            <a:solidFill>
              <a:srgbClr val="AAAA8C"/>
            </a:solidFill>
            <a:prstDash val="solid"/>
            <a:round/>
            <a:headEnd type="none" w="med" len="med"/>
            <a:tailEnd type="none" w="med" len="med"/>
          </a:ln>
          <a:effectLst/>
        </p:spPr>
        <p:txBody>
          <a:bodyPr wrap="none" lIns="32652" tIns="32652" rIns="32652" bIns="32652" anchor="ctr"/>
          <a:lstStyle/>
          <a:p>
            <a:pPr>
              <a:defRPr/>
            </a:pPr>
            <a:endParaRPr kumimoji="0" lang="zh-TW" altLang="zh-TW">
              <a:solidFill>
                <a:srgbClr val="000000"/>
              </a:solidFill>
              <a:ea typeface="新細明體" pitchFamily="18" charset="-120"/>
            </a:endParaRPr>
          </a:p>
        </p:txBody>
      </p:sp>
      <p:pic>
        <p:nvPicPr>
          <p:cNvPr id="114703" name="Picture 41" descr="ICON_SmVM_Q207"/>
          <p:cNvPicPr>
            <a:picLocks noChangeAspect="1" noChangeArrowheads="1"/>
          </p:cNvPicPr>
          <p:nvPr/>
        </p:nvPicPr>
        <p:blipFill>
          <a:blip r:embed="rId4"/>
          <a:srcRect/>
          <a:stretch>
            <a:fillRect/>
          </a:stretch>
        </p:blipFill>
        <p:spPr bwMode="auto">
          <a:xfrm>
            <a:off x="3429000" y="2176463"/>
            <a:ext cx="422275" cy="606425"/>
          </a:xfrm>
          <a:prstGeom prst="rect">
            <a:avLst/>
          </a:prstGeom>
          <a:noFill/>
          <a:ln w="9525">
            <a:noFill/>
            <a:miter lim="800000"/>
            <a:headEnd/>
            <a:tailEnd/>
          </a:ln>
        </p:spPr>
      </p:pic>
      <p:pic>
        <p:nvPicPr>
          <p:cNvPr id="114704" name="Picture 41" descr="ICON_SmVM_Q207"/>
          <p:cNvPicPr>
            <a:picLocks noChangeAspect="1" noChangeArrowheads="1"/>
          </p:cNvPicPr>
          <p:nvPr/>
        </p:nvPicPr>
        <p:blipFill>
          <a:blip r:embed="rId4"/>
          <a:srcRect/>
          <a:stretch>
            <a:fillRect/>
          </a:stretch>
        </p:blipFill>
        <p:spPr bwMode="auto">
          <a:xfrm>
            <a:off x="3932238" y="2497138"/>
            <a:ext cx="422275" cy="604837"/>
          </a:xfrm>
          <a:prstGeom prst="rect">
            <a:avLst/>
          </a:prstGeom>
          <a:noFill/>
          <a:ln w="9525">
            <a:noFill/>
            <a:miter lim="800000"/>
            <a:headEnd/>
            <a:tailEnd/>
          </a:ln>
        </p:spPr>
      </p:pic>
      <p:pic>
        <p:nvPicPr>
          <p:cNvPr id="13330" name="Picture 41" descr="ICON_SmVM_Q207"/>
          <p:cNvPicPr>
            <a:picLocks noChangeAspect="1" noChangeArrowheads="1"/>
          </p:cNvPicPr>
          <p:nvPr/>
        </p:nvPicPr>
        <p:blipFill>
          <a:blip r:embed="rId4"/>
          <a:srcRect/>
          <a:stretch>
            <a:fillRect/>
          </a:stretch>
        </p:blipFill>
        <p:spPr bwMode="auto">
          <a:xfrm>
            <a:off x="4476750" y="2830513"/>
            <a:ext cx="422275" cy="604837"/>
          </a:xfrm>
          <a:prstGeom prst="rect">
            <a:avLst/>
          </a:prstGeom>
          <a:noFill/>
          <a:ln w="9525">
            <a:noFill/>
            <a:miter lim="800000"/>
            <a:headEnd/>
            <a:tailEnd/>
          </a:ln>
        </p:spPr>
      </p:pic>
      <p:pic>
        <p:nvPicPr>
          <p:cNvPr id="114706" name="Picture 22" descr="ICON_VirtualzdServer_NoVMs_Q208"/>
          <p:cNvPicPr>
            <a:picLocks noChangeAspect="1" noChangeArrowheads="1"/>
          </p:cNvPicPr>
          <p:nvPr/>
        </p:nvPicPr>
        <p:blipFill>
          <a:blip r:embed="rId3"/>
          <a:srcRect/>
          <a:stretch>
            <a:fillRect/>
          </a:stretch>
        </p:blipFill>
        <p:spPr bwMode="auto">
          <a:xfrm>
            <a:off x="6423025" y="2613025"/>
            <a:ext cx="1635125" cy="1849438"/>
          </a:xfrm>
          <a:prstGeom prst="rect">
            <a:avLst/>
          </a:prstGeom>
          <a:noFill/>
          <a:ln w="9525">
            <a:noFill/>
            <a:miter lim="800000"/>
            <a:headEnd/>
            <a:tailEnd/>
          </a:ln>
        </p:spPr>
      </p:pic>
      <p:sp>
        <p:nvSpPr>
          <p:cNvPr id="61" name="Rounded Rectangle 65"/>
          <p:cNvSpPr>
            <a:spLocks noChangeArrowheads="1"/>
          </p:cNvSpPr>
          <p:nvPr/>
        </p:nvSpPr>
        <p:spPr bwMode="auto">
          <a:xfrm>
            <a:off x="7566025" y="2776538"/>
            <a:ext cx="544513" cy="706437"/>
          </a:xfrm>
          <a:prstGeom prst="roundRect">
            <a:avLst>
              <a:gd name="adj" fmla="val 16667"/>
            </a:avLst>
          </a:prstGeom>
          <a:gradFill rotWithShape="1">
            <a:gsLst>
              <a:gs pos="0">
                <a:schemeClr val="bg1"/>
              </a:gs>
              <a:gs pos="100000">
                <a:schemeClr val="bg1">
                  <a:gamma/>
                  <a:shade val="86275"/>
                  <a:invGamma/>
                </a:schemeClr>
              </a:gs>
            </a:gsLst>
            <a:lin ang="5400000" scaled="1"/>
          </a:gradFill>
          <a:ln w="57150" cap="flat" cmpd="sng" algn="ctr">
            <a:solidFill>
              <a:srgbClr val="AAAA8C"/>
            </a:solidFill>
            <a:prstDash val="solid"/>
            <a:round/>
            <a:headEnd type="none" w="med" len="med"/>
            <a:tailEnd type="none" w="med" len="med"/>
          </a:ln>
          <a:effectLst/>
        </p:spPr>
        <p:txBody>
          <a:bodyPr wrap="none" lIns="32652" tIns="32652" rIns="32652" bIns="32652" anchor="ctr"/>
          <a:lstStyle/>
          <a:p>
            <a:pPr>
              <a:defRPr/>
            </a:pPr>
            <a:endParaRPr kumimoji="0" lang="zh-TW" altLang="zh-TW">
              <a:solidFill>
                <a:srgbClr val="000000"/>
              </a:solidFill>
              <a:ea typeface="新細明體" pitchFamily="18" charset="-120"/>
            </a:endParaRPr>
          </a:p>
        </p:txBody>
      </p:sp>
      <p:pic>
        <p:nvPicPr>
          <p:cNvPr id="114708" name="Picture 41" descr="ICON_SmVM_Q207"/>
          <p:cNvPicPr>
            <a:picLocks noChangeAspect="1" noChangeArrowheads="1"/>
          </p:cNvPicPr>
          <p:nvPr/>
        </p:nvPicPr>
        <p:blipFill>
          <a:blip r:embed="rId4"/>
          <a:srcRect/>
          <a:stretch>
            <a:fillRect/>
          </a:stretch>
        </p:blipFill>
        <p:spPr bwMode="auto">
          <a:xfrm>
            <a:off x="6586538" y="2170113"/>
            <a:ext cx="420687" cy="606425"/>
          </a:xfrm>
          <a:prstGeom prst="rect">
            <a:avLst/>
          </a:prstGeom>
          <a:noFill/>
          <a:ln w="9525">
            <a:noFill/>
            <a:miter lim="800000"/>
            <a:headEnd/>
            <a:tailEnd/>
          </a:ln>
        </p:spPr>
      </p:pic>
      <p:pic>
        <p:nvPicPr>
          <p:cNvPr id="114709" name="Picture 41" descr="ICON_SmVM_Q207"/>
          <p:cNvPicPr>
            <a:picLocks noChangeAspect="1" noChangeArrowheads="1"/>
          </p:cNvPicPr>
          <p:nvPr/>
        </p:nvPicPr>
        <p:blipFill>
          <a:blip r:embed="rId4"/>
          <a:srcRect/>
          <a:stretch>
            <a:fillRect/>
          </a:stretch>
        </p:blipFill>
        <p:spPr bwMode="auto">
          <a:xfrm>
            <a:off x="7089775" y="2497138"/>
            <a:ext cx="420688" cy="604837"/>
          </a:xfrm>
          <a:prstGeom prst="rect">
            <a:avLst/>
          </a:prstGeom>
          <a:noFill/>
          <a:ln w="9525">
            <a:noFill/>
            <a:miter lim="800000"/>
            <a:headEnd/>
            <a:tailEnd/>
          </a:ln>
        </p:spPr>
      </p:pic>
      <p:pic>
        <p:nvPicPr>
          <p:cNvPr id="13335" name="Picture 41" descr="ICON_SmVM_Q207"/>
          <p:cNvPicPr>
            <a:picLocks noChangeAspect="1" noChangeArrowheads="1"/>
          </p:cNvPicPr>
          <p:nvPr/>
        </p:nvPicPr>
        <p:blipFill>
          <a:blip r:embed="rId4"/>
          <a:srcRect/>
          <a:stretch>
            <a:fillRect/>
          </a:stretch>
        </p:blipFill>
        <p:spPr bwMode="auto">
          <a:xfrm>
            <a:off x="7634288" y="2830513"/>
            <a:ext cx="420687" cy="604837"/>
          </a:xfrm>
          <a:prstGeom prst="rect">
            <a:avLst/>
          </a:prstGeom>
          <a:noFill/>
          <a:ln w="9525">
            <a:noFill/>
            <a:miter lim="800000"/>
            <a:headEnd/>
            <a:tailEnd/>
          </a:ln>
        </p:spPr>
      </p:pic>
      <p:sp>
        <p:nvSpPr>
          <p:cNvPr id="13336" name="TextBox 30"/>
          <p:cNvSpPr txBox="1">
            <a:spLocks noChangeArrowheads="1"/>
          </p:cNvSpPr>
          <p:nvPr/>
        </p:nvSpPr>
        <p:spPr bwMode="auto">
          <a:xfrm>
            <a:off x="7566025" y="3538538"/>
            <a:ext cx="1250950" cy="592137"/>
          </a:xfrm>
          <a:prstGeom prst="rect">
            <a:avLst/>
          </a:prstGeom>
          <a:noFill/>
          <a:ln w="9525">
            <a:noFill/>
            <a:miter lim="800000"/>
            <a:headEnd/>
            <a:tailEnd/>
          </a:ln>
        </p:spPr>
        <p:txBody>
          <a:bodyPr lIns="65304" tIns="32652" rIns="65304" bIns="32652">
            <a:spAutoFit/>
          </a:bodyPr>
          <a:lstStyle/>
          <a:p>
            <a:r>
              <a:rPr kumimoji="0" lang="en-US" altLang="zh-TW" sz="1700"/>
              <a:t>New Secondary</a:t>
            </a:r>
          </a:p>
        </p:txBody>
      </p:sp>
      <p:cxnSp>
        <p:nvCxnSpPr>
          <p:cNvPr id="77" name="Straight Connector 76"/>
          <p:cNvCxnSpPr/>
          <p:nvPr/>
        </p:nvCxnSpPr>
        <p:spPr>
          <a:xfrm rot="5400000">
            <a:off x="1388268" y="2313782"/>
            <a:ext cx="925513" cy="0"/>
          </a:xfrm>
          <a:prstGeom prst="line">
            <a:avLst/>
          </a:prstGeom>
          <a:ln w="57150">
            <a:solidFill>
              <a:srgbClr val="808000"/>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a:off x="1851025" y="1851025"/>
            <a:ext cx="2667000" cy="0"/>
          </a:xfrm>
          <a:prstGeom prst="line">
            <a:avLst/>
          </a:prstGeom>
          <a:ln w="57150">
            <a:solidFill>
              <a:srgbClr val="808000"/>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4110037" y="2312988"/>
            <a:ext cx="925513" cy="1588"/>
          </a:xfrm>
          <a:prstGeom prst="line">
            <a:avLst/>
          </a:prstGeom>
          <a:ln w="57150">
            <a:solidFill>
              <a:srgbClr val="808000"/>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4381500" y="2312988"/>
            <a:ext cx="925513" cy="1587"/>
          </a:xfrm>
          <a:prstGeom prst="line">
            <a:avLst/>
          </a:prstGeom>
          <a:ln w="57150">
            <a:solidFill>
              <a:srgbClr val="808000"/>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0800000">
            <a:off x="4843463" y="1851025"/>
            <a:ext cx="3048000" cy="0"/>
          </a:xfrm>
          <a:prstGeom prst="line">
            <a:avLst/>
          </a:prstGeom>
          <a:ln w="57150">
            <a:solidFill>
              <a:srgbClr val="808000"/>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7428706" y="2313782"/>
            <a:ext cx="925513" cy="0"/>
          </a:xfrm>
          <a:prstGeom prst="line">
            <a:avLst/>
          </a:prstGeom>
          <a:ln w="57150">
            <a:solidFill>
              <a:srgbClr val="808000"/>
            </a:solidFill>
            <a:prstDash val="dash"/>
          </a:ln>
        </p:spPr>
        <p:style>
          <a:lnRef idx="1">
            <a:schemeClr val="accent1"/>
          </a:lnRef>
          <a:fillRef idx="0">
            <a:schemeClr val="accent1"/>
          </a:fillRef>
          <a:effectRef idx="0">
            <a:schemeClr val="accent1"/>
          </a:effectRef>
          <a:fontRef idx="minor">
            <a:schemeClr val="tx1"/>
          </a:fontRef>
        </p:style>
      </p:cxnSp>
      <p:sp>
        <p:nvSpPr>
          <p:cNvPr id="13344" name="Text Box 21"/>
          <p:cNvSpPr txBox="1">
            <a:spLocks noChangeArrowheads="1"/>
          </p:cNvSpPr>
          <p:nvPr/>
        </p:nvSpPr>
        <p:spPr bwMode="auto">
          <a:xfrm>
            <a:off x="5224463" y="1470025"/>
            <a:ext cx="2443162" cy="304800"/>
          </a:xfrm>
          <a:prstGeom prst="rect">
            <a:avLst/>
          </a:prstGeom>
          <a:noFill/>
          <a:ln w="25400">
            <a:noFill/>
            <a:miter lim="800000"/>
            <a:headEnd/>
            <a:tailEnd/>
          </a:ln>
        </p:spPr>
        <p:txBody>
          <a:bodyPr wrap="none" lIns="65304" tIns="32652" rIns="65304" bIns="32652">
            <a:spAutoFit/>
          </a:bodyPr>
          <a:lstStyle/>
          <a:p>
            <a:pPr algn="ctr">
              <a:lnSpc>
                <a:spcPct val="87000"/>
              </a:lnSpc>
              <a:buClr>
                <a:schemeClr val="tx2"/>
              </a:buClr>
              <a:buSzPct val="80000"/>
            </a:pPr>
            <a:r>
              <a:rPr kumimoji="0" lang="en-US" altLang="zh-TW">
                <a:solidFill>
                  <a:schemeClr val="tx2"/>
                </a:solidFill>
              </a:rPr>
              <a:t>vLockstep Technology </a:t>
            </a:r>
          </a:p>
        </p:txBody>
      </p:sp>
      <p:sp>
        <p:nvSpPr>
          <p:cNvPr id="92" name="Rounded Rectangle 91"/>
          <p:cNvSpPr/>
          <p:nvPr/>
        </p:nvSpPr>
        <p:spPr>
          <a:xfrm>
            <a:off x="1633538" y="2830513"/>
            <a:ext cx="434975" cy="635000"/>
          </a:xfrm>
          <a:prstGeom prst="round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304" tIns="32652" rIns="65304" bIns="32652" anchor="ctr"/>
          <a:lstStyle/>
          <a:p>
            <a:pPr algn="ctr">
              <a:defRPr/>
            </a:pPr>
            <a:endParaRPr kumimoji="0" lang="zh-TW" altLang="zh-TW">
              <a:solidFill>
                <a:srgbClr val="FFFFFF"/>
              </a:solidFill>
            </a:endParaRPr>
          </a:p>
        </p:txBody>
      </p:sp>
      <p:sp>
        <p:nvSpPr>
          <p:cNvPr id="99" name="Rounded Rectangle 98"/>
          <p:cNvSpPr/>
          <p:nvPr/>
        </p:nvSpPr>
        <p:spPr>
          <a:xfrm>
            <a:off x="1741714" y="4789714"/>
            <a:ext cx="5932714" cy="979714"/>
          </a:xfrm>
          <a:prstGeom prst="roundRect">
            <a:avLst/>
          </a:prstGeom>
          <a:gradFill flip="none" rotWithShape="1">
            <a:gsLst>
              <a:gs pos="0">
                <a:srgbClr val="97C6DF">
                  <a:tint val="66000"/>
                  <a:satMod val="160000"/>
                </a:srgbClr>
              </a:gs>
              <a:gs pos="50000">
                <a:srgbClr val="97C6DF">
                  <a:tint val="44500"/>
                  <a:satMod val="160000"/>
                </a:srgbClr>
              </a:gs>
              <a:gs pos="100000">
                <a:srgbClr val="97C6DF">
                  <a:tint val="23500"/>
                  <a:satMod val="160000"/>
                </a:srgbClr>
              </a:gs>
            </a:gsLst>
            <a:path path="circle">
              <a:fillToRect l="100000" t="100000"/>
            </a:path>
            <a:tileRect r="-100000" b="-100000"/>
          </a:gradFill>
          <a:ln w="12700">
            <a:solidFill>
              <a:srgbClr val="97C6DF"/>
            </a:solid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anchor="ctr"/>
          <a:lstStyle/>
          <a:p>
            <a:pPr>
              <a:defRPr/>
            </a:pPr>
            <a:r>
              <a:rPr kumimoji="0" lang="en-US" sz="1900" dirty="0">
                <a:solidFill>
                  <a:srgbClr val="000000"/>
                </a:solidFill>
              </a:rPr>
              <a:t>VMware FT provides zero-downtime, zero-data-loss protection to virtual machines in an HA cluster. </a:t>
            </a:r>
          </a:p>
        </p:txBody>
      </p:sp>
      <p:sp>
        <p:nvSpPr>
          <p:cNvPr id="50" name="TextBox 30"/>
          <p:cNvSpPr txBox="1">
            <a:spLocks noChangeArrowheads="1"/>
          </p:cNvSpPr>
          <p:nvPr/>
        </p:nvSpPr>
        <p:spPr bwMode="auto">
          <a:xfrm>
            <a:off x="4462463" y="3592513"/>
            <a:ext cx="1416050" cy="850900"/>
          </a:xfrm>
          <a:prstGeom prst="rect">
            <a:avLst/>
          </a:prstGeom>
          <a:noFill/>
          <a:ln w="9525">
            <a:noFill/>
            <a:miter lim="800000"/>
            <a:headEnd/>
            <a:tailEnd/>
          </a:ln>
        </p:spPr>
        <p:txBody>
          <a:bodyPr lIns="65304" tIns="32652" rIns="65304" bIns="32652">
            <a:spAutoFit/>
          </a:bodyPr>
          <a:lstStyle/>
          <a:p>
            <a:endParaRPr kumimoji="0" lang="en-US" altLang="zh-TW" sz="1700"/>
          </a:p>
          <a:p>
            <a:r>
              <a:rPr kumimoji="0" lang="en-US" altLang="zh-TW" sz="1700"/>
              <a:t>New </a:t>
            </a:r>
          </a:p>
          <a:p>
            <a:r>
              <a:rPr kumimoji="0" lang="en-US" altLang="zh-TW" sz="1700"/>
              <a:t>Primary</a:t>
            </a:r>
          </a:p>
        </p:txBody>
      </p:sp>
      <p:grpSp>
        <p:nvGrpSpPr>
          <p:cNvPr id="114724" name="Group 59"/>
          <p:cNvGrpSpPr>
            <a:grpSpLocks/>
          </p:cNvGrpSpPr>
          <p:nvPr/>
        </p:nvGrpSpPr>
        <p:grpSpPr bwMode="auto">
          <a:xfrm>
            <a:off x="5254625" y="200025"/>
            <a:ext cx="3638550" cy="350838"/>
            <a:chOff x="885827" y="2398713"/>
            <a:chExt cx="5467348" cy="525462"/>
          </a:xfrm>
        </p:grpSpPr>
        <p:sp>
          <p:nvSpPr>
            <p:cNvPr id="114725" name="AutoShape 4"/>
            <p:cNvSpPr>
              <a:spLocks noChangeArrowheads="1"/>
            </p:cNvSpPr>
            <p:nvPr/>
          </p:nvSpPr>
          <p:spPr bwMode="gray">
            <a:xfrm>
              <a:off x="885827" y="2398713"/>
              <a:ext cx="1696024" cy="525462"/>
            </a:xfrm>
            <a:prstGeom prst="roundRect">
              <a:avLst>
                <a:gd name="adj" fmla="val 9880"/>
              </a:avLst>
            </a:prstGeom>
            <a:gradFill rotWithShape="0">
              <a:gsLst>
                <a:gs pos="0">
                  <a:srgbClr val="646464"/>
                </a:gs>
                <a:gs pos="100000">
                  <a:srgbClr val="3C3C3C"/>
                </a:gs>
              </a:gsLst>
              <a:lin ang="5400000"/>
            </a:gradFill>
            <a:ln w="19050" algn="ctr">
              <a:solidFill>
                <a:srgbClr val="3C3C3C"/>
              </a:solidFill>
              <a:round/>
              <a:headEnd/>
              <a:tailEnd/>
            </a:ln>
          </p:spPr>
          <p:txBody>
            <a:bodyPr wrap="none" anchor="ctr"/>
            <a:lstStyle/>
            <a:p>
              <a:pPr algn="ctr"/>
              <a:r>
                <a:rPr kumimoji="0" lang="en-US" altLang="zh-TW" sz="1200" b="1">
                  <a:solidFill>
                    <a:schemeClr val="bg1"/>
                  </a:solidFill>
                </a:rPr>
                <a:t>Availability</a:t>
              </a:r>
            </a:p>
          </p:txBody>
        </p:sp>
        <p:sp>
          <p:nvSpPr>
            <p:cNvPr id="43" name="AutoShape 4"/>
            <p:cNvSpPr>
              <a:spLocks noChangeArrowheads="1"/>
            </p:cNvSpPr>
            <p:nvPr/>
          </p:nvSpPr>
          <p:spPr bwMode="gray">
            <a:xfrm>
              <a:off x="2772683" y="2398713"/>
              <a:ext cx="1693637" cy="525462"/>
            </a:xfrm>
            <a:prstGeom prst="roundRect">
              <a:avLst>
                <a:gd name="adj" fmla="val 9880"/>
              </a:avLst>
            </a:prstGeom>
            <a:solidFill>
              <a:schemeClr val="tx2">
                <a:lumMod val="20000"/>
                <a:lumOff val="80000"/>
                <a:alpha val="80000"/>
              </a:schemeClr>
            </a:solidFill>
            <a:ln w="25400" cap="sq" cmpd="sng" algn="ctr">
              <a:solidFill>
                <a:schemeClr val="bg2"/>
              </a:solidFill>
              <a:prstDash val="solid"/>
              <a:round/>
              <a:headEnd type="none" w="med" len="med"/>
              <a:tailEnd type="none" w="med" len="med"/>
            </a:ln>
            <a:effectLst/>
          </p:spPr>
          <p:txBody>
            <a:bodyPr wrap="none" anchor="ctr"/>
            <a:lstStyle/>
            <a:p>
              <a:pPr algn="ctr">
                <a:defRPr/>
              </a:pPr>
              <a:r>
                <a:rPr kumimoji="0" lang="en-US" sz="1200" b="1" dirty="0">
                  <a:solidFill>
                    <a:schemeClr val="tx2">
                      <a:lumMod val="60000"/>
                      <a:lumOff val="40000"/>
                    </a:schemeClr>
                  </a:solidFill>
                  <a:ea typeface="+mn-ea"/>
                  <a:cs typeface="Arial" charset="0"/>
                </a:rPr>
                <a:t>Security</a:t>
              </a:r>
            </a:p>
          </p:txBody>
        </p:sp>
        <p:sp>
          <p:nvSpPr>
            <p:cNvPr id="44" name="AutoShape 4"/>
            <p:cNvSpPr>
              <a:spLocks noChangeArrowheads="1"/>
            </p:cNvSpPr>
            <p:nvPr/>
          </p:nvSpPr>
          <p:spPr bwMode="gray">
            <a:xfrm>
              <a:off x="4657153" y="2398713"/>
              <a:ext cx="1696022" cy="525462"/>
            </a:xfrm>
            <a:prstGeom prst="roundRect">
              <a:avLst>
                <a:gd name="adj" fmla="val 9880"/>
              </a:avLst>
            </a:prstGeom>
            <a:solidFill>
              <a:schemeClr val="tx2">
                <a:lumMod val="20000"/>
                <a:lumOff val="80000"/>
                <a:alpha val="80000"/>
              </a:schemeClr>
            </a:solidFill>
            <a:ln w="25400" cap="sq" cmpd="sng" algn="ctr">
              <a:solidFill>
                <a:schemeClr val="bg2"/>
              </a:solidFill>
              <a:prstDash val="solid"/>
              <a:round/>
              <a:headEnd type="none" w="med" len="med"/>
              <a:tailEnd type="none" w="med" len="med"/>
            </a:ln>
            <a:effectLst/>
          </p:spPr>
          <p:txBody>
            <a:bodyPr wrap="none" anchor="ctr"/>
            <a:lstStyle/>
            <a:p>
              <a:pPr algn="ctr">
                <a:defRPr/>
              </a:pPr>
              <a:r>
                <a:rPr kumimoji="0" lang="en-US" sz="1200" b="1" dirty="0">
                  <a:solidFill>
                    <a:schemeClr val="tx2">
                      <a:lumMod val="60000"/>
                      <a:lumOff val="40000"/>
                    </a:schemeClr>
                  </a:solidFill>
                  <a:ea typeface="+mn-ea"/>
                  <a:cs typeface="Arial" charset="0"/>
                </a:rPr>
                <a:t>Scalability</a:t>
              </a:r>
            </a:p>
          </p:txBody>
        </p:sp>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320"/>
                                        </p:tgtEl>
                                      </p:cBhvr>
                                    </p:animEffect>
                                    <p:animScale>
                                      <p:cBhvr>
                                        <p:cTn id="7" dur="250" autoRev="1" fill="hold"/>
                                        <p:tgtEl>
                                          <p:spTgt spid="13320"/>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133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33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3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par>
                          <p:cTn id="22" fill="hold">
                            <p:stCondLst>
                              <p:cond delay="0"/>
                            </p:stCondLst>
                            <p:childTnLst>
                              <p:par>
                                <p:cTn id="23" presetID="22" presetClass="entr" presetSubtype="4" fill="hold"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wipe(down)">
                                      <p:cBhvr>
                                        <p:cTn id="25" dur="500"/>
                                        <p:tgtEl>
                                          <p:spTgt spid="77"/>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wipe(left)">
                                      <p:cBhvr>
                                        <p:cTn id="29" dur="500"/>
                                        <p:tgtEl>
                                          <p:spTgt spid="78"/>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wipe(up)">
                                      <p:cBhvr>
                                        <p:cTn id="33" dur="500"/>
                                        <p:tgtEl>
                                          <p:spTgt spid="8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3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133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34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3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336"/>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13323"/>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78"/>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8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7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54" grpId="0" animBg="1"/>
      <p:bldP spid="54" grpId="1" animBg="1"/>
      <p:bldP spid="13321" grpId="0"/>
      <p:bldP spid="13323" grpId="0"/>
      <p:bldP spid="13323" grpId="1"/>
      <p:bldP spid="47" grpId="0" animBg="1"/>
      <p:bldP spid="61" grpId="0" animBg="1"/>
      <p:bldP spid="13336" grpId="0"/>
      <p:bldP spid="13344" grpId="0"/>
      <p:bldP spid="92" grpId="0" animBg="1"/>
      <p:bldP spid="5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ctrTitle"/>
          </p:nvPr>
        </p:nvSpPr>
        <p:spPr/>
        <p:txBody>
          <a:bodyPr/>
          <a:lstStyle/>
          <a:p>
            <a:pPr eaLnBrk="1" hangingPunct="1"/>
            <a:r>
              <a:rPr lang="en-US" altLang="zh-TW" b="1" smtClean="0">
                <a:latin typeface="Arial" charset="0"/>
              </a:rPr>
              <a:t>NetApp</a:t>
            </a:r>
            <a:r>
              <a:rPr lang="zh-TW" altLang="en-US" b="1" smtClean="0">
                <a:latin typeface="Arial" charset="0"/>
              </a:rPr>
              <a:t>產品特色說明</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685800" y="476250"/>
            <a:ext cx="7772400" cy="658813"/>
          </a:xfrm>
        </p:spPr>
        <p:txBody>
          <a:bodyPr/>
          <a:lstStyle/>
          <a:p>
            <a:pPr eaLnBrk="1" hangingPunct="1"/>
            <a:r>
              <a:rPr lang="en-US" altLang="zh-TW" sz="3200" b="1" smtClean="0">
                <a:latin typeface="Arial" charset="0"/>
              </a:rPr>
              <a:t>RAID</a:t>
            </a:r>
            <a:r>
              <a:rPr lang="zh-TW" altLang="en-US" sz="3200" b="1" smtClean="0">
                <a:latin typeface="Arial" charset="0"/>
              </a:rPr>
              <a:t>重建期間的資料安全</a:t>
            </a:r>
          </a:p>
        </p:txBody>
      </p:sp>
      <p:sp>
        <p:nvSpPr>
          <p:cNvPr id="118786" name="Line 3"/>
          <p:cNvSpPr>
            <a:spLocks noChangeShapeType="1"/>
          </p:cNvSpPr>
          <p:nvPr/>
        </p:nvSpPr>
        <p:spPr bwMode="auto">
          <a:xfrm>
            <a:off x="1203325" y="1725613"/>
            <a:ext cx="0" cy="4084637"/>
          </a:xfrm>
          <a:prstGeom prst="line">
            <a:avLst/>
          </a:prstGeom>
          <a:noFill/>
          <a:ln w="38100">
            <a:solidFill>
              <a:schemeClr val="tx1"/>
            </a:solidFill>
            <a:round/>
            <a:headEnd type="triangle" w="med" len="med"/>
            <a:tailEnd/>
          </a:ln>
        </p:spPr>
        <p:txBody>
          <a:bodyPr wrap="none" anchor="ctr"/>
          <a:lstStyle/>
          <a:p>
            <a:endParaRPr lang="zh-TW" altLang="en-US"/>
          </a:p>
        </p:txBody>
      </p:sp>
      <p:sp>
        <p:nvSpPr>
          <p:cNvPr id="118787" name="Line 4"/>
          <p:cNvSpPr>
            <a:spLocks noChangeShapeType="1"/>
          </p:cNvSpPr>
          <p:nvPr/>
        </p:nvSpPr>
        <p:spPr bwMode="auto">
          <a:xfrm>
            <a:off x="1203325" y="5808663"/>
            <a:ext cx="7650163" cy="0"/>
          </a:xfrm>
          <a:prstGeom prst="line">
            <a:avLst/>
          </a:prstGeom>
          <a:noFill/>
          <a:ln w="38100">
            <a:solidFill>
              <a:schemeClr val="tx1"/>
            </a:solidFill>
            <a:round/>
            <a:headEnd/>
            <a:tailEnd type="triangle" w="med" len="med"/>
          </a:ln>
        </p:spPr>
        <p:txBody>
          <a:bodyPr wrap="none" anchor="ctr"/>
          <a:lstStyle/>
          <a:p>
            <a:endParaRPr lang="zh-TW" altLang="en-US"/>
          </a:p>
        </p:txBody>
      </p:sp>
      <p:sp>
        <p:nvSpPr>
          <p:cNvPr id="118788" name="Line 5"/>
          <p:cNvSpPr>
            <a:spLocks noChangeShapeType="1"/>
          </p:cNvSpPr>
          <p:nvPr/>
        </p:nvSpPr>
        <p:spPr bwMode="auto">
          <a:xfrm>
            <a:off x="1203325" y="2882900"/>
            <a:ext cx="7269163" cy="0"/>
          </a:xfrm>
          <a:prstGeom prst="line">
            <a:avLst/>
          </a:prstGeom>
          <a:noFill/>
          <a:ln w="76200">
            <a:solidFill>
              <a:schemeClr val="hlink"/>
            </a:solidFill>
            <a:round/>
            <a:headEnd/>
            <a:tailEnd/>
          </a:ln>
        </p:spPr>
        <p:txBody>
          <a:bodyPr wrap="none" anchor="ctr"/>
          <a:lstStyle/>
          <a:p>
            <a:endParaRPr lang="zh-TW" altLang="en-US"/>
          </a:p>
        </p:txBody>
      </p:sp>
      <p:sp>
        <p:nvSpPr>
          <p:cNvPr id="118789" name="Line 6"/>
          <p:cNvSpPr>
            <a:spLocks noChangeShapeType="1"/>
          </p:cNvSpPr>
          <p:nvPr/>
        </p:nvSpPr>
        <p:spPr bwMode="auto">
          <a:xfrm flipV="1">
            <a:off x="1203325" y="2882900"/>
            <a:ext cx="1339850" cy="15875"/>
          </a:xfrm>
          <a:prstGeom prst="line">
            <a:avLst/>
          </a:prstGeom>
          <a:noFill/>
          <a:ln w="76200">
            <a:solidFill>
              <a:srgbClr val="B23841"/>
            </a:solidFill>
            <a:round/>
            <a:headEnd/>
            <a:tailEnd/>
          </a:ln>
        </p:spPr>
        <p:txBody>
          <a:bodyPr wrap="none" anchor="ctr"/>
          <a:lstStyle/>
          <a:p>
            <a:endParaRPr lang="zh-TW" altLang="en-US"/>
          </a:p>
        </p:txBody>
      </p:sp>
      <p:sp>
        <p:nvSpPr>
          <p:cNvPr id="118790" name="Line 7"/>
          <p:cNvSpPr>
            <a:spLocks noChangeShapeType="1"/>
          </p:cNvSpPr>
          <p:nvPr/>
        </p:nvSpPr>
        <p:spPr bwMode="auto">
          <a:xfrm>
            <a:off x="2543175" y="2882900"/>
            <a:ext cx="0" cy="2925763"/>
          </a:xfrm>
          <a:prstGeom prst="line">
            <a:avLst/>
          </a:prstGeom>
          <a:noFill/>
          <a:ln w="76200">
            <a:solidFill>
              <a:srgbClr val="B23841"/>
            </a:solidFill>
            <a:round/>
            <a:headEnd/>
            <a:tailEnd/>
          </a:ln>
        </p:spPr>
        <p:txBody>
          <a:bodyPr wrap="none" anchor="ctr"/>
          <a:lstStyle/>
          <a:p>
            <a:endParaRPr lang="zh-TW" altLang="en-US"/>
          </a:p>
        </p:txBody>
      </p:sp>
      <p:sp>
        <p:nvSpPr>
          <p:cNvPr id="118791" name="Line 8"/>
          <p:cNvSpPr>
            <a:spLocks noChangeShapeType="1"/>
          </p:cNvSpPr>
          <p:nvPr/>
        </p:nvSpPr>
        <p:spPr bwMode="auto">
          <a:xfrm>
            <a:off x="2543175" y="5792788"/>
            <a:ext cx="4206875" cy="0"/>
          </a:xfrm>
          <a:prstGeom prst="line">
            <a:avLst/>
          </a:prstGeom>
          <a:noFill/>
          <a:ln w="76200">
            <a:solidFill>
              <a:srgbClr val="B23841"/>
            </a:solidFill>
            <a:round/>
            <a:headEnd/>
            <a:tailEnd/>
          </a:ln>
        </p:spPr>
        <p:txBody>
          <a:bodyPr wrap="none" anchor="ctr"/>
          <a:lstStyle/>
          <a:p>
            <a:endParaRPr lang="zh-TW" altLang="en-US"/>
          </a:p>
        </p:txBody>
      </p:sp>
      <p:sp>
        <p:nvSpPr>
          <p:cNvPr id="118792" name="Line 9"/>
          <p:cNvSpPr>
            <a:spLocks noChangeShapeType="1"/>
          </p:cNvSpPr>
          <p:nvPr/>
        </p:nvSpPr>
        <p:spPr bwMode="auto">
          <a:xfrm flipV="1">
            <a:off x="6765925" y="2867025"/>
            <a:ext cx="0" cy="2941638"/>
          </a:xfrm>
          <a:prstGeom prst="line">
            <a:avLst/>
          </a:prstGeom>
          <a:noFill/>
          <a:ln w="76200">
            <a:solidFill>
              <a:srgbClr val="B23841"/>
            </a:solidFill>
            <a:round/>
            <a:headEnd/>
            <a:tailEnd/>
          </a:ln>
        </p:spPr>
        <p:txBody>
          <a:bodyPr wrap="none" anchor="ctr"/>
          <a:lstStyle/>
          <a:p>
            <a:endParaRPr lang="zh-TW" altLang="en-US"/>
          </a:p>
        </p:txBody>
      </p:sp>
      <p:sp>
        <p:nvSpPr>
          <p:cNvPr id="118793" name="Line 10"/>
          <p:cNvSpPr>
            <a:spLocks noChangeShapeType="1"/>
          </p:cNvSpPr>
          <p:nvPr/>
        </p:nvSpPr>
        <p:spPr bwMode="auto">
          <a:xfrm>
            <a:off x="6796088" y="2898775"/>
            <a:ext cx="1644650" cy="0"/>
          </a:xfrm>
          <a:prstGeom prst="line">
            <a:avLst/>
          </a:prstGeom>
          <a:noFill/>
          <a:ln w="76200">
            <a:solidFill>
              <a:srgbClr val="B23841"/>
            </a:solidFill>
            <a:round/>
            <a:headEnd/>
            <a:tailEnd/>
          </a:ln>
        </p:spPr>
        <p:txBody>
          <a:bodyPr wrap="none" anchor="ctr"/>
          <a:lstStyle/>
          <a:p>
            <a:endParaRPr lang="zh-TW" altLang="en-US"/>
          </a:p>
        </p:txBody>
      </p:sp>
      <p:sp>
        <p:nvSpPr>
          <p:cNvPr id="118794" name="Text Box 11"/>
          <p:cNvSpPr txBox="1">
            <a:spLocks noChangeArrowheads="1"/>
          </p:cNvSpPr>
          <p:nvPr/>
        </p:nvSpPr>
        <p:spPr bwMode="auto">
          <a:xfrm>
            <a:off x="3808413" y="2422525"/>
            <a:ext cx="1477962" cy="457200"/>
          </a:xfrm>
          <a:prstGeom prst="rect">
            <a:avLst/>
          </a:prstGeom>
          <a:noFill/>
          <a:ln w="12700">
            <a:noFill/>
            <a:miter lim="800000"/>
            <a:headEnd/>
            <a:tailEnd/>
          </a:ln>
        </p:spPr>
        <p:txBody>
          <a:bodyPr>
            <a:spAutoFit/>
          </a:bodyPr>
          <a:lstStyle/>
          <a:p>
            <a:pPr algn="ctr">
              <a:spcBef>
                <a:spcPct val="50000"/>
              </a:spcBef>
            </a:pPr>
            <a:r>
              <a:rPr kumimoji="0" lang="en-US" altLang="zh-TW">
                <a:solidFill>
                  <a:srgbClr val="0000CC"/>
                </a:solidFill>
                <a:ea typeface="華康中圓體"/>
                <a:cs typeface="華康中圓體"/>
              </a:rPr>
              <a:t>RAID 6</a:t>
            </a:r>
          </a:p>
        </p:txBody>
      </p:sp>
      <p:sp>
        <p:nvSpPr>
          <p:cNvPr id="118795" name="Text Box 12"/>
          <p:cNvSpPr txBox="1">
            <a:spLocks noChangeArrowheads="1"/>
          </p:cNvSpPr>
          <p:nvPr/>
        </p:nvSpPr>
        <p:spPr bwMode="auto">
          <a:xfrm>
            <a:off x="3459163" y="5337175"/>
            <a:ext cx="2366962" cy="457200"/>
          </a:xfrm>
          <a:prstGeom prst="rect">
            <a:avLst/>
          </a:prstGeom>
          <a:noFill/>
          <a:ln w="12700">
            <a:noFill/>
            <a:miter lim="800000"/>
            <a:headEnd/>
            <a:tailEnd/>
          </a:ln>
        </p:spPr>
        <p:txBody>
          <a:bodyPr>
            <a:spAutoFit/>
          </a:bodyPr>
          <a:lstStyle/>
          <a:p>
            <a:pPr algn="ctr">
              <a:spcBef>
                <a:spcPct val="50000"/>
              </a:spcBef>
            </a:pPr>
            <a:r>
              <a:rPr kumimoji="0" lang="en-US" altLang="zh-TW">
                <a:solidFill>
                  <a:srgbClr val="B23841"/>
                </a:solidFill>
                <a:ea typeface="華康中圓體"/>
                <a:cs typeface="華康中圓體"/>
              </a:rPr>
              <a:t>RAID 3</a:t>
            </a:r>
            <a:r>
              <a:rPr kumimoji="0" lang="zh-TW" altLang="en-US">
                <a:solidFill>
                  <a:srgbClr val="B23841"/>
                </a:solidFill>
                <a:ea typeface="華康中圓體"/>
                <a:cs typeface="華康中圓體"/>
              </a:rPr>
              <a:t>、</a:t>
            </a:r>
            <a:r>
              <a:rPr kumimoji="0" lang="en-US" altLang="zh-TW">
                <a:solidFill>
                  <a:srgbClr val="B23841"/>
                </a:solidFill>
                <a:ea typeface="華康中圓體"/>
                <a:cs typeface="華康中圓體"/>
              </a:rPr>
              <a:t>4</a:t>
            </a:r>
            <a:r>
              <a:rPr kumimoji="0" lang="zh-TW" altLang="en-US">
                <a:solidFill>
                  <a:srgbClr val="B23841"/>
                </a:solidFill>
                <a:ea typeface="華康中圓體"/>
                <a:cs typeface="華康中圓體"/>
              </a:rPr>
              <a:t>、</a:t>
            </a:r>
            <a:r>
              <a:rPr kumimoji="0" lang="en-US" altLang="zh-TW">
                <a:solidFill>
                  <a:srgbClr val="B23841"/>
                </a:solidFill>
                <a:ea typeface="華康中圓體"/>
                <a:cs typeface="華康中圓體"/>
              </a:rPr>
              <a:t>5</a:t>
            </a:r>
          </a:p>
        </p:txBody>
      </p:sp>
      <p:sp>
        <p:nvSpPr>
          <p:cNvPr id="118796" name="Text Box 13"/>
          <p:cNvSpPr txBox="1">
            <a:spLocks noChangeArrowheads="1"/>
          </p:cNvSpPr>
          <p:nvPr/>
        </p:nvSpPr>
        <p:spPr bwMode="auto">
          <a:xfrm>
            <a:off x="7658100" y="5859463"/>
            <a:ext cx="1417638" cy="336550"/>
          </a:xfrm>
          <a:prstGeom prst="rect">
            <a:avLst/>
          </a:prstGeom>
          <a:noFill/>
          <a:ln w="12700">
            <a:noFill/>
            <a:miter lim="800000"/>
            <a:headEnd/>
            <a:tailEnd/>
          </a:ln>
        </p:spPr>
        <p:txBody>
          <a:bodyPr>
            <a:spAutoFit/>
          </a:bodyPr>
          <a:lstStyle/>
          <a:p>
            <a:pPr algn="ctr">
              <a:spcBef>
                <a:spcPct val="50000"/>
              </a:spcBef>
            </a:pPr>
            <a:r>
              <a:rPr kumimoji="0" lang="en-US" altLang="zh-TW" sz="1600" b="1">
                <a:ea typeface="華康中圓體"/>
                <a:cs typeface="華康中圓體"/>
              </a:rPr>
              <a:t>Time</a:t>
            </a:r>
          </a:p>
        </p:txBody>
      </p:sp>
      <p:sp>
        <p:nvSpPr>
          <p:cNvPr id="118797" name="Text Box 14"/>
          <p:cNvSpPr txBox="1">
            <a:spLocks noChangeArrowheads="1"/>
          </p:cNvSpPr>
          <p:nvPr/>
        </p:nvSpPr>
        <p:spPr bwMode="auto">
          <a:xfrm>
            <a:off x="322263" y="1212850"/>
            <a:ext cx="2697162" cy="457200"/>
          </a:xfrm>
          <a:prstGeom prst="rect">
            <a:avLst/>
          </a:prstGeom>
          <a:noFill/>
          <a:ln w="12700">
            <a:noFill/>
            <a:miter lim="800000"/>
            <a:headEnd/>
            <a:tailEnd/>
          </a:ln>
        </p:spPr>
        <p:txBody>
          <a:bodyPr>
            <a:spAutoFit/>
          </a:bodyPr>
          <a:lstStyle/>
          <a:p>
            <a:pPr algn="ctr">
              <a:spcBef>
                <a:spcPct val="50000"/>
              </a:spcBef>
            </a:pPr>
            <a:r>
              <a:rPr kumimoji="0" lang="zh-TW" altLang="en-US" b="1">
                <a:ea typeface="標楷體" pitchFamily="65" charset="-120"/>
              </a:rPr>
              <a:t>資料安全保護能力</a:t>
            </a:r>
          </a:p>
        </p:txBody>
      </p:sp>
      <p:sp>
        <p:nvSpPr>
          <p:cNvPr id="118798" name="Text Box 15"/>
          <p:cNvSpPr txBox="1">
            <a:spLocks noChangeArrowheads="1"/>
          </p:cNvSpPr>
          <p:nvPr/>
        </p:nvSpPr>
        <p:spPr bwMode="auto">
          <a:xfrm>
            <a:off x="508000" y="5543550"/>
            <a:ext cx="792163" cy="457200"/>
          </a:xfrm>
          <a:prstGeom prst="rect">
            <a:avLst/>
          </a:prstGeom>
          <a:noFill/>
          <a:ln w="12700">
            <a:noFill/>
            <a:miter lim="800000"/>
            <a:headEnd/>
            <a:tailEnd/>
          </a:ln>
        </p:spPr>
        <p:txBody>
          <a:bodyPr>
            <a:spAutoFit/>
          </a:bodyPr>
          <a:lstStyle/>
          <a:p>
            <a:pPr algn="ctr">
              <a:spcBef>
                <a:spcPct val="50000"/>
              </a:spcBef>
            </a:pPr>
            <a:r>
              <a:rPr kumimoji="0" lang="en-US" altLang="zh-TW">
                <a:ea typeface="華康中圓體"/>
                <a:cs typeface="華康中圓體"/>
              </a:rPr>
              <a:t>0%</a:t>
            </a:r>
          </a:p>
        </p:txBody>
      </p:sp>
      <p:sp>
        <p:nvSpPr>
          <p:cNvPr id="118799" name="Text Box 16"/>
          <p:cNvSpPr txBox="1">
            <a:spLocks noChangeArrowheads="1"/>
          </p:cNvSpPr>
          <p:nvPr/>
        </p:nvSpPr>
        <p:spPr bwMode="auto">
          <a:xfrm>
            <a:off x="250825" y="2501900"/>
            <a:ext cx="1020763" cy="457200"/>
          </a:xfrm>
          <a:prstGeom prst="rect">
            <a:avLst/>
          </a:prstGeom>
          <a:noFill/>
          <a:ln w="12700">
            <a:noFill/>
            <a:miter lim="800000"/>
            <a:headEnd/>
            <a:tailEnd/>
          </a:ln>
        </p:spPr>
        <p:txBody>
          <a:bodyPr>
            <a:spAutoFit/>
          </a:bodyPr>
          <a:lstStyle/>
          <a:p>
            <a:pPr algn="ctr">
              <a:spcBef>
                <a:spcPct val="50000"/>
              </a:spcBef>
            </a:pPr>
            <a:r>
              <a:rPr kumimoji="0" lang="en-US" altLang="zh-TW">
                <a:ea typeface="華康中圓體"/>
                <a:cs typeface="華康中圓體"/>
              </a:rPr>
              <a:t>100%</a:t>
            </a:r>
          </a:p>
        </p:txBody>
      </p:sp>
      <p:sp>
        <p:nvSpPr>
          <p:cNvPr id="118800" name="AutoShape 17"/>
          <p:cNvSpPr>
            <a:spLocks/>
          </p:cNvSpPr>
          <p:nvPr/>
        </p:nvSpPr>
        <p:spPr bwMode="auto">
          <a:xfrm rot="5400000">
            <a:off x="4493419" y="4098131"/>
            <a:ext cx="306388" cy="3978275"/>
          </a:xfrm>
          <a:prstGeom prst="rightBrace">
            <a:avLst>
              <a:gd name="adj1" fmla="val 108204"/>
              <a:gd name="adj2" fmla="val 50000"/>
            </a:avLst>
          </a:prstGeom>
          <a:noFill/>
          <a:ln w="12700">
            <a:solidFill>
              <a:schemeClr val="tx1"/>
            </a:solidFill>
            <a:round/>
            <a:headEnd/>
            <a:tailEnd/>
          </a:ln>
        </p:spPr>
        <p:txBody>
          <a:bodyPr wrap="none" anchor="ctr"/>
          <a:lstStyle/>
          <a:p>
            <a:endParaRPr lang="zh-TW" altLang="en-US"/>
          </a:p>
        </p:txBody>
      </p:sp>
      <p:sp>
        <p:nvSpPr>
          <p:cNvPr id="118801" name="Text Box 18"/>
          <p:cNvSpPr txBox="1">
            <a:spLocks noChangeArrowheads="1"/>
          </p:cNvSpPr>
          <p:nvPr/>
        </p:nvSpPr>
        <p:spPr bwMode="auto">
          <a:xfrm>
            <a:off x="3895725" y="6211888"/>
            <a:ext cx="1905000" cy="457200"/>
          </a:xfrm>
          <a:prstGeom prst="rect">
            <a:avLst/>
          </a:prstGeom>
          <a:noFill/>
          <a:ln w="12700">
            <a:noFill/>
            <a:miter lim="800000"/>
            <a:headEnd/>
            <a:tailEnd/>
          </a:ln>
        </p:spPr>
        <p:txBody>
          <a:bodyPr>
            <a:spAutoFit/>
          </a:bodyPr>
          <a:lstStyle/>
          <a:p>
            <a:pPr algn="ctr">
              <a:spcBef>
                <a:spcPct val="50000"/>
              </a:spcBef>
            </a:pPr>
            <a:r>
              <a:rPr kumimoji="0" lang="zh-TW" altLang="en-US" b="1">
                <a:solidFill>
                  <a:srgbClr val="FF0000"/>
                </a:solidFill>
                <a:ea typeface="標楷體" pitchFamily="65" charset="-120"/>
              </a:rPr>
              <a:t>數小時以上</a:t>
            </a:r>
          </a:p>
        </p:txBody>
      </p:sp>
      <p:sp>
        <p:nvSpPr>
          <p:cNvPr id="118802" name="Text Box 19"/>
          <p:cNvSpPr txBox="1">
            <a:spLocks noChangeArrowheads="1"/>
          </p:cNvSpPr>
          <p:nvPr/>
        </p:nvSpPr>
        <p:spPr bwMode="auto">
          <a:xfrm>
            <a:off x="1704975" y="5821363"/>
            <a:ext cx="1127125" cy="581025"/>
          </a:xfrm>
          <a:prstGeom prst="rect">
            <a:avLst/>
          </a:prstGeom>
          <a:noFill/>
          <a:ln w="12700">
            <a:noFill/>
            <a:miter lim="800000"/>
            <a:headEnd/>
            <a:tailEnd/>
          </a:ln>
        </p:spPr>
        <p:txBody>
          <a:bodyPr>
            <a:spAutoFit/>
          </a:bodyPr>
          <a:lstStyle/>
          <a:p>
            <a:pPr algn="ctr">
              <a:spcBef>
                <a:spcPct val="50000"/>
              </a:spcBef>
            </a:pPr>
            <a:r>
              <a:rPr kumimoji="0" lang="zh-TW" altLang="en-US" sz="1600">
                <a:ea typeface="標楷體" pitchFamily="65" charset="-120"/>
              </a:rPr>
              <a:t>一顆硬碟發生故障</a:t>
            </a:r>
          </a:p>
        </p:txBody>
      </p:sp>
      <p:sp>
        <p:nvSpPr>
          <p:cNvPr id="118803" name="Text Box 20"/>
          <p:cNvSpPr txBox="1">
            <a:spLocks noChangeArrowheads="1"/>
          </p:cNvSpPr>
          <p:nvPr/>
        </p:nvSpPr>
        <p:spPr bwMode="auto">
          <a:xfrm>
            <a:off x="6564313" y="5791200"/>
            <a:ext cx="1127125" cy="581025"/>
          </a:xfrm>
          <a:prstGeom prst="rect">
            <a:avLst/>
          </a:prstGeom>
          <a:noFill/>
          <a:ln w="12700">
            <a:noFill/>
            <a:miter lim="800000"/>
            <a:headEnd/>
            <a:tailEnd/>
          </a:ln>
        </p:spPr>
        <p:txBody>
          <a:bodyPr>
            <a:spAutoFit/>
          </a:bodyPr>
          <a:lstStyle/>
          <a:p>
            <a:pPr algn="ctr">
              <a:spcBef>
                <a:spcPct val="50000"/>
              </a:spcBef>
            </a:pPr>
            <a:r>
              <a:rPr kumimoji="0" lang="zh-TW" altLang="en-US" sz="1600">
                <a:ea typeface="標楷體" pitchFamily="65" charset="-120"/>
              </a:rPr>
              <a:t>備援硬碟重建完畢</a:t>
            </a:r>
          </a:p>
        </p:txBody>
      </p:sp>
      <p:sp>
        <p:nvSpPr>
          <p:cNvPr id="118804" name="Rectangle 21"/>
          <p:cNvSpPr>
            <a:spLocks noGrp="1" noChangeArrowheads="1"/>
          </p:cNvSpPr>
          <p:nvPr>
            <p:ph type="body" idx="1"/>
          </p:nvPr>
        </p:nvSpPr>
        <p:spPr>
          <a:xfrm>
            <a:off x="3171825" y="4029075"/>
            <a:ext cx="3187700" cy="950913"/>
          </a:xfrm>
        </p:spPr>
        <p:txBody>
          <a:bodyPr/>
          <a:lstStyle/>
          <a:p>
            <a:pPr eaLnBrk="1" hangingPunct="1"/>
            <a:r>
              <a:rPr lang="en-US" altLang="zh-TW" sz="2800" smtClean="0"/>
              <a:t>Disk Failure</a:t>
            </a:r>
          </a:p>
          <a:p>
            <a:pPr eaLnBrk="1" hangingPunct="1"/>
            <a:r>
              <a:rPr lang="en-US" altLang="zh-TW" sz="2800" smtClean="0"/>
              <a:t>RAID Expansion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title" idx="4294967295"/>
          </p:nvPr>
        </p:nvSpPr>
        <p:spPr>
          <a:xfrm>
            <a:off x="1116013" y="549275"/>
            <a:ext cx="7416800" cy="500063"/>
          </a:xfrm>
        </p:spPr>
        <p:txBody>
          <a:bodyPr/>
          <a:lstStyle/>
          <a:p>
            <a:pPr eaLnBrk="1" hangingPunct="1"/>
            <a:r>
              <a:rPr lang="en-US" altLang="zh-TW" sz="3200" b="1" smtClean="0">
                <a:latin typeface="Arial" charset="0"/>
                <a:cs typeface="Arial" charset="0"/>
              </a:rPr>
              <a:t>RAID 6 </a:t>
            </a:r>
            <a:r>
              <a:rPr lang="zh-TW" altLang="en-US" sz="3200" b="1" smtClean="0">
                <a:latin typeface="Arial" charset="0"/>
                <a:cs typeface="Arial" charset="0"/>
              </a:rPr>
              <a:t>技術大幅提高磁碟陣列安全係數</a:t>
            </a:r>
          </a:p>
        </p:txBody>
      </p:sp>
      <p:grpSp>
        <p:nvGrpSpPr>
          <p:cNvPr id="90116" name="Group 3"/>
          <p:cNvGrpSpPr>
            <a:grpSpLocks/>
          </p:cNvGrpSpPr>
          <p:nvPr/>
        </p:nvGrpSpPr>
        <p:grpSpPr bwMode="auto">
          <a:xfrm>
            <a:off x="1547813" y="2797175"/>
            <a:ext cx="7080250" cy="4160838"/>
            <a:chOff x="824" y="255"/>
            <a:chExt cx="4460" cy="2621"/>
          </a:xfrm>
        </p:grpSpPr>
        <p:graphicFrame>
          <p:nvGraphicFramePr>
            <p:cNvPr id="90114" name="Object 2"/>
            <p:cNvGraphicFramePr>
              <a:graphicFrameLocks noChangeAspect="1"/>
            </p:cNvGraphicFramePr>
            <p:nvPr/>
          </p:nvGraphicFramePr>
          <p:xfrm>
            <a:off x="824" y="255"/>
            <a:ext cx="4130" cy="2621"/>
          </p:xfrm>
          <a:graphic>
            <a:graphicData uri="http://schemas.openxmlformats.org/presentationml/2006/ole">
              <p:oleObj spid="_x0000_s90114" name="圖表" r:id="rId4" imgW="8629616" imgH="5476943" progId="MSGraph.Chart.8">
                <p:embed followColorScheme="full"/>
              </p:oleObj>
            </a:graphicData>
          </a:graphic>
        </p:graphicFrame>
        <p:sp>
          <p:nvSpPr>
            <p:cNvPr id="90146" name="Line 4"/>
            <p:cNvSpPr>
              <a:spLocks noChangeShapeType="1"/>
            </p:cNvSpPr>
            <p:nvPr/>
          </p:nvSpPr>
          <p:spPr bwMode="auto">
            <a:xfrm flipH="1">
              <a:off x="4719" y="1704"/>
              <a:ext cx="51" cy="609"/>
            </a:xfrm>
            <a:prstGeom prst="line">
              <a:avLst/>
            </a:prstGeom>
            <a:noFill/>
            <a:ln w="12700">
              <a:solidFill>
                <a:schemeClr val="folHlink"/>
              </a:solidFill>
              <a:round/>
              <a:headEnd/>
              <a:tailEnd type="triangle" w="med" len="med"/>
            </a:ln>
          </p:spPr>
          <p:txBody>
            <a:bodyPr wrap="none" anchor="ctr"/>
            <a:lstStyle/>
            <a:p>
              <a:endParaRPr lang="zh-TW" altLang="en-US"/>
            </a:p>
          </p:txBody>
        </p:sp>
        <p:sp>
          <p:nvSpPr>
            <p:cNvPr id="90147" name="Text Box 5"/>
            <p:cNvSpPr txBox="1">
              <a:spLocks noChangeArrowheads="1"/>
            </p:cNvSpPr>
            <p:nvPr/>
          </p:nvSpPr>
          <p:spPr bwMode="auto">
            <a:xfrm>
              <a:off x="4364" y="1521"/>
              <a:ext cx="920" cy="231"/>
            </a:xfrm>
            <a:prstGeom prst="rect">
              <a:avLst/>
            </a:prstGeom>
            <a:noFill/>
            <a:ln w="12700">
              <a:noFill/>
              <a:miter lim="800000"/>
              <a:headEnd/>
              <a:tailEnd/>
            </a:ln>
          </p:spPr>
          <p:txBody>
            <a:bodyPr>
              <a:spAutoFit/>
            </a:bodyPr>
            <a:lstStyle/>
            <a:p>
              <a:pPr algn="ctr" eaLnBrk="0" hangingPunct="0">
                <a:spcBef>
                  <a:spcPct val="50000"/>
                </a:spcBef>
              </a:pPr>
              <a:r>
                <a:rPr kumimoji="0" lang="en-US" altLang="zh-TW" b="1">
                  <a:solidFill>
                    <a:schemeClr val="folHlink"/>
                  </a:solidFill>
                  <a:ea typeface="標楷體" pitchFamily="65" charset="-120"/>
                </a:rPr>
                <a:t>RAID 6</a:t>
              </a:r>
            </a:p>
          </p:txBody>
        </p:sp>
      </p:grpSp>
      <p:graphicFrame>
        <p:nvGraphicFramePr>
          <p:cNvPr id="345095" name="Group 7"/>
          <p:cNvGraphicFramePr>
            <a:graphicFrameLocks noGrp="1"/>
          </p:cNvGraphicFramePr>
          <p:nvPr/>
        </p:nvGraphicFramePr>
        <p:xfrm>
          <a:off x="900113" y="1198563"/>
          <a:ext cx="7632700" cy="1476375"/>
        </p:xfrm>
        <a:graphic>
          <a:graphicData uri="http://schemas.openxmlformats.org/drawingml/2006/table">
            <a:tbl>
              <a:tblPr/>
              <a:tblGrid>
                <a:gridCol w="1081087"/>
                <a:gridCol w="1457325"/>
                <a:gridCol w="2428875"/>
                <a:gridCol w="2665413"/>
              </a:tblGrid>
              <a:tr h="455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FFFFFF"/>
                          </a:solidFill>
                          <a:effectLst/>
                          <a:latin typeface="Times New Roman" pitchFamily="18" charset="0"/>
                          <a:ea typeface="新細明體" pitchFamily="18" charset="-120"/>
                        </a:rPr>
                        <a:t>RAID Type</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FFFFFF"/>
                          </a:solidFill>
                          <a:effectLst/>
                          <a:latin typeface="Times New Roman" pitchFamily="18" charset="0"/>
                          <a:ea typeface="新細明體" pitchFamily="18" charset="-120"/>
                        </a:rPr>
                        <a:t>Rebuild IOPS Loss</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FFFFFF"/>
                          </a:solidFill>
                          <a:effectLst/>
                          <a:latin typeface="Times New Roman" pitchFamily="18" charset="0"/>
                          <a:ea typeface="新細明體" pitchFamily="18" charset="-120"/>
                        </a:rPr>
                        <a:t>Rebuild Time</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smtClean="0">
                          <a:ln>
                            <a:noFill/>
                          </a:ln>
                          <a:solidFill>
                            <a:srgbClr val="FFFFFF"/>
                          </a:solidFill>
                          <a:effectLst/>
                          <a:latin typeface="Times New Roman" pitchFamily="18" charset="0"/>
                          <a:ea typeface="新細明體" pitchFamily="18" charset="-120"/>
                        </a:rPr>
                        <a:t>重建期間遇到第二顆硬故障的衝擊</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000066"/>
                    </a:solidFill>
                  </a:tcPr>
                </a:tc>
              </a:tr>
              <a:tr h="288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000066"/>
                          </a:solidFill>
                          <a:effectLst/>
                          <a:latin typeface="Times New Roman" pitchFamily="18" charset="0"/>
                          <a:ea typeface="新細明體" pitchFamily="18" charset="-120"/>
                        </a:rPr>
                        <a:t>RAID-5</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B7C0D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000000"/>
                          </a:solidFill>
                          <a:effectLst/>
                          <a:latin typeface="Times New Roman" pitchFamily="18" charset="0"/>
                          <a:ea typeface="新細明體" pitchFamily="18" charset="-120"/>
                        </a:rPr>
                        <a:t>50%+</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000000"/>
                          </a:solidFill>
                          <a:effectLst/>
                          <a:latin typeface="Times New Roman" pitchFamily="18" charset="0"/>
                          <a:ea typeface="新細明體" pitchFamily="18" charset="-120"/>
                        </a:rPr>
                        <a:t>15 to 50% slower than RAID-1/0</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smtClean="0">
                          <a:ln>
                            <a:noFill/>
                          </a:ln>
                          <a:solidFill>
                            <a:srgbClr val="FF0000"/>
                          </a:solidFill>
                          <a:effectLst/>
                          <a:latin typeface="Times New Roman" pitchFamily="18" charset="0"/>
                          <a:ea typeface="新細明體" pitchFamily="18" charset="-120"/>
                        </a:rPr>
                        <a:t>資料立刻流失</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r>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000066"/>
                          </a:solidFill>
                          <a:effectLst/>
                          <a:latin typeface="Times New Roman" pitchFamily="18" charset="0"/>
                          <a:ea typeface="新細明體" pitchFamily="18" charset="-120"/>
                        </a:rPr>
                        <a:t>RAID-1/0</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B7C0D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000000"/>
                          </a:solidFill>
                          <a:effectLst/>
                          <a:latin typeface="Times New Roman" pitchFamily="18" charset="0"/>
                          <a:ea typeface="新細明體" pitchFamily="18" charset="-120"/>
                        </a:rPr>
                        <a:t>20 to 25%</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000000"/>
                          </a:solidFill>
                          <a:effectLst/>
                          <a:latin typeface="Times New Roman" pitchFamily="18" charset="0"/>
                          <a:ea typeface="新細明體" pitchFamily="18" charset="-120"/>
                        </a:rPr>
                        <a:t>15 to 50% faster than RAID-5</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FF0000"/>
                          </a:solidFill>
                          <a:effectLst/>
                          <a:latin typeface="Times New Roman" pitchFamily="18" charset="0"/>
                          <a:ea typeface="新細明體" pitchFamily="18" charset="-120"/>
                        </a:rPr>
                        <a:t>14%</a:t>
                      </a:r>
                      <a:r>
                        <a:rPr kumimoji="1" lang="zh-TW" altLang="en-US" sz="1200" b="0" i="0" u="none" strike="noStrike" cap="none" normalizeH="0" baseline="0" smtClean="0">
                          <a:ln>
                            <a:noFill/>
                          </a:ln>
                          <a:solidFill>
                            <a:srgbClr val="FF0000"/>
                          </a:solidFill>
                          <a:effectLst/>
                          <a:latin typeface="Times New Roman" pitchFamily="18" charset="0"/>
                          <a:ea typeface="新細明體" pitchFamily="18" charset="-120"/>
                        </a:rPr>
                        <a:t>的機率資料流失</a:t>
                      </a:r>
                      <a:r>
                        <a:rPr kumimoji="1" lang="zh-TW" altLang="en-US" sz="1200" b="0" i="0" u="none" strike="noStrike" cap="none" normalizeH="0" baseline="0" smtClean="0">
                          <a:ln>
                            <a:noFill/>
                          </a:ln>
                          <a:solidFill>
                            <a:srgbClr val="000000"/>
                          </a:solidFill>
                          <a:effectLst/>
                          <a:latin typeface="Times New Roman" pitchFamily="18" charset="0"/>
                          <a:ea typeface="新細明體" pitchFamily="18" charset="-120"/>
                        </a:rPr>
                        <a:t/>
                      </a:r>
                      <a:br>
                        <a:rPr kumimoji="1" lang="zh-TW" altLang="en-US" sz="1200" b="0" i="0" u="none" strike="noStrike" cap="none" normalizeH="0" baseline="0" smtClean="0">
                          <a:ln>
                            <a:noFill/>
                          </a:ln>
                          <a:solidFill>
                            <a:srgbClr val="000000"/>
                          </a:solidFill>
                          <a:effectLst/>
                          <a:latin typeface="Times New Roman" pitchFamily="18" charset="0"/>
                          <a:ea typeface="新細明體" pitchFamily="18" charset="-120"/>
                        </a:rPr>
                      </a:br>
                      <a:r>
                        <a:rPr kumimoji="1" lang="en-US" altLang="zh-TW" sz="1200" b="0" i="0" u="none" strike="noStrike" cap="none" normalizeH="0" baseline="0" smtClean="0">
                          <a:ln>
                            <a:noFill/>
                          </a:ln>
                          <a:solidFill>
                            <a:srgbClr val="000000"/>
                          </a:solidFill>
                          <a:effectLst/>
                          <a:latin typeface="Times New Roman" pitchFamily="18" charset="0"/>
                          <a:ea typeface="新細明體" pitchFamily="18" charset="-120"/>
                        </a:rPr>
                        <a:t>in an 8-disk group (1/[n-1])</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r>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000066"/>
                          </a:solidFill>
                          <a:effectLst/>
                          <a:latin typeface="Times New Roman" pitchFamily="18" charset="0"/>
                          <a:ea typeface="新細明體" pitchFamily="18" charset="-120"/>
                        </a:rPr>
                        <a:t>RAID-1</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B7C0D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000000"/>
                          </a:solidFill>
                          <a:effectLst/>
                          <a:latin typeface="Times New Roman" pitchFamily="18" charset="0"/>
                          <a:ea typeface="新細明體" pitchFamily="18" charset="-120"/>
                        </a:rPr>
                        <a:t>20 to 25%</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smtClean="0">
                          <a:ln>
                            <a:noFill/>
                          </a:ln>
                          <a:solidFill>
                            <a:srgbClr val="000000"/>
                          </a:solidFill>
                          <a:effectLst/>
                          <a:latin typeface="Times New Roman" pitchFamily="18" charset="0"/>
                          <a:ea typeface="新細明體" pitchFamily="18" charset="-120"/>
                        </a:rPr>
                        <a:t>15 to 50% faster than RAID-5</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smtClean="0">
                          <a:ln>
                            <a:noFill/>
                          </a:ln>
                          <a:solidFill>
                            <a:srgbClr val="FF0000"/>
                          </a:solidFill>
                          <a:effectLst/>
                          <a:latin typeface="Times New Roman" pitchFamily="18" charset="0"/>
                          <a:ea typeface="新細明體" pitchFamily="18" charset="-120"/>
                        </a:rPr>
                        <a:t>資料立刻流失</a:t>
                      </a:r>
                    </a:p>
                  </a:txBody>
                  <a:tcPr anchor="ctr"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r>
            </a:tbl>
          </a:graphicData>
        </a:graphic>
      </p:graphicFrame>
      <p:sp>
        <p:nvSpPr>
          <p:cNvPr id="90144" name="Rectangle 34"/>
          <p:cNvSpPr>
            <a:spLocks noChangeArrowheads="1"/>
          </p:cNvSpPr>
          <p:nvPr/>
        </p:nvSpPr>
        <p:spPr bwMode="auto">
          <a:xfrm>
            <a:off x="900113" y="2711450"/>
            <a:ext cx="6223000" cy="244475"/>
          </a:xfrm>
          <a:prstGeom prst="rect">
            <a:avLst/>
          </a:prstGeom>
          <a:noFill/>
          <a:ln w="12700" algn="ctr">
            <a:noFill/>
            <a:miter lim="800000"/>
            <a:headEnd/>
            <a:tailEnd/>
          </a:ln>
        </p:spPr>
        <p:txBody>
          <a:bodyPr wrap="none">
            <a:spAutoFit/>
          </a:bodyPr>
          <a:lstStyle/>
          <a:p>
            <a:pPr algn="ctr"/>
            <a:r>
              <a:rPr kumimoji="0" lang="en-US" altLang="zh-TW" sz="1000"/>
              <a:t>Source: EMC CLARiiON Best Practices for Fibre Channel Storage, CLARiiON Firmware Release 16 Update</a:t>
            </a:r>
          </a:p>
        </p:txBody>
      </p:sp>
      <p:sp>
        <p:nvSpPr>
          <p:cNvPr id="345123" name="Rectangle 35"/>
          <p:cNvSpPr>
            <a:spLocks noChangeArrowheads="1"/>
          </p:cNvSpPr>
          <p:nvPr/>
        </p:nvSpPr>
        <p:spPr bwMode="auto">
          <a:xfrm>
            <a:off x="3098800" y="4102100"/>
            <a:ext cx="3705225" cy="336550"/>
          </a:xfrm>
          <a:prstGeom prst="rect">
            <a:avLst/>
          </a:prstGeom>
          <a:noFill/>
          <a:ln w="12700" algn="ctr">
            <a:noFill/>
            <a:miter lim="800000"/>
            <a:headEnd/>
            <a:tailEnd/>
          </a:ln>
        </p:spPr>
        <p:txBody>
          <a:bodyPr wrap="none">
            <a:spAutoFit/>
          </a:bodyPr>
          <a:lstStyle/>
          <a:p>
            <a:pPr algn="ctr" eaLnBrk="0" hangingPunct="0">
              <a:spcBef>
                <a:spcPct val="50000"/>
              </a:spcBef>
            </a:pPr>
            <a:r>
              <a:rPr lang="en-US" altLang="zh-TW" sz="1600" b="1">
                <a:solidFill>
                  <a:srgbClr val="FF0000"/>
                </a:solidFill>
                <a:ea typeface="華康中圓體"/>
                <a:cs typeface="華康中圓體"/>
              </a:rPr>
              <a:t>RAID 6</a:t>
            </a:r>
            <a:r>
              <a:rPr lang="zh-TW" altLang="en-US" sz="1600" b="1">
                <a:solidFill>
                  <a:srgbClr val="FF0000"/>
                </a:solidFill>
                <a:ea typeface="華康中圓體"/>
                <a:cs typeface="華康中圓體"/>
              </a:rPr>
              <a:t>的安全性 比</a:t>
            </a:r>
            <a:r>
              <a:rPr lang="en-US" altLang="zh-TW" sz="1600" b="1">
                <a:solidFill>
                  <a:srgbClr val="FF0000"/>
                </a:solidFill>
                <a:ea typeface="華康中圓體"/>
                <a:cs typeface="華康中圓體"/>
              </a:rPr>
              <a:t>RAID 5</a:t>
            </a:r>
            <a:r>
              <a:rPr lang="zh-TW" altLang="en-US" sz="1600" b="1">
                <a:solidFill>
                  <a:srgbClr val="FF0000"/>
                </a:solidFill>
                <a:ea typeface="華康中圓體"/>
                <a:cs typeface="華康中圓體"/>
              </a:rPr>
              <a:t>高出</a:t>
            </a:r>
            <a:r>
              <a:rPr lang="en-US" altLang="zh-TW" sz="1600" b="1">
                <a:solidFill>
                  <a:srgbClr val="FF0000"/>
                </a:solidFill>
                <a:ea typeface="華康中圓體"/>
                <a:cs typeface="華康中圓體"/>
              </a:rPr>
              <a:t>4,000</a:t>
            </a:r>
            <a:r>
              <a:rPr lang="zh-TW" altLang="en-US" sz="1600" b="1">
                <a:solidFill>
                  <a:srgbClr val="FF0000"/>
                </a:solidFill>
                <a:ea typeface="華康中圓體"/>
                <a:cs typeface="華康中圓體"/>
              </a:rPr>
              <a:t>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5123"/>
                                        </p:tgtEl>
                                        <p:attrNameLst>
                                          <p:attrName>style.visibility</p:attrName>
                                        </p:attrNameLst>
                                      </p:cBhvr>
                                      <p:to>
                                        <p:strVal val="visible"/>
                                      </p:to>
                                    </p:set>
                                    <p:animEffect transition="in" filter="fade">
                                      <p:cBhvr>
                                        <p:cTn id="7" dur="1000"/>
                                        <p:tgtEl>
                                          <p:spTgt spid="34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1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395288" y="620713"/>
            <a:ext cx="8569325" cy="647700"/>
          </a:xfrm>
        </p:spPr>
        <p:txBody>
          <a:bodyPr/>
          <a:lstStyle/>
          <a:p>
            <a:pPr eaLnBrk="1" hangingPunct="1"/>
            <a:r>
              <a:rPr lang="en-US" altLang="zh-TW" sz="3200" b="1" smtClean="0">
                <a:latin typeface="Arial" charset="0"/>
              </a:rPr>
              <a:t>NetApp FAS</a:t>
            </a:r>
            <a:r>
              <a:rPr lang="zh-TW" altLang="en-US" sz="3200" b="1" smtClean="0">
                <a:latin typeface="Arial" charset="0"/>
              </a:rPr>
              <a:t>系列 </a:t>
            </a:r>
            <a:r>
              <a:rPr lang="en-US" altLang="zh-TW" sz="3200" b="1" smtClean="0">
                <a:latin typeface="Arial" charset="0"/>
              </a:rPr>
              <a:t>RAID-DP (</a:t>
            </a:r>
            <a:r>
              <a:rPr lang="zh-TW" altLang="en-US" sz="3200" b="1" smtClean="0">
                <a:latin typeface="Arial" charset="0"/>
              </a:rPr>
              <a:t>高效能 </a:t>
            </a:r>
            <a:r>
              <a:rPr lang="en-US" altLang="zh-TW" sz="3200" b="1" smtClean="0">
                <a:latin typeface="Arial" charset="0"/>
              </a:rPr>
              <a:t>RAID 6)</a:t>
            </a:r>
            <a:br>
              <a:rPr lang="en-US" altLang="zh-TW" sz="3200" b="1" smtClean="0">
                <a:latin typeface="Arial" charset="0"/>
              </a:rPr>
            </a:br>
            <a:r>
              <a:rPr lang="zh-TW" altLang="en-US" sz="3200" b="1" smtClean="0">
                <a:latin typeface="Arial" charset="0"/>
              </a:rPr>
              <a:t>兩種 </a:t>
            </a:r>
            <a:r>
              <a:rPr lang="en-US" altLang="zh-TW" sz="3200" b="1" smtClean="0">
                <a:latin typeface="Arial" charset="0"/>
              </a:rPr>
              <a:t>RAID 6 </a:t>
            </a:r>
            <a:r>
              <a:rPr lang="zh-TW" altLang="en-US" sz="3200" b="1" smtClean="0">
                <a:latin typeface="Arial" charset="0"/>
              </a:rPr>
              <a:t>導入網路儲存市場的歷程</a:t>
            </a:r>
          </a:p>
        </p:txBody>
      </p:sp>
      <p:sp>
        <p:nvSpPr>
          <p:cNvPr id="123906" name="Rectangle 2"/>
          <p:cNvSpPr>
            <a:spLocks noChangeArrowheads="1"/>
          </p:cNvSpPr>
          <p:nvPr/>
        </p:nvSpPr>
        <p:spPr bwMode="auto">
          <a:xfrm>
            <a:off x="352425" y="6040438"/>
            <a:ext cx="8440738" cy="474662"/>
          </a:xfrm>
          <a:prstGeom prst="rect">
            <a:avLst/>
          </a:prstGeom>
          <a:solidFill>
            <a:srgbClr val="CCFFFF"/>
          </a:solidFill>
          <a:ln w="12700">
            <a:noFill/>
            <a:miter lim="800000"/>
            <a:headEnd/>
            <a:tailEnd/>
          </a:ln>
        </p:spPr>
        <p:txBody>
          <a:bodyPr wrap="none" anchor="ctr"/>
          <a:lstStyle/>
          <a:p>
            <a:pPr algn="ctr"/>
            <a:endParaRPr kumimoji="0" lang="zh-TW" altLang="zh-TW" sz="1600">
              <a:ea typeface="華康中圓體"/>
              <a:cs typeface="華康中圓體"/>
            </a:endParaRPr>
          </a:p>
        </p:txBody>
      </p:sp>
      <p:sp>
        <p:nvSpPr>
          <p:cNvPr id="123907" name="Rectangle 3"/>
          <p:cNvSpPr>
            <a:spLocks noChangeArrowheads="1"/>
          </p:cNvSpPr>
          <p:nvPr/>
        </p:nvSpPr>
        <p:spPr bwMode="auto">
          <a:xfrm>
            <a:off x="357188" y="5521325"/>
            <a:ext cx="8440737" cy="474663"/>
          </a:xfrm>
          <a:prstGeom prst="rect">
            <a:avLst/>
          </a:prstGeom>
          <a:solidFill>
            <a:srgbClr val="99FFCC"/>
          </a:solidFill>
          <a:ln w="12700">
            <a:noFill/>
            <a:miter lim="800000"/>
            <a:headEnd/>
            <a:tailEnd/>
          </a:ln>
        </p:spPr>
        <p:txBody>
          <a:bodyPr wrap="none" anchor="ctr"/>
          <a:lstStyle/>
          <a:p>
            <a:pPr algn="ctr"/>
            <a:endParaRPr kumimoji="0" lang="zh-TW" altLang="zh-TW" sz="1600">
              <a:ea typeface="華康中圓體"/>
              <a:cs typeface="華康中圓體"/>
            </a:endParaRPr>
          </a:p>
        </p:txBody>
      </p:sp>
      <p:sp>
        <p:nvSpPr>
          <p:cNvPr id="123908" name="Rectangle 4"/>
          <p:cNvSpPr>
            <a:spLocks noChangeArrowheads="1"/>
          </p:cNvSpPr>
          <p:nvPr/>
        </p:nvSpPr>
        <p:spPr bwMode="auto">
          <a:xfrm>
            <a:off x="361950" y="5002213"/>
            <a:ext cx="8440738" cy="474662"/>
          </a:xfrm>
          <a:prstGeom prst="rect">
            <a:avLst/>
          </a:prstGeom>
          <a:solidFill>
            <a:srgbClr val="CCFFFF"/>
          </a:solidFill>
          <a:ln w="12700">
            <a:noFill/>
            <a:miter lim="800000"/>
            <a:headEnd/>
            <a:tailEnd/>
          </a:ln>
        </p:spPr>
        <p:txBody>
          <a:bodyPr wrap="none" anchor="ctr"/>
          <a:lstStyle/>
          <a:p>
            <a:pPr algn="ctr"/>
            <a:endParaRPr kumimoji="0" lang="zh-TW" altLang="zh-TW" sz="1600">
              <a:ea typeface="華康中圓體"/>
              <a:cs typeface="華康中圓體"/>
            </a:endParaRPr>
          </a:p>
        </p:txBody>
      </p:sp>
      <p:sp>
        <p:nvSpPr>
          <p:cNvPr id="123909" name="Rectangle 5"/>
          <p:cNvSpPr>
            <a:spLocks noChangeArrowheads="1"/>
          </p:cNvSpPr>
          <p:nvPr/>
        </p:nvSpPr>
        <p:spPr bwMode="auto">
          <a:xfrm>
            <a:off x="349250" y="4465638"/>
            <a:ext cx="8440738" cy="474662"/>
          </a:xfrm>
          <a:prstGeom prst="rect">
            <a:avLst/>
          </a:prstGeom>
          <a:solidFill>
            <a:srgbClr val="99FFCC"/>
          </a:solidFill>
          <a:ln w="12700">
            <a:noFill/>
            <a:miter lim="800000"/>
            <a:headEnd/>
            <a:tailEnd/>
          </a:ln>
        </p:spPr>
        <p:txBody>
          <a:bodyPr wrap="none" anchor="ctr"/>
          <a:lstStyle/>
          <a:p>
            <a:pPr algn="ctr"/>
            <a:endParaRPr kumimoji="0" lang="zh-TW" altLang="zh-TW" sz="1600">
              <a:ea typeface="華康中圓體"/>
              <a:cs typeface="華康中圓體"/>
            </a:endParaRPr>
          </a:p>
        </p:txBody>
      </p:sp>
      <p:sp>
        <p:nvSpPr>
          <p:cNvPr id="123910" name="Rectangle 6"/>
          <p:cNvSpPr>
            <a:spLocks noChangeArrowheads="1"/>
          </p:cNvSpPr>
          <p:nvPr/>
        </p:nvSpPr>
        <p:spPr bwMode="auto">
          <a:xfrm>
            <a:off x="336550" y="3929063"/>
            <a:ext cx="8440738" cy="474662"/>
          </a:xfrm>
          <a:prstGeom prst="rect">
            <a:avLst/>
          </a:prstGeom>
          <a:solidFill>
            <a:srgbClr val="CCFFFF"/>
          </a:solidFill>
          <a:ln w="12700">
            <a:noFill/>
            <a:miter lim="800000"/>
            <a:headEnd/>
            <a:tailEnd/>
          </a:ln>
        </p:spPr>
        <p:txBody>
          <a:bodyPr wrap="none" anchor="ctr"/>
          <a:lstStyle/>
          <a:p>
            <a:pPr algn="ctr"/>
            <a:endParaRPr kumimoji="0" lang="zh-TW" altLang="zh-TW" sz="1600">
              <a:ea typeface="華康中圓體"/>
              <a:cs typeface="華康中圓體"/>
            </a:endParaRPr>
          </a:p>
        </p:txBody>
      </p:sp>
      <p:sp>
        <p:nvSpPr>
          <p:cNvPr id="123911" name="Rectangle 7"/>
          <p:cNvSpPr>
            <a:spLocks noChangeArrowheads="1"/>
          </p:cNvSpPr>
          <p:nvPr/>
        </p:nvSpPr>
        <p:spPr bwMode="auto">
          <a:xfrm>
            <a:off x="323850" y="3357563"/>
            <a:ext cx="8440738" cy="474662"/>
          </a:xfrm>
          <a:prstGeom prst="rect">
            <a:avLst/>
          </a:prstGeom>
          <a:solidFill>
            <a:srgbClr val="99FFCC"/>
          </a:solidFill>
          <a:ln w="12700">
            <a:noFill/>
            <a:miter lim="800000"/>
            <a:headEnd/>
            <a:tailEnd/>
          </a:ln>
        </p:spPr>
        <p:txBody>
          <a:bodyPr wrap="none" anchor="ctr"/>
          <a:lstStyle/>
          <a:p>
            <a:pPr algn="ctr"/>
            <a:endParaRPr kumimoji="0" lang="zh-TW" altLang="zh-TW" sz="1600">
              <a:ea typeface="華康中圓體"/>
              <a:cs typeface="華康中圓體"/>
            </a:endParaRPr>
          </a:p>
        </p:txBody>
      </p:sp>
      <p:sp>
        <p:nvSpPr>
          <p:cNvPr id="123912" name="Rectangle 8"/>
          <p:cNvSpPr>
            <a:spLocks noChangeArrowheads="1"/>
          </p:cNvSpPr>
          <p:nvPr/>
        </p:nvSpPr>
        <p:spPr bwMode="auto">
          <a:xfrm>
            <a:off x="311150" y="2803525"/>
            <a:ext cx="8440738" cy="474663"/>
          </a:xfrm>
          <a:prstGeom prst="rect">
            <a:avLst/>
          </a:prstGeom>
          <a:solidFill>
            <a:srgbClr val="CCFFFF"/>
          </a:solidFill>
          <a:ln w="12700">
            <a:noFill/>
            <a:miter lim="800000"/>
            <a:headEnd/>
            <a:tailEnd/>
          </a:ln>
        </p:spPr>
        <p:txBody>
          <a:bodyPr wrap="none" anchor="ctr"/>
          <a:lstStyle/>
          <a:p>
            <a:pPr algn="ctr"/>
            <a:endParaRPr kumimoji="0" lang="zh-TW" altLang="zh-TW" sz="1600">
              <a:ea typeface="華康中圓體"/>
              <a:cs typeface="華康中圓體"/>
            </a:endParaRPr>
          </a:p>
        </p:txBody>
      </p:sp>
      <p:sp>
        <p:nvSpPr>
          <p:cNvPr id="123913" name="Rectangle 9"/>
          <p:cNvSpPr>
            <a:spLocks noChangeArrowheads="1"/>
          </p:cNvSpPr>
          <p:nvPr/>
        </p:nvSpPr>
        <p:spPr bwMode="auto">
          <a:xfrm>
            <a:off x="315913" y="2214563"/>
            <a:ext cx="8440737" cy="474662"/>
          </a:xfrm>
          <a:prstGeom prst="rect">
            <a:avLst/>
          </a:prstGeom>
          <a:solidFill>
            <a:srgbClr val="3366CC"/>
          </a:solidFill>
          <a:ln w="12700">
            <a:noFill/>
            <a:miter lim="800000"/>
            <a:headEnd/>
            <a:tailEnd/>
          </a:ln>
        </p:spPr>
        <p:txBody>
          <a:bodyPr wrap="none" anchor="ctr"/>
          <a:lstStyle/>
          <a:p>
            <a:pPr algn="ctr"/>
            <a:endParaRPr kumimoji="0" lang="zh-TW" altLang="zh-TW" sz="1600">
              <a:solidFill>
                <a:schemeClr val="bg1"/>
              </a:solidFill>
              <a:ea typeface="華康中圓體"/>
              <a:cs typeface="華康中圓體"/>
            </a:endParaRPr>
          </a:p>
        </p:txBody>
      </p:sp>
      <p:sp>
        <p:nvSpPr>
          <p:cNvPr id="123914" name="Line 11"/>
          <p:cNvSpPr>
            <a:spLocks noChangeShapeType="1"/>
          </p:cNvSpPr>
          <p:nvPr/>
        </p:nvSpPr>
        <p:spPr bwMode="auto">
          <a:xfrm>
            <a:off x="315913" y="2058988"/>
            <a:ext cx="8440737" cy="0"/>
          </a:xfrm>
          <a:prstGeom prst="line">
            <a:avLst/>
          </a:prstGeom>
          <a:noFill/>
          <a:ln w="38100">
            <a:solidFill>
              <a:srgbClr val="000000"/>
            </a:solidFill>
            <a:round/>
            <a:headEnd/>
            <a:tailEnd type="triangle" w="med" len="med"/>
          </a:ln>
        </p:spPr>
        <p:txBody>
          <a:bodyPr wrap="none" anchor="ctr"/>
          <a:lstStyle/>
          <a:p>
            <a:endParaRPr lang="zh-TW" altLang="en-US"/>
          </a:p>
        </p:txBody>
      </p:sp>
      <p:sp>
        <p:nvSpPr>
          <p:cNvPr id="123915" name="Line 12"/>
          <p:cNvSpPr>
            <a:spLocks noChangeShapeType="1"/>
          </p:cNvSpPr>
          <p:nvPr/>
        </p:nvSpPr>
        <p:spPr bwMode="auto">
          <a:xfrm>
            <a:off x="2614613" y="1568450"/>
            <a:ext cx="0" cy="509588"/>
          </a:xfrm>
          <a:prstGeom prst="line">
            <a:avLst/>
          </a:prstGeom>
          <a:noFill/>
          <a:ln w="38100">
            <a:solidFill>
              <a:srgbClr val="000000"/>
            </a:solidFill>
            <a:round/>
            <a:headEnd/>
            <a:tailEnd/>
          </a:ln>
        </p:spPr>
        <p:txBody>
          <a:bodyPr wrap="none" anchor="ctr"/>
          <a:lstStyle/>
          <a:p>
            <a:endParaRPr lang="zh-TW" altLang="en-US"/>
          </a:p>
        </p:txBody>
      </p:sp>
      <p:sp>
        <p:nvSpPr>
          <p:cNvPr id="123916" name="Text Box 13"/>
          <p:cNvSpPr txBox="1">
            <a:spLocks noChangeArrowheads="1"/>
          </p:cNvSpPr>
          <p:nvPr/>
        </p:nvSpPr>
        <p:spPr bwMode="auto">
          <a:xfrm>
            <a:off x="333375" y="2233613"/>
            <a:ext cx="2690813" cy="4291012"/>
          </a:xfrm>
          <a:prstGeom prst="rect">
            <a:avLst/>
          </a:prstGeom>
          <a:noFill/>
          <a:ln w="12700">
            <a:noFill/>
            <a:miter lim="800000"/>
            <a:headEnd/>
            <a:tailEnd/>
          </a:ln>
        </p:spPr>
        <p:txBody>
          <a:bodyPr>
            <a:spAutoFit/>
          </a:bodyPr>
          <a:lstStyle/>
          <a:p>
            <a:pPr>
              <a:spcBef>
                <a:spcPct val="50000"/>
              </a:spcBef>
            </a:pPr>
            <a:r>
              <a:rPr kumimoji="0" lang="en-US" altLang="zh-TW" b="1">
                <a:solidFill>
                  <a:srgbClr val="FFFFFF"/>
                </a:solidFill>
                <a:ea typeface="華康中圓體"/>
                <a:cs typeface="華康中圓體"/>
              </a:rPr>
              <a:t>NetApp FAS</a:t>
            </a:r>
          </a:p>
          <a:p>
            <a:pPr>
              <a:spcBef>
                <a:spcPct val="50000"/>
              </a:spcBef>
            </a:pPr>
            <a:r>
              <a:rPr kumimoji="0" lang="en-US" altLang="zh-TW" b="1">
                <a:solidFill>
                  <a:srgbClr val="000000"/>
                </a:solidFill>
                <a:ea typeface="華康中圓體"/>
                <a:cs typeface="華康中圓體"/>
              </a:rPr>
              <a:t>EMC DMX3</a:t>
            </a:r>
          </a:p>
          <a:p>
            <a:pPr>
              <a:spcBef>
                <a:spcPct val="50000"/>
              </a:spcBef>
            </a:pPr>
            <a:r>
              <a:rPr kumimoji="0" lang="en-US" altLang="zh-TW" b="1">
                <a:solidFill>
                  <a:srgbClr val="000000"/>
                </a:solidFill>
                <a:ea typeface="華康中圓體"/>
                <a:cs typeface="華康中圓體"/>
              </a:rPr>
              <a:t>EMC CX,CX3</a:t>
            </a:r>
          </a:p>
          <a:p>
            <a:pPr>
              <a:spcBef>
                <a:spcPct val="50000"/>
              </a:spcBef>
            </a:pPr>
            <a:r>
              <a:rPr kumimoji="0" lang="en-US" altLang="zh-TW" b="1">
                <a:solidFill>
                  <a:srgbClr val="000000"/>
                </a:solidFill>
                <a:ea typeface="華康中圓體"/>
                <a:cs typeface="華康中圓體"/>
              </a:rPr>
              <a:t>HDS AMS</a:t>
            </a:r>
          </a:p>
          <a:p>
            <a:pPr>
              <a:spcBef>
                <a:spcPct val="50000"/>
              </a:spcBef>
            </a:pPr>
            <a:r>
              <a:rPr kumimoji="0" lang="en-US" altLang="zh-TW" b="1">
                <a:solidFill>
                  <a:srgbClr val="000000"/>
                </a:solidFill>
                <a:ea typeface="華康中圓體"/>
                <a:cs typeface="華康中圓體"/>
              </a:rPr>
              <a:t>HDS USP</a:t>
            </a:r>
          </a:p>
          <a:p>
            <a:pPr>
              <a:spcBef>
                <a:spcPct val="50000"/>
              </a:spcBef>
            </a:pPr>
            <a:r>
              <a:rPr kumimoji="0" lang="en-US" altLang="zh-TW" b="1">
                <a:solidFill>
                  <a:srgbClr val="000000"/>
                </a:solidFill>
                <a:ea typeface="華康中圓體"/>
                <a:cs typeface="華康中圓體"/>
              </a:rPr>
              <a:t>IBM DS</a:t>
            </a:r>
          </a:p>
          <a:p>
            <a:pPr>
              <a:spcBef>
                <a:spcPct val="50000"/>
              </a:spcBef>
            </a:pPr>
            <a:r>
              <a:rPr kumimoji="0" lang="en-US" altLang="zh-TW" b="1">
                <a:solidFill>
                  <a:srgbClr val="000000"/>
                </a:solidFill>
                <a:ea typeface="華康中圓體"/>
                <a:cs typeface="華康中圓體"/>
              </a:rPr>
              <a:t>HP EVA</a:t>
            </a:r>
          </a:p>
          <a:p>
            <a:pPr>
              <a:spcBef>
                <a:spcPct val="50000"/>
              </a:spcBef>
            </a:pPr>
            <a:r>
              <a:rPr kumimoji="0" lang="en-US" altLang="zh-TW" b="1">
                <a:solidFill>
                  <a:srgbClr val="000000"/>
                </a:solidFill>
                <a:ea typeface="華康中圓體"/>
                <a:cs typeface="華康中圓體"/>
              </a:rPr>
              <a:t>HP XP</a:t>
            </a:r>
          </a:p>
        </p:txBody>
      </p:sp>
      <p:sp>
        <p:nvSpPr>
          <p:cNvPr id="123917" name="Line 14"/>
          <p:cNvSpPr>
            <a:spLocks noChangeShapeType="1"/>
          </p:cNvSpPr>
          <p:nvPr/>
        </p:nvSpPr>
        <p:spPr bwMode="auto">
          <a:xfrm>
            <a:off x="4094163" y="1563688"/>
            <a:ext cx="0" cy="509587"/>
          </a:xfrm>
          <a:prstGeom prst="line">
            <a:avLst/>
          </a:prstGeom>
          <a:noFill/>
          <a:ln w="38100">
            <a:solidFill>
              <a:srgbClr val="000000"/>
            </a:solidFill>
            <a:round/>
            <a:headEnd/>
            <a:tailEnd/>
          </a:ln>
        </p:spPr>
        <p:txBody>
          <a:bodyPr wrap="none" anchor="ctr"/>
          <a:lstStyle/>
          <a:p>
            <a:endParaRPr lang="zh-TW" altLang="en-US"/>
          </a:p>
        </p:txBody>
      </p:sp>
      <p:sp>
        <p:nvSpPr>
          <p:cNvPr id="123918" name="Line 15"/>
          <p:cNvSpPr>
            <a:spLocks noChangeShapeType="1"/>
          </p:cNvSpPr>
          <p:nvPr/>
        </p:nvSpPr>
        <p:spPr bwMode="auto">
          <a:xfrm>
            <a:off x="5486400" y="1541463"/>
            <a:ext cx="0" cy="509587"/>
          </a:xfrm>
          <a:prstGeom prst="line">
            <a:avLst/>
          </a:prstGeom>
          <a:noFill/>
          <a:ln w="38100">
            <a:solidFill>
              <a:srgbClr val="000000"/>
            </a:solidFill>
            <a:round/>
            <a:headEnd/>
            <a:tailEnd/>
          </a:ln>
        </p:spPr>
        <p:txBody>
          <a:bodyPr wrap="none" anchor="ctr"/>
          <a:lstStyle/>
          <a:p>
            <a:endParaRPr lang="zh-TW" altLang="en-US"/>
          </a:p>
        </p:txBody>
      </p:sp>
      <p:sp>
        <p:nvSpPr>
          <p:cNvPr id="123919" name="Line 16"/>
          <p:cNvSpPr>
            <a:spLocks noChangeShapeType="1"/>
          </p:cNvSpPr>
          <p:nvPr/>
        </p:nvSpPr>
        <p:spPr bwMode="auto">
          <a:xfrm>
            <a:off x="6861175" y="1536700"/>
            <a:ext cx="0" cy="509588"/>
          </a:xfrm>
          <a:prstGeom prst="line">
            <a:avLst/>
          </a:prstGeom>
          <a:noFill/>
          <a:ln w="38100">
            <a:solidFill>
              <a:srgbClr val="000000"/>
            </a:solidFill>
            <a:round/>
            <a:headEnd/>
            <a:tailEnd/>
          </a:ln>
        </p:spPr>
        <p:txBody>
          <a:bodyPr wrap="none" anchor="ctr"/>
          <a:lstStyle/>
          <a:p>
            <a:endParaRPr lang="zh-TW" altLang="en-US"/>
          </a:p>
        </p:txBody>
      </p:sp>
      <p:sp>
        <p:nvSpPr>
          <p:cNvPr id="123920" name="Text Box 17"/>
          <p:cNvSpPr txBox="1">
            <a:spLocks noChangeArrowheads="1"/>
          </p:cNvSpPr>
          <p:nvPr/>
        </p:nvSpPr>
        <p:spPr bwMode="auto">
          <a:xfrm>
            <a:off x="2708275" y="1584325"/>
            <a:ext cx="1336675" cy="457200"/>
          </a:xfrm>
          <a:prstGeom prst="rect">
            <a:avLst/>
          </a:prstGeom>
          <a:noFill/>
          <a:ln w="12700">
            <a:noFill/>
            <a:miter lim="800000"/>
            <a:headEnd/>
            <a:tailEnd/>
          </a:ln>
        </p:spPr>
        <p:txBody>
          <a:bodyPr>
            <a:spAutoFit/>
          </a:bodyPr>
          <a:lstStyle/>
          <a:p>
            <a:pPr algn="ctr">
              <a:spcBef>
                <a:spcPct val="50000"/>
              </a:spcBef>
            </a:pPr>
            <a:r>
              <a:rPr kumimoji="0" lang="en-US" altLang="zh-TW" b="1">
                <a:solidFill>
                  <a:srgbClr val="3366CC"/>
                </a:solidFill>
              </a:rPr>
              <a:t>2004</a:t>
            </a:r>
          </a:p>
        </p:txBody>
      </p:sp>
      <p:sp>
        <p:nvSpPr>
          <p:cNvPr id="123921" name="Text Box 18"/>
          <p:cNvSpPr txBox="1">
            <a:spLocks noChangeArrowheads="1"/>
          </p:cNvSpPr>
          <p:nvPr/>
        </p:nvSpPr>
        <p:spPr bwMode="auto">
          <a:xfrm>
            <a:off x="4170363" y="1579563"/>
            <a:ext cx="1336675" cy="457200"/>
          </a:xfrm>
          <a:prstGeom prst="rect">
            <a:avLst/>
          </a:prstGeom>
          <a:noFill/>
          <a:ln w="12700">
            <a:noFill/>
            <a:miter lim="800000"/>
            <a:headEnd/>
            <a:tailEnd/>
          </a:ln>
        </p:spPr>
        <p:txBody>
          <a:bodyPr>
            <a:spAutoFit/>
          </a:bodyPr>
          <a:lstStyle/>
          <a:p>
            <a:pPr algn="ctr">
              <a:spcBef>
                <a:spcPct val="50000"/>
              </a:spcBef>
            </a:pPr>
            <a:r>
              <a:rPr kumimoji="0" lang="en-US" altLang="zh-TW" b="1">
                <a:solidFill>
                  <a:srgbClr val="3366CC"/>
                </a:solidFill>
              </a:rPr>
              <a:t>2005</a:t>
            </a:r>
          </a:p>
        </p:txBody>
      </p:sp>
      <p:sp>
        <p:nvSpPr>
          <p:cNvPr id="123922" name="Line 19"/>
          <p:cNvSpPr>
            <a:spLocks noChangeShapeType="1"/>
          </p:cNvSpPr>
          <p:nvPr/>
        </p:nvSpPr>
        <p:spPr bwMode="auto">
          <a:xfrm>
            <a:off x="2778125" y="2462213"/>
            <a:ext cx="4659313" cy="17462"/>
          </a:xfrm>
          <a:prstGeom prst="line">
            <a:avLst/>
          </a:prstGeom>
          <a:noFill/>
          <a:ln w="76200">
            <a:solidFill>
              <a:srgbClr val="FFFFFF"/>
            </a:solidFill>
            <a:round/>
            <a:headEnd type="diamond" w="med" len="med"/>
            <a:tailEnd type="triangle" w="med" len="med"/>
          </a:ln>
        </p:spPr>
        <p:txBody>
          <a:bodyPr wrap="none" anchor="ctr"/>
          <a:lstStyle/>
          <a:p>
            <a:endParaRPr lang="zh-TW" altLang="en-US"/>
          </a:p>
        </p:txBody>
      </p:sp>
      <p:sp>
        <p:nvSpPr>
          <p:cNvPr id="123923" name="Line 20"/>
          <p:cNvSpPr>
            <a:spLocks noChangeShapeType="1"/>
          </p:cNvSpPr>
          <p:nvPr/>
        </p:nvSpPr>
        <p:spPr bwMode="auto">
          <a:xfrm flipV="1">
            <a:off x="7219950" y="3051175"/>
            <a:ext cx="195263" cy="11113"/>
          </a:xfrm>
          <a:prstGeom prst="line">
            <a:avLst/>
          </a:prstGeom>
          <a:noFill/>
          <a:ln w="12700">
            <a:solidFill>
              <a:srgbClr val="000000"/>
            </a:solidFill>
            <a:round/>
            <a:headEnd type="diamond" w="med" len="med"/>
            <a:tailEnd type="triangle" w="med" len="med"/>
          </a:ln>
        </p:spPr>
        <p:txBody>
          <a:bodyPr wrap="none" anchor="ctr"/>
          <a:lstStyle/>
          <a:p>
            <a:endParaRPr lang="zh-TW" altLang="en-US"/>
          </a:p>
        </p:txBody>
      </p:sp>
      <p:sp>
        <p:nvSpPr>
          <p:cNvPr id="123924" name="Line 21"/>
          <p:cNvSpPr>
            <a:spLocks noChangeShapeType="1"/>
          </p:cNvSpPr>
          <p:nvPr/>
        </p:nvSpPr>
        <p:spPr bwMode="auto">
          <a:xfrm>
            <a:off x="6237288" y="4133850"/>
            <a:ext cx="1195387" cy="0"/>
          </a:xfrm>
          <a:prstGeom prst="line">
            <a:avLst/>
          </a:prstGeom>
          <a:noFill/>
          <a:ln w="12700">
            <a:solidFill>
              <a:srgbClr val="000000"/>
            </a:solidFill>
            <a:round/>
            <a:headEnd type="diamond" w="med" len="med"/>
            <a:tailEnd type="triangle" w="med" len="med"/>
          </a:ln>
        </p:spPr>
        <p:txBody>
          <a:bodyPr wrap="none" anchor="ctr"/>
          <a:lstStyle/>
          <a:p>
            <a:endParaRPr lang="zh-TW" altLang="en-US"/>
          </a:p>
        </p:txBody>
      </p:sp>
      <p:sp>
        <p:nvSpPr>
          <p:cNvPr id="123925" name="Text Box 22"/>
          <p:cNvSpPr txBox="1">
            <a:spLocks noChangeArrowheads="1"/>
          </p:cNvSpPr>
          <p:nvPr/>
        </p:nvSpPr>
        <p:spPr bwMode="auto">
          <a:xfrm>
            <a:off x="1323975" y="1579563"/>
            <a:ext cx="1336675" cy="457200"/>
          </a:xfrm>
          <a:prstGeom prst="rect">
            <a:avLst/>
          </a:prstGeom>
          <a:noFill/>
          <a:ln w="12700">
            <a:noFill/>
            <a:miter lim="800000"/>
            <a:headEnd/>
            <a:tailEnd/>
          </a:ln>
        </p:spPr>
        <p:txBody>
          <a:bodyPr>
            <a:spAutoFit/>
          </a:bodyPr>
          <a:lstStyle/>
          <a:p>
            <a:pPr algn="ctr">
              <a:spcBef>
                <a:spcPct val="50000"/>
              </a:spcBef>
            </a:pPr>
            <a:r>
              <a:rPr kumimoji="0" lang="en-US" altLang="zh-TW" b="1">
                <a:solidFill>
                  <a:srgbClr val="3366CC"/>
                </a:solidFill>
              </a:rPr>
              <a:t>2003</a:t>
            </a:r>
          </a:p>
        </p:txBody>
      </p:sp>
      <p:sp>
        <p:nvSpPr>
          <p:cNvPr id="123926" name="Line 23"/>
          <p:cNvSpPr>
            <a:spLocks noChangeShapeType="1"/>
          </p:cNvSpPr>
          <p:nvPr/>
        </p:nvSpPr>
        <p:spPr bwMode="auto">
          <a:xfrm>
            <a:off x="8218488" y="1549400"/>
            <a:ext cx="0" cy="509588"/>
          </a:xfrm>
          <a:prstGeom prst="line">
            <a:avLst/>
          </a:prstGeom>
          <a:noFill/>
          <a:ln w="38100">
            <a:solidFill>
              <a:srgbClr val="000000"/>
            </a:solidFill>
            <a:round/>
            <a:headEnd/>
            <a:tailEnd/>
          </a:ln>
        </p:spPr>
        <p:txBody>
          <a:bodyPr wrap="none" anchor="ctr"/>
          <a:lstStyle/>
          <a:p>
            <a:endParaRPr lang="zh-TW" altLang="en-US"/>
          </a:p>
        </p:txBody>
      </p:sp>
      <p:sp>
        <p:nvSpPr>
          <p:cNvPr id="123927" name="Text Box 24"/>
          <p:cNvSpPr txBox="1">
            <a:spLocks noChangeArrowheads="1"/>
          </p:cNvSpPr>
          <p:nvPr/>
        </p:nvSpPr>
        <p:spPr bwMode="auto">
          <a:xfrm>
            <a:off x="5492750" y="1574800"/>
            <a:ext cx="1336675" cy="457200"/>
          </a:xfrm>
          <a:prstGeom prst="rect">
            <a:avLst/>
          </a:prstGeom>
          <a:noFill/>
          <a:ln w="12700">
            <a:noFill/>
            <a:miter lim="800000"/>
            <a:headEnd/>
            <a:tailEnd/>
          </a:ln>
        </p:spPr>
        <p:txBody>
          <a:bodyPr>
            <a:spAutoFit/>
          </a:bodyPr>
          <a:lstStyle/>
          <a:p>
            <a:pPr algn="ctr">
              <a:spcBef>
                <a:spcPct val="50000"/>
              </a:spcBef>
            </a:pPr>
            <a:r>
              <a:rPr kumimoji="0" lang="en-US" altLang="zh-TW" b="1">
                <a:solidFill>
                  <a:srgbClr val="3366CC"/>
                </a:solidFill>
              </a:rPr>
              <a:t>2006</a:t>
            </a:r>
          </a:p>
        </p:txBody>
      </p:sp>
      <p:sp>
        <p:nvSpPr>
          <p:cNvPr id="123928" name="Text Box 25"/>
          <p:cNvSpPr txBox="1">
            <a:spLocks noChangeArrowheads="1"/>
          </p:cNvSpPr>
          <p:nvPr/>
        </p:nvSpPr>
        <p:spPr bwMode="auto">
          <a:xfrm>
            <a:off x="6884988" y="1570038"/>
            <a:ext cx="1336675" cy="457200"/>
          </a:xfrm>
          <a:prstGeom prst="rect">
            <a:avLst/>
          </a:prstGeom>
          <a:noFill/>
          <a:ln w="12700">
            <a:noFill/>
            <a:miter lim="800000"/>
            <a:headEnd/>
            <a:tailEnd/>
          </a:ln>
        </p:spPr>
        <p:txBody>
          <a:bodyPr>
            <a:spAutoFit/>
          </a:bodyPr>
          <a:lstStyle/>
          <a:p>
            <a:pPr algn="ctr">
              <a:spcBef>
                <a:spcPct val="50000"/>
              </a:spcBef>
            </a:pPr>
            <a:r>
              <a:rPr kumimoji="0" lang="en-US" altLang="zh-TW" b="1">
                <a:solidFill>
                  <a:srgbClr val="3366CC"/>
                </a:solidFill>
              </a:rPr>
              <a:t>2007</a:t>
            </a:r>
          </a:p>
        </p:txBody>
      </p:sp>
      <p:sp>
        <p:nvSpPr>
          <p:cNvPr id="123929" name="Line 26"/>
          <p:cNvSpPr>
            <a:spLocks noChangeShapeType="1"/>
          </p:cNvSpPr>
          <p:nvPr/>
        </p:nvSpPr>
        <p:spPr bwMode="auto">
          <a:xfrm>
            <a:off x="6232525" y="4740275"/>
            <a:ext cx="1195388" cy="0"/>
          </a:xfrm>
          <a:prstGeom prst="line">
            <a:avLst/>
          </a:prstGeom>
          <a:noFill/>
          <a:ln w="12700">
            <a:solidFill>
              <a:srgbClr val="000000"/>
            </a:solidFill>
            <a:round/>
            <a:headEnd type="diamond" w="med" len="med"/>
            <a:tailEnd type="triangle" w="med" len="med"/>
          </a:ln>
        </p:spPr>
        <p:txBody>
          <a:bodyPr wrap="none" anchor="ctr"/>
          <a:lstStyle/>
          <a:p>
            <a:endParaRPr lang="zh-TW" altLang="en-US"/>
          </a:p>
        </p:txBody>
      </p:sp>
      <p:sp>
        <p:nvSpPr>
          <p:cNvPr id="123930" name="Line 27"/>
          <p:cNvSpPr>
            <a:spLocks noChangeShapeType="1"/>
          </p:cNvSpPr>
          <p:nvPr/>
        </p:nvSpPr>
        <p:spPr bwMode="auto">
          <a:xfrm>
            <a:off x="6227763" y="6289675"/>
            <a:ext cx="1195387" cy="0"/>
          </a:xfrm>
          <a:prstGeom prst="line">
            <a:avLst/>
          </a:prstGeom>
          <a:noFill/>
          <a:ln w="12700">
            <a:solidFill>
              <a:srgbClr val="000000"/>
            </a:solidFill>
            <a:round/>
            <a:headEnd type="diamond" w="med" len="med"/>
            <a:tailEnd type="triangle" w="med" len="med"/>
          </a:ln>
        </p:spPr>
        <p:txBody>
          <a:bodyPr wrap="none" anchor="ctr"/>
          <a:lstStyle/>
          <a:p>
            <a:endParaRPr lang="zh-TW" altLang="en-US"/>
          </a:p>
        </p:txBody>
      </p:sp>
      <p:sp>
        <p:nvSpPr>
          <p:cNvPr id="123931" name="Text Box 28"/>
          <p:cNvSpPr txBox="1">
            <a:spLocks noChangeArrowheads="1"/>
          </p:cNvSpPr>
          <p:nvPr/>
        </p:nvSpPr>
        <p:spPr bwMode="auto">
          <a:xfrm>
            <a:off x="7681913" y="2279650"/>
            <a:ext cx="1082675" cy="336550"/>
          </a:xfrm>
          <a:prstGeom prst="rect">
            <a:avLst/>
          </a:prstGeom>
          <a:noFill/>
          <a:ln w="12700">
            <a:noFill/>
            <a:miter lim="800000"/>
            <a:headEnd/>
            <a:tailEnd/>
          </a:ln>
        </p:spPr>
        <p:txBody>
          <a:bodyPr>
            <a:spAutoFit/>
          </a:bodyPr>
          <a:lstStyle/>
          <a:p>
            <a:pPr algn="ctr">
              <a:spcBef>
                <a:spcPct val="50000"/>
              </a:spcBef>
            </a:pPr>
            <a:r>
              <a:rPr kumimoji="0" lang="zh-TW" altLang="en-US" sz="1600">
                <a:solidFill>
                  <a:srgbClr val="FFFFFF"/>
                </a:solidFill>
                <a:ea typeface="華康中圓體"/>
                <a:cs typeface="華康中圓體"/>
              </a:rPr>
              <a:t>高效能</a:t>
            </a:r>
          </a:p>
        </p:txBody>
      </p:sp>
      <p:sp>
        <p:nvSpPr>
          <p:cNvPr id="123932" name="Text Box 29"/>
          <p:cNvSpPr txBox="1">
            <a:spLocks noChangeArrowheads="1"/>
          </p:cNvSpPr>
          <p:nvPr/>
        </p:nvSpPr>
        <p:spPr bwMode="auto">
          <a:xfrm>
            <a:off x="7689850" y="2909888"/>
            <a:ext cx="1082675" cy="336550"/>
          </a:xfrm>
          <a:prstGeom prst="rect">
            <a:avLst/>
          </a:prstGeom>
          <a:noFill/>
          <a:ln w="12700">
            <a:noFill/>
            <a:miter lim="800000"/>
            <a:headEnd/>
            <a:tailEnd/>
          </a:ln>
        </p:spPr>
        <p:txBody>
          <a:bodyPr>
            <a:spAutoFit/>
          </a:bodyPr>
          <a:lstStyle/>
          <a:p>
            <a:pPr algn="ctr">
              <a:spcBef>
                <a:spcPct val="50000"/>
              </a:spcBef>
            </a:pPr>
            <a:r>
              <a:rPr kumimoji="0" lang="zh-TW" altLang="en-US" sz="1600">
                <a:solidFill>
                  <a:srgbClr val="000000"/>
                </a:solidFill>
                <a:ea typeface="華康中圓體"/>
                <a:cs typeface="華康中圓體"/>
              </a:rPr>
              <a:t>低效能</a:t>
            </a:r>
          </a:p>
        </p:txBody>
      </p:sp>
      <p:sp>
        <p:nvSpPr>
          <p:cNvPr id="123933" name="Text Box 31"/>
          <p:cNvSpPr txBox="1">
            <a:spLocks noChangeArrowheads="1"/>
          </p:cNvSpPr>
          <p:nvPr/>
        </p:nvSpPr>
        <p:spPr bwMode="auto">
          <a:xfrm>
            <a:off x="7683500" y="3981450"/>
            <a:ext cx="1082675" cy="336550"/>
          </a:xfrm>
          <a:prstGeom prst="rect">
            <a:avLst/>
          </a:prstGeom>
          <a:noFill/>
          <a:ln w="12700">
            <a:noFill/>
            <a:miter lim="800000"/>
            <a:headEnd/>
            <a:tailEnd/>
          </a:ln>
        </p:spPr>
        <p:txBody>
          <a:bodyPr>
            <a:spAutoFit/>
          </a:bodyPr>
          <a:lstStyle/>
          <a:p>
            <a:pPr algn="ctr">
              <a:spcBef>
                <a:spcPct val="50000"/>
              </a:spcBef>
            </a:pPr>
            <a:r>
              <a:rPr kumimoji="0" lang="zh-TW" altLang="en-US" sz="1600">
                <a:solidFill>
                  <a:srgbClr val="000000"/>
                </a:solidFill>
                <a:ea typeface="華康中圓體"/>
                <a:cs typeface="華康中圓體"/>
              </a:rPr>
              <a:t>低效能</a:t>
            </a:r>
          </a:p>
        </p:txBody>
      </p:sp>
      <p:sp>
        <p:nvSpPr>
          <p:cNvPr id="123934" name="Text Box 32"/>
          <p:cNvSpPr txBox="1">
            <a:spLocks noChangeArrowheads="1"/>
          </p:cNvSpPr>
          <p:nvPr/>
        </p:nvSpPr>
        <p:spPr bwMode="auto">
          <a:xfrm>
            <a:off x="7680325" y="4533900"/>
            <a:ext cx="1082675" cy="336550"/>
          </a:xfrm>
          <a:prstGeom prst="rect">
            <a:avLst/>
          </a:prstGeom>
          <a:noFill/>
          <a:ln w="12700">
            <a:noFill/>
            <a:miter lim="800000"/>
            <a:headEnd/>
            <a:tailEnd/>
          </a:ln>
        </p:spPr>
        <p:txBody>
          <a:bodyPr>
            <a:spAutoFit/>
          </a:bodyPr>
          <a:lstStyle/>
          <a:p>
            <a:pPr algn="ctr">
              <a:spcBef>
                <a:spcPct val="50000"/>
              </a:spcBef>
            </a:pPr>
            <a:r>
              <a:rPr kumimoji="0" lang="zh-TW" altLang="en-US" sz="1600">
                <a:solidFill>
                  <a:srgbClr val="000000"/>
                </a:solidFill>
                <a:ea typeface="華康中圓體"/>
                <a:cs typeface="華康中圓體"/>
              </a:rPr>
              <a:t>低效能</a:t>
            </a:r>
          </a:p>
        </p:txBody>
      </p:sp>
      <p:sp>
        <p:nvSpPr>
          <p:cNvPr id="123935" name="Text Box 35"/>
          <p:cNvSpPr txBox="1">
            <a:spLocks noChangeArrowheads="1"/>
          </p:cNvSpPr>
          <p:nvPr/>
        </p:nvSpPr>
        <p:spPr bwMode="auto">
          <a:xfrm>
            <a:off x="7681913" y="6091238"/>
            <a:ext cx="1082675" cy="336550"/>
          </a:xfrm>
          <a:prstGeom prst="rect">
            <a:avLst/>
          </a:prstGeom>
          <a:noFill/>
          <a:ln w="12700">
            <a:noFill/>
            <a:miter lim="800000"/>
            <a:headEnd/>
            <a:tailEnd/>
          </a:ln>
        </p:spPr>
        <p:txBody>
          <a:bodyPr>
            <a:spAutoFit/>
          </a:bodyPr>
          <a:lstStyle/>
          <a:p>
            <a:pPr algn="ctr">
              <a:spcBef>
                <a:spcPct val="50000"/>
              </a:spcBef>
            </a:pPr>
            <a:r>
              <a:rPr kumimoji="0" lang="zh-TW" altLang="en-US" sz="1600">
                <a:solidFill>
                  <a:srgbClr val="000000"/>
                </a:solidFill>
                <a:ea typeface="華康中圓體"/>
                <a:cs typeface="華康中圓體"/>
              </a:rPr>
              <a:t>低效能</a:t>
            </a:r>
          </a:p>
        </p:txBody>
      </p:sp>
      <p:sp>
        <p:nvSpPr>
          <p:cNvPr id="123936" name="Line 20"/>
          <p:cNvSpPr>
            <a:spLocks noChangeShapeType="1"/>
          </p:cNvSpPr>
          <p:nvPr/>
        </p:nvSpPr>
        <p:spPr bwMode="auto">
          <a:xfrm flipV="1">
            <a:off x="7472363" y="3594100"/>
            <a:ext cx="195262" cy="11113"/>
          </a:xfrm>
          <a:prstGeom prst="line">
            <a:avLst/>
          </a:prstGeom>
          <a:noFill/>
          <a:ln w="12700">
            <a:solidFill>
              <a:srgbClr val="000000"/>
            </a:solidFill>
            <a:round/>
            <a:headEnd type="diamond" w="med" len="med"/>
            <a:tailEnd type="triangle" w="med" len="med"/>
          </a:ln>
        </p:spPr>
        <p:txBody>
          <a:bodyPr wrap="none" anchor="ctr"/>
          <a:lstStyle/>
          <a:p>
            <a:endParaRPr lang="zh-TW" altLang="en-US"/>
          </a:p>
        </p:txBody>
      </p:sp>
      <p:sp>
        <p:nvSpPr>
          <p:cNvPr id="123937" name="Text Box 29"/>
          <p:cNvSpPr txBox="1">
            <a:spLocks noChangeArrowheads="1"/>
          </p:cNvSpPr>
          <p:nvPr/>
        </p:nvSpPr>
        <p:spPr bwMode="auto">
          <a:xfrm>
            <a:off x="7705725" y="3452813"/>
            <a:ext cx="1082675" cy="336550"/>
          </a:xfrm>
          <a:prstGeom prst="rect">
            <a:avLst/>
          </a:prstGeom>
          <a:noFill/>
          <a:ln w="12700">
            <a:noFill/>
            <a:miter lim="800000"/>
            <a:headEnd/>
            <a:tailEnd/>
          </a:ln>
        </p:spPr>
        <p:txBody>
          <a:bodyPr>
            <a:spAutoFit/>
          </a:bodyPr>
          <a:lstStyle/>
          <a:p>
            <a:pPr algn="ctr">
              <a:spcBef>
                <a:spcPct val="50000"/>
              </a:spcBef>
            </a:pPr>
            <a:r>
              <a:rPr kumimoji="0" lang="zh-TW" altLang="en-US" sz="1600">
                <a:solidFill>
                  <a:srgbClr val="000000"/>
                </a:solidFill>
                <a:ea typeface="華康中圓體"/>
                <a:cs typeface="華康中圓體"/>
              </a:rPr>
              <a:t>低效能</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831850" y="0"/>
            <a:ext cx="7772400" cy="658813"/>
          </a:xfrm>
        </p:spPr>
        <p:txBody>
          <a:bodyPr/>
          <a:lstStyle/>
          <a:p>
            <a:pPr algn="r" eaLnBrk="1" hangingPunct="1"/>
            <a:r>
              <a:rPr lang="en-US" altLang="zh-TW" sz="3200" b="1" smtClean="0">
                <a:latin typeface="Arial" charset="0"/>
              </a:rPr>
              <a:t>Distributed Dual Parity RAID 6</a:t>
            </a:r>
          </a:p>
        </p:txBody>
      </p:sp>
      <p:sp>
        <p:nvSpPr>
          <p:cNvPr id="125954" name="Rectangle 3"/>
          <p:cNvSpPr>
            <a:spLocks noGrp="1" noChangeArrowheads="1"/>
          </p:cNvSpPr>
          <p:nvPr>
            <p:ph type="body" idx="1"/>
          </p:nvPr>
        </p:nvSpPr>
        <p:spPr>
          <a:xfrm>
            <a:off x="250825" y="692150"/>
            <a:ext cx="7772400" cy="4114800"/>
          </a:xfrm>
        </p:spPr>
        <p:txBody>
          <a:bodyPr/>
          <a:lstStyle/>
          <a:p>
            <a:pPr eaLnBrk="1" hangingPunct="1"/>
            <a:r>
              <a:rPr lang="en-US" altLang="zh-TW" sz="2400" smtClean="0"/>
              <a:t>Distributed Dual Parity RAID 6</a:t>
            </a:r>
          </a:p>
          <a:p>
            <a:pPr lvl="1" eaLnBrk="1" hangingPunct="1"/>
            <a:r>
              <a:rPr lang="en-US" altLang="zh-TW" sz="2000" smtClean="0"/>
              <a:t>RAID 5</a:t>
            </a:r>
            <a:r>
              <a:rPr lang="zh-TW" altLang="en-US" sz="2000" smtClean="0"/>
              <a:t>延伸一顆硬碟</a:t>
            </a:r>
          </a:p>
          <a:p>
            <a:pPr lvl="1" eaLnBrk="1" hangingPunct="1"/>
            <a:r>
              <a:rPr lang="en-US" altLang="zh-TW" sz="2000" smtClean="0"/>
              <a:t>High Overhead</a:t>
            </a:r>
          </a:p>
          <a:p>
            <a:pPr lvl="1" eaLnBrk="1" hangingPunct="1"/>
            <a:r>
              <a:rPr lang="en-US" altLang="zh-TW" sz="2000" smtClean="0"/>
              <a:t>EMC CX3, DMX3, HDS AMS/USP, HP XP</a:t>
            </a:r>
          </a:p>
          <a:p>
            <a:pPr lvl="1" eaLnBrk="1" hangingPunct="1"/>
            <a:endParaRPr lang="en-US" altLang="zh-TW" sz="2000" smtClean="0"/>
          </a:p>
          <a:p>
            <a:pPr lvl="1" eaLnBrk="1" hangingPunct="1"/>
            <a:endParaRPr lang="en-US" altLang="zh-TW" sz="2000" smtClean="0"/>
          </a:p>
          <a:p>
            <a:pPr lvl="1" eaLnBrk="1" hangingPunct="1"/>
            <a:endParaRPr lang="en-US" altLang="zh-TW" sz="2000" smtClean="0"/>
          </a:p>
          <a:p>
            <a:pPr lvl="1" eaLnBrk="1" hangingPunct="1"/>
            <a:endParaRPr lang="en-US" altLang="zh-TW" sz="2000" smtClean="0"/>
          </a:p>
        </p:txBody>
      </p:sp>
      <p:sp>
        <p:nvSpPr>
          <p:cNvPr id="125955" name="Text Box 4"/>
          <p:cNvSpPr txBox="1">
            <a:spLocks noChangeArrowheads="1"/>
          </p:cNvSpPr>
          <p:nvPr/>
        </p:nvSpPr>
        <p:spPr bwMode="auto">
          <a:xfrm>
            <a:off x="200025" y="6538913"/>
            <a:ext cx="8943975" cy="274637"/>
          </a:xfrm>
          <a:prstGeom prst="rect">
            <a:avLst/>
          </a:prstGeom>
          <a:noFill/>
          <a:ln w="12700">
            <a:noFill/>
            <a:miter lim="800000"/>
            <a:headEnd/>
            <a:tailEnd/>
          </a:ln>
        </p:spPr>
        <p:txBody>
          <a:bodyPr>
            <a:spAutoFit/>
          </a:bodyPr>
          <a:lstStyle/>
          <a:p>
            <a:r>
              <a:rPr kumimoji="0" lang="en-US" altLang="zh-TW" sz="1200"/>
              <a:t>RAID-6 SNIA   http://www.snia.org/education/dictionary/r/</a:t>
            </a:r>
            <a:endParaRPr kumimoji="0" lang="en-US" altLang="zh-TW" sz="500"/>
          </a:p>
        </p:txBody>
      </p:sp>
      <p:sp>
        <p:nvSpPr>
          <p:cNvPr id="125956" name="Text Box 5"/>
          <p:cNvSpPr txBox="1">
            <a:spLocks noChangeArrowheads="1"/>
          </p:cNvSpPr>
          <p:nvPr/>
        </p:nvSpPr>
        <p:spPr bwMode="auto">
          <a:xfrm>
            <a:off x="2268538" y="6369050"/>
            <a:ext cx="6408737" cy="228600"/>
          </a:xfrm>
          <a:prstGeom prst="rect">
            <a:avLst/>
          </a:prstGeom>
          <a:noFill/>
          <a:ln w="12700" algn="ctr">
            <a:noFill/>
            <a:miter lim="800000"/>
            <a:headEnd/>
            <a:tailEnd/>
          </a:ln>
        </p:spPr>
        <p:txBody>
          <a:bodyPr>
            <a:spAutoFit/>
          </a:bodyPr>
          <a:lstStyle/>
          <a:p>
            <a:r>
              <a:rPr kumimoji="0" lang="en-US" altLang="zh-TW" sz="900" b="1">
                <a:solidFill>
                  <a:srgbClr val="333333"/>
                </a:solidFill>
              </a:rPr>
              <a:t>Source: HDS - Using RAID-6 with Hitachi TagmaStore™ Storage for Improved Data Protection</a:t>
            </a:r>
            <a:endParaRPr kumimoji="0" lang="en-US" altLang="zh-TW" sz="900"/>
          </a:p>
        </p:txBody>
      </p:sp>
      <p:grpSp>
        <p:nvGrpSpPr>
          <p:cNvPr id="125957" name="Group 6"/>
          <p:cNvGrpSpPr>
            <a:grpSpLocks/>
          </p:cNvGrpSpPr>
          <p:nvPr/>
        </p:nvGrpSpPr>
        <p:grpSpPr bwMode="auto">
          <a:xfrm>
            <a:off x="2430463" y="2386013"/>
            <a:ext cx="4805362" cy="3995737"/>
            <a:chOff x="669" y="1507"/>
            <a:chExt cx="3027" cy="2517"/>
          </a:xfrm>
        </p:grpSpPr>
        <p:pic>
          <p:nvPicPr>
            <p:cNvPr id="125960" name="Picture 7"/>
            <p:cNvPicPr>
              <a:picLocks noChangeAspect="1" noChangeArrowheads="1"/>
            </p:cNvPicPr>
            <p:nvPr/>
          </p:nvPicPr>
          <p:blipFill>
            <a:blip r:embed="rId3"/>
            <a:srcRect/>
            <a:stretch>
              <a:fillRect/>
            </a:stretch>
          </p:blipFill>
          <p:spPr bwMode="auto">
            <a:xfrm>
              <a:off x="686" y="1507"/>
              <a:ext cx="2934" cy="2514"/>
            </a:xfrm>
            <a:prstGeom prst="rect">
              <a:avLst/>
            </a:prstGeom>
            <a:noFill/>
            <a:ln w="12700">
              <a:noFill/>
              <a:miter lim="800000"/>
              <a:headEnd/>
              <a:tailEnd/>
            </a:ln>
          </p:spPr>
        </p:pic>
        <p:sp>
          <p:nvSpPr>
            <p:cNvPr id="125961" name="Rectangle 8"/>
            <p:cNvSpPr>
              <a:spLocks noChangeArrowheads="1"/>
            </p:cNvSpPr>
            <p:nvPr/>
          </p:nvSpPr>
          <p:spPr bwMode="auto">
            <a:xfrm>
              <a:off x="669" y="2470"/>
              <a:ext cx="3027" cy="248"/>
            </a:xfrm>
            <a:prstGeom prst="rect">
              <a:avLst/>
            </a:prstGeom>
            <a:noFill/>
            <a:ln w="38100">
              <a:solidFill>
                <a:srgbClr val="FF3300"/>
              </a:solidFill>
              <a:miter lim="800000"/>
              <a:headEnd/>
              <a:tailEnd/>
            </a:ln>
          </p:spPr>
          <p:txBody>
            <a:bodyPr wrap="none" anchor="ctr"/>
            <a:lstStyle/>
            <a:p>
              <a:endParaRPr lang="zh-TW" altLang="en-US"/>
            </a:p>
          </p:txBody>
        </p:sp>
        <p:sp>
          <p:nvSpPr>
            <p:cNvPr id="125962" name="Rectangle 9"/>
            <p:cNvSpPr>
              <a:spLocks noChangeArrowheads="1"/>
            </p:cNvSpPr>
            <p:nvPr/>
          </p:nvSpPr>
          <p:spPr bwMode="auto">
            <a:xfrm>
              <a:off x="672" y="3831"/>
              <a:ext cx="2934" cy="193"/>
            </a:xfrm>
            <a:prstGeom prst="rect">
              <a:avLst/>
            </a:prstGeom>
            <a:noFill/>
            <a:ln w="38100">
              <a:solidFill>
                <a:srgbClr val="FF3300"/>
              </a:solidFill>
              <a:miter lim="800000"/>
              <a:headEnd/>
              <a:tailEnd/>
            </a:ln>
          </p:spPr>
          <p:txBody>
            <a:bodyPr wrap="none" anchor="ctr"/>
            <a:lstStyle/>
            <a:p>
              <a:endParaRPr lang="zh-TW" altLang="en-US"/>
            </a:p>
          </p:txBody>
        </p:sp>
        <p:sp>
          <p:nvSpPr>
            <p:cNvPr id="125963" name="Rectangle 10"/>
            <p:cNvSpPr>
              <a:spLocks noChangeArrowheads="1"/>
            </p:cNvSpPr>
            <p:nvPr/>
          </p:nvSpPr>
          <p:spPr bwMode="auto">
            <a:xfrm>
              <a:off x="846" y="2901"/>
              <a:ext cx="2746" cy="250"/>
            </a:xfrm>
            <a:prstGeom prst="rect">
              <a:avLst/>
            </a:prstGeom>
            <a:noFill/>
            <a:ln w="12700" algn="ctr">
              <a:noFill/>
              <a:miter lim="800000"/>
              <a:headEnd/>
              <a:tailEnd/>
            </a:ln>
          </p:spPr>
          <p:txBody>
            <a:bodyPr wrap="none">
              <a:spAutoFit/>
            </a:bodyPr>
            <a:lstStyle/>
            <a:p>
              <a:pPr algn="ctr">
                <a:spcBef>
                  <a:spcPct val="30000"/>
                </a:spcBef>
                <a:buClr>
                  <a:schemeClr val="accent1"/>
                </a:buClr>
                <a:buFont typeface="Webdings" pitchFamily="18" charset="2"/>
                <a:buNone/>
              </a:pPr>
              <a:r>
                <a:rPr kumimoji="0" lang="en-US" altLang="zh-TW" sz="2000" b="1">
                  <a:solidFill>
                    <a:srgbClr val="CC6600"/>
                  </a:solidFill>
                  <a:latin typeface="Comic Sans MS" pitchFamily="66" charset="0"/>
                </a:rPr>
                <a:t>RAID 6 Performance Drops 33% !</a:t>
              </a:r>
            </a:p>
          </p:txBody>
        </p:sp>
      </p:grpSp>
      <p:pic>
        <p:nvPicPr>
          <p:cNvPr id="125958" name="Picture 5"/>
          <p:cNvPicPr>
            <a:picLocks noChangeAspect="1" noChangeArrowheads="1"/>
          </p:cNvPicPr>
          <p:nvPr/>
        </p:nvPicPr>
        <p:blipFill>
          <a:blip r:embed="rId4"/>
          <a:srcRect/>
          <a:stretch>
            <a:fillRect/>
          </a:stretch>
        </p:blipFill>
        <p:spPr bwMode="auto">
          <a:xfrm>
            <a:off x="6154738" y="639763"/>
            <a:ext cx="2665412" cy="1781175"/>
          </a:xfrm>
          <a:prstGeom prst="rect">
            <a:avLst/>
          </a:prstGeom>
          <a:noFill/>
          <a:ln w="12700">
            <a:noFill/>
            <a:miter lim="800000"/>
            <a:headEnd/>
            <a:tailEnd/>
          </a:ln>
        </p:spPr>
      </p:pic>
      <p:sp>
        <p:nvSpPr>
          <p:cNvPr id="125959" name="Text Box 7"/>
          <p:cNvSpPr txBox="1">
            <a:spLocks noChangeArrowheads="1"/>
          </p:cNvSpPr>
          <p:nvPr/>
        </p:nvSpPr>
        <p:spPr bwMode="auto">
          <a:xfrm>
            <a:off x="6156325" y="1052513"/>
            <a:ext cx="2760663" cy="457200"/>
          </a:xfrm>
          <a:prstGeom prst="rect">
            <a:avLst/>
          </a:prstGeom>
          <a:noFill/>
          <a:ln w="12700">
            <a:noFill/>
            <a:miter lim="800000"/>
            <a:headEnd/>
            <a:tailEnd/>
          </a:ln>
        </p:spPr>
        <p:txBody>
          <a:bodyPr>
            <a:spAutoFit/>
          </a:bodyPr>
          <a:lstStyle/>
          <a:p>
            <a:pPr algn="ctr">
              <a:spcBef>
                <a:spcPct val="50000"/>
              </a:spcBef>
            </a:pPr>
            <a:r>
              <a:rPr kumimoji="0" lang="zh-TW" altLang="en-US" b="1">
                <a:solidFill>
                  <a:schemeClr val="accent2"/>
                </a:solidFill>
                <a:ea typeface="華康中圓體"/>
                <a:cs typeface="華康中圓體"/>
              </a:rPr>
              <a:t>低效能</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p:cNvPicPr>
            <a:picLocks noChangeAspect="1" noChangeArrowheads="1"/>
          </p:cNvPicPr>
          <p:nvPr/>
        </p:nvPicPr>
        <p:blipFill>
          <a:blip r:embed="rId2"/>
          <a:srcRect/>
          <a:stretch>
            <a:fillRect/>
          </a:stretch>
        </p:blipFill>
        <p:spPr bwMode="auto">
          <a:xfrm>
            <a:off x="561975" y="1143000"/>
            <a:ext cx="7896225" cy="5638800"/>
          </a:xfrm>
          <a:prstGeom prst="rect">
            <a:avLst/>
          </a:prstGeom>
          <a:noFill/>
          <a:ln w="9525">
            <a:noFill/>
            <a:miter lim="800000"/>
            <a:headEnd/>
            <a:tailEnd/>
          </a:ln>
        </p:spPr>
      </p:pic>
      <p:sp>
        <p:nvSpPr>
          <p:cNvPr id="56322" name="投影片編號版面配置區 3"/>
          <p:cNvSpPr>
            <a:spLocks noGrp="1"/>
          </p:cNvSpPr>
          <p:nvPr>
            <p:ph type="sldNum" sz="quarter" idx="12"/>
          </p:nvPr>
        </p:nvSpPr>
        <p:spPr>
          <a:noFill/>
        </p:spPr>
        <p:txBody>
          <a:bodyPr/>
          <a:lstStyle/>
          <a:p>
            <a:fld id="{14A2ACE7-E8DC-4F15-8601-9194327F6F45}" type="slidenum">
              <a:rPr lang="en-US" altLang="zh-TW" smtClean="0">
                <a:ea typeface="新細明體" charset="-120"/>
              </a:rPr>
              <a:pPr/>
              <a:t>4</a:t>
            </a:fld>
            <a:endParaRPr lang="en-US" altLang="zh-TW" smtClean="0">
              <a:ea typeface="新細明體" charset="-120"/>
            </a:endParaRPr>
          </a:p>
        </p:txBody>
      </p:sp>
      <p:sp>
        <p:nvSpPr>
          <p:cNvPr id="56323" name="標題 2"/>
          <p:cNvSpPr>
            <a:spLocks noGrp="1"/>
          </p:cNvSpPr>
          <p:nvPr>
            <p:ph type="title"/>
          </p:nvPr>
        </p:nvSpPr>
        <p:spPr/>
        <p:txBody>
          <a:bodyPr/>
          <a:lstStyle/>
          <a:p>
            <a:r>
              <a:rPr lang="zh-TW" altLang="en-US" smtClean="0"/>
              <a:t>未來建議架構圖</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lstStyle/>
          <a:p>
            <a:pPr algn="l" eaLnBrk="1" hangingPunct="1"/>
            <a:r>
              <a:rPr lang="en-US" altLang="zh-TW" sz="3200" b="1" smtClean="0">
                <a:latin typeface="Arial" charset="0"/>
              </a:rPr>
              <a:t>Diagonal Dual Parity RAID 6</a:t>
            </a:r>
          </a:p>
        </p:txBody>
      </p:sp>
      <p:sp>
        <p:nvSpPr>
          <p:cNvPr id="128002" name="Rectangle 3"/>
          <p:cNvSpPr>
            <a:spLocks noGrp="1" noChangeArrowheads="1"/>
          </p:cNvSpPr>
          <p:nvPr>
            <p:ph type="body" idx="1"/>
          </p:nvPr>
        </p:nvSpPr>
        <p:spPr/>
        <p:txBody>
          <a:bodyPr/>
          <a:lstStyle/>
          <a:p>
            <a:pPr eaLnBrk="1" hangingPunct="1"/>
            <a:r>
              <a:rPr lang="en-US" altLang="zh-TW" sz="2400" smtClean="0"/>
              <a:t>Diagonal Dual Parity RAID 6</a:t>
            </a:r>
          </a:p>
          <a:p>
            <a:pPr lvl="1" eaLnBrk="1" hangingPunct="1"/>
            <a:r>
              <a:rPr lang="en-US" altLang="zh-TW" sz="2000" smtClean="0"/>
              <a:t>RAID 4</a:t>
            </a:r>
            <a:r>
              <a:rPr lang="zh-TW" altLang="en-US" sz="2000" smtClean="0"/>
              <a:t>延伸一顆硬碟</a:t>
            </a:r>
          </a:p>
          <a:p>
            <a:pPr lvl="1" eaLnBrk="1" hangingPunct="1"/>
            <a:r>
              <a:rPr lang="en-US" altLang="zh-TW" sz="2000" smtClean="0"/>
              <a:t>Patented Low Overhead Technology</a:t>
            </a:r>
          </a:p>
          <a:p>
            <a:pPr lvl="1" eaLnBrk="1" hangingPunct="1"/>
            <a:r>
              <a:rPr lang="en-US" altLang="zh-TW" sz="2000" smtClean="0"/>
              <a:t>NetApp FAS</a:t>
            </a:r>
          </a:p>
          <a:p>
            <a:pPr eaLnBrk="1" hangingPunct="1"/>
            <a:endParaRPr lang="en-US" altLang="zh-TW" smtClean="0"/>
          </a:p>
        </p:txBody>
      </p:sp>
      <p:pic>
        <p:nvPicPr>
          <p:cNvPr id="128003" name="Picture 4"/>
          <p:cNvPicPr>
            <a:picLocks noChangeAspect="1" noChangeArrowheads="1"/>
          </p:cNvPicPr>
          <p:nvPr/>
        </p:nvPicPr>
        <p:blipFill>
          <a:blip r:embed="rId3"/>
          <a:srcRect l="36145" t="11905" r="19278" b="37810"/>
          <a:stretch>
            <a:fillRect/>
          </a:stretch>
        </p:blipFill>
        <p:spPr bwMode="auto">
          <a:xfrm>
            <a:off x="539750" y="2495550"/>
            <a:ext cx="6985000" cy="4102100"/>
          </a:xfrm>
          <a:prstGeom prst="rect">
            <a:avLst/>
          </a:prstGeom>
          <a:noFill/>
          <a:ln w="9525">
            <a:noFill/>
            <a:miter lim="800000"/>
            <a:headEnd/>
            <a:tailEnd/>
          </a:ln>
        </p:spPr>
      </p:pic>
      <p:sp>
        <p:nvSpPr>
          <p:cNvPr id="128004" name="Line 5"/>
          <p:cNvSpPr>
            <a:spLocks noChangeShapeType="1"/>
          </p:cNvSpPr>
          <p:nvPr/>
        </p:nvSpPr>
        <p:spPr bwMode="auto">
          <a:xfrm>
            <a:off x="1835150" y="6165850"/>
            <a:ext cx="5400675" cy="0"/>
          </a:xfrm>
          <a:prstGeom prst="line">
            <a:avLst/>
          </a:prstGeom>
          <a:noFill/>
          <a:ln w="28575">
            <a:solidFill>
              <a:srgbClr val="FF0000"/>
            </a:solidFill>
            <a:round/>
            <a:headEnd/>
            <a:tailEnd/>
          </a:ln>
        </p:spPr>
        <p:txBody>
          <a:bodyPr/>
          <a:lstStyle/>
          <a:p>
            <a:endParaRPr lang="zh-TW" altLang="en-US"/>
          </a:p>
        </p:txBody>
      </p:sp>
      <p:sp>
        <p:nvSpPr>
          <p:cNvPr id="128005" name="Line 6"/>
          <p:cNvSpPr>
            <a:spLocks noChangeShapeType="1"/>
          </p:cNvSpPr>
          <p:nvPr/>
        </p:nvSpPr>
        <p:spPr bwMode="auto">
          <a:xfrm>
            <a:off x="611188" y="6308725"/>
            <a:ext cx="4824412" cy="0"/>
          </a:xfrm>
          <a:prstGeom prst="line">
            <a:avLst/>
          </a:prstGeom>
          <a:noFill/>
          <a:ln w="28575">
            <a:solidFill>
              <a:srgbClr val="FF0000"/>
            </a:solidFill>
            <a:round/>
            <a:headEnd/>
            <a:tailEnd/>
          </a:ln>
        </p:spPr>
        <p:txBody>
          <a:bodyPr/>
          <a:lstStyle/>
          <a:p>
            <a:endParaRPr lang="zh-TW" altLang="en-US"/>
          </a:p>
        </p:txBody>
      </p:sp>
      <p:pic>
        <p:nvPicPr>
          <p:cNvPr id="128006" name="Picture 6"/>
          <p:cNvPicPr>
            <a:picLocks noChangeAspect="1" noChangeArrowheads="1"/>
          </p:cNvPicPr>
          <p:nvPr/>
        </p:nvPicPr>
        <p:blipFill>
          <a:blip r:embed="rId4"/>
          <a:srcRect/>
          <a:stretch>
            <a:fillRect/>
          </a:stretch>
        </p:blipFill>
        <p:spPr bwMode="auto">
          <a:xfrm>
            <a:off x="6300788" y="692150"/>
            <a:ext cx="2649537" cy="1752600"/>
          </a:xfrm>
          <a:prstGeom prst="rect">
            <a:avLst/>
          </a:prstGeom>
          <a:noFill/>
          <a:ln w="12700">
            <a:noFill/>
            <a:miter lim="800000"/>
            <a:headEnd/>
            <a:tailEnd/>
          </a:ln>
        </p:spPr>
      </p:pic>
      <p:sp>
        <p:nvSpPr>
          <p:cNvPr id="128007" name="Text Box 8"/>
          <p:cNvSpPr txBox="1">
            <a:spLocks noChangeArrowheads="1"/>
          </p:cNvSpPr>
          <p:nvPr/>
        </p:nvSpPr>
        <p:spPr bwMode="auto">
          <a:xfrm>
            <a:off x="6296025" y="1052513"/>
            <a:ext cx="2813050" cy="457200"/>
          </a:xfrm>
          <a:prstGeom prst="rect">
            <a:avLst/>
          </a:prstGeom>
          <a:noFill/>
          <a:ln w="12700">
            <a:noFill/>
            <a:miter lim="800000"/>
            <a:headEnd/>
            <a:tailEnd/>
          </a:ln>
        </p:spPr>
        <p:txBody>
          <a:bodyPr>
            <a:spAutoFit/>
          </a:bodyPr>
          <a:lstStyle/>
          <a:p>
            <a:pPr algn="ctr">
              <a:spcBef>
                <a:spcPct val="50000"/>
              </a:spcBef>
            </a:pPr>
            <a:r>
              <a:rPr kumimoji="0" lang="zh-TW" altLang="en-US" b="1">
                <a:solidFill>
                  <a:schemeClr val="accent2"/>
                </a:solidFill>
                <a:ea typeface="華康中圓體"/>
                <a:cs typeface="華康中圓體"/>
              </a:rPr>
              <a:t>高效能</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1768475" y="0"/>
            <a:ext cx="7772400" cy="658813"/>
          </a:xfrm>
        </p:spPr>
        <p:txBody>
          <a:bodyPr/>
          <a:lstStyle/>
          <a:p>
            <a:pPr eaLnBrk="1" hangingPunct="1"/>
            <a:r>
              <a:rPr lang="en-US" altLang="zh-TW" sz="2800" b="1" smtClean="0">
                <a:latin typeface="Arial" charset="0"/>
              </a:rPr>
              <a:t>NetApp RAID</a:t>
            </a:r>
            <a:r>
              <a:rPr lang="zh-TW" altLang="en-US" sz="2800" b="1" smtClean="0">
                <a:latin typeface="Arial" charset="0"/>
              </a:rPr>
              <a:t>及防止資料錯誤的技術</a:t>
            </a:r>
          </a:p>
        </p:txBody>
      </p:sp>
      <p:graphicFrame>
        <p:nvGraphicFramePr>
          <p:cNvPr id="353283" name="Group 3"/>
          <p:cNvGraphicFramePr>
            <a:graphicFrameLocks noGrp="1"/>
          </p:cNvGraphicFramePr>
          <p:nvPr/>
        </p:nvGraphicFramePr>
        <p:xfrm>
          <a:off x="250825" y="692150"/>
          <a:ext cx="8712200" cy="5689600"/>
        </p:xfrm>
        <a:graphic>
          <a:graphicData uri="http://schemas.openxmlformats.org/drawingml/2006/table">
            <a:tbl>
              <a:tblPr/>
              <a:tblGrid>
                <a:gridCol w="2468563"/>
                <a:gridCol w="3292475"/>
                <a:gridCol w="1136650"/>
                <a:gridCol w="1814512"/>
              </a:tblGrid>
              <a:tr h="550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bg1"/>
                          </a:solidFill>
                          <a:effectLst/>
                          <a:latin typeface="Times New Roman" pitchFamily="18" charset="0"/>
                          <a:ea typeface="新細明體" pitchFamily="18" charset="-120"/>
                        </a:rPr>
                        <a:t>Features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1400" b="0" i="0" u="none" strike="noStrike" cap="none" normalizeH="0" baseline="0" smtClean="0">
                        <a:ln>
                          <a:noFill/>
                        </a:ln>
                        <a:solidFill>
                          <a:schemeClr val="bg1"/>
                        </a:solidFill>
                        <a:effectLst/>
                        <a:latin typeface="Times New Roman" pitchFamily="18" charset="0"/>
                        <a:ea typeface="新細明體" pitchFamily="18" charset="-12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bg1"/>
                          </a:solidFill>
                          <a:effectLst/>
                          <a:latin typeface="Times New Roman" pitchFamily="18" charset="0"/>
                          <a:ea typeface="新細明體" pitchFamily="18" charset="-120"/>
                        </a:rPr>
                        <a:t>NetApp FAS</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bg1"/>
                          </a:solidFill>
                          <a:effectLst/>
                          <a:latin typeface="Times New Roman" pitchFamily="18" charset="0"/>
                          <a:ea typeface="新細明體" pitchFamily="18" charset="-120"/>
                        </a:rPr>
                        <a:t>EMC CX, IBM DS HDS AMS, HP EVA</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CC"/>
                    </a:solidFill>
                  </a:tcPr>
                </a:tc>
              </a:tr>
              <a:tr h="97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200" b="1" i="0" u="none" strike="noStrike" cap="none" normalizeH="0" baseline="0" smtClean="0">
                          <a:ln>
                            <a:noFill/>
                          </a:ln>
                          <a:solidFill>
                            <a:srgbClr val="3366CC"/>
                          </a:solidFill>
                          <a:effectLst/>
                          <a:latin typeface="Times New Roman" pitchFamily="18" charset="0"/>
                          <a:ea typeface="新細明體" pitchFamily="18" charset="-120"/>
                        </a:rPr>
                        <a:t>Advanced Block Checksum</a:t>
                      </a:r>
                      <a:endParaRPr kumimoji="1" lang="en-US" altLang="zh-TW" sz="1200" b="0" i="0" u="none" strike="noStrike" cap="none" normalizeH="0" baseline="0" smtClean="0">
                        <a:ln>
                          <a:noFill/>
                        </a:ln>
                        <a:solidFill>
                          <a:schemeClr val="tx1"/>
                        </a:solidFill>
                        <a:effectLst/>
                        <a:latin typeface="Times New Roman" pitchFamily="18" charset="0"/>
                        <a:ea typeface="新細明體" pitchFamily="18" charset="-12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smtClean="0">
                          <a:ln>
                            <a:noFill/>
                          </a:ln>
                          <a:solidFill>
                            <a:schemeClr val="tx1"/>
                          </a:solidFill>
                          <a:effectLst/>
                          <a:latin typeface="Times New Roman" pitchFamily="18" charset="0"/>
                          <a:ea typeface="新細明體" pitchFamily="18" charset="-120"/>
                        </a:rPr>
                        <a:t>驗證資料讀取的正確性</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針對每顆硬碟，驗證所讀出每個硬碟區塊資料的正確性，若資料有異常，則立刻修復，保障所讀出的任何資料都與原先所儲存的相同</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新細明體" pitchFamily="18" charset="-120"/>
                          <a:sym typeface="Wingdings 2" pitchFamily="18" charset="2"/>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新細明體" pitchFamily="18" charset="-120"/>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0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200" b="1" i="0" u="none" strike="noStrike" cap="none" normalizeH="0" baseline="0" smtClean="0">
                          <a:ln>
                            <a:noFill/>
                          </a:ln>
                          <a:solidFill>
                            <a:srgbClr val="3366CC"/>
                          </a:solidFill>
                          <a:effectLst/>
                          <a:latin typeface="Times New Roman" pitchFamily="18" charset="0"/>
                          <a:ea typeface="新細明體" pitchFamily="18" charset="-120"/>
                        </a:rPr>
                        <a:t>Checksum Scrub</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smtClean="0">
                          <a:ln>
                            <a:noFill/>
                          </a:ln>
                          <a:solidFill>
                            <a:schemeClr val="tx1"/>
                          </a:solidFill>
                          <a:effectLst/>
                          <a:latin typeface="Times New Roman" pitchFamily="18" charset="0"/>
                          <a:ea typeface="新細明體" pitchFamily="18" charset="-120"/>
                        </a:rPr>
                        <a:t>驗證磁碟陣列資料的正確性</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定時針對每個</a:t>
                      </a:r>
                      <a:r>
                        <a:rPr kumimoji="0" lang="en-US" altLang="zh-TW" sz="1200" b="0" i="0" u="none" strike="noStrike" cap="none" normalizeH="0" baseline="0" smtClean="0">
                          <a:ln>
                            <a:noFill/>
                          </a:ln>
                          <a:solidFill>
                            <a:srgbClr val="000000"/>
                          </a:solidFill>
                          <a:effectLst/>
                          <a:latin typeface="Times New Roman" pitchFamily="18" charset="0"/>
                          <a:ea typeface="新細明體" pitchFamily="18" charset="-120"/>
                        </a:rPr>
                        <a:t>RAID</a:t>
                      </a: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的每個硬碟進行</a:t>
                      </a:r>
                      <a:r>
                        <a:rPr kumimoji="0" lang="en-US" altLang="zh-TW" sz="1200" b="0" i="0" u="none" strike="noStrike" cap="none" normalizeH="0" baseline="0" smtClean="0">
                          <a:ln>
                            <a:noFill/>
                          </a:ln>
                          <a:solidFill>
                            <a:srgbClr val="000000"/>
                          </a:solidFill>
                          <a:effectLst/>
                          <a:latin typeface="Times New Roman" pitchFamily="18" charset="0"/>
                          <a:ea typeface="新細明體" pitchFamily="18" charset="-120"/>
                        </a:rPr>
                        <a:t>Parity</a:t>
                      </a: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和</a:t>
                      </a:r>
                      <a:r>
                        <a:rPr kumimoji="0" lang="en-US" altLang="zh-TW" sz="1200" b="0" i="0" u="none" strike="noStrike" cap="none" normalizeH="0" baseline="0" smtClean="0">
                          <a:ln>
                            <a:noFill/>
                          </a:ln>
                          <a:solidFill>
                            <a:srgbClr val="000000"/>
                          </a:solidFill>
                          <a:effectLst/>
                          <a:latin typeface="Times New Roman" pitchFamily="18" charset="0"/>
                          <a:ea typeface="新細明體" pitchFamily="18" charset="-120"/>
                        </a:rPr>
                        <a:t>Checksum</a:t>
                      </a: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的檢查，以提早修復有故障的硬碟區塊，隨時保持</a:t>
                      </a:r>
                      <a:r>
                        <a:rPr kumimoji="0" lang="en-US" altLang="zh-TW" sz="1200" b="0" i="0" u="none" strike="noStrike" cap="none" normalizeH="0" baseline="0" smtClean="0">
                          <a:ln>
                            <a:noFill/>
                          </a:ln>
                          <a:solidFill>
                            <a:srgbClr val="000000"/>
                          </a:solidFill>
                          <a:effectLst/>
                          <a:latin typeface="Times New Roman" pitchFamily="18" charset="0"/>
                          <a:ea typeface="新細明體" pitchFamily="18" charset="-120"/>
                        </a:rPr>
                        <a:t>Parity</a:t>
                      </a: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與</a:t>
                      </a:r>
                      <a:r>
                        <a:rPr kumimoji="0" lang="en-US" altLang="zh-TW" sz="1200" b="0" i="0" u="none" strike="noStrike" cap="none" normalizeH="0" baseline="0" smtClean="0">
                          <a:ln>
                            <a:noFill/>
                          </a:ln>
                          <a:solidFill>
                            <a:srgbClr val="000000"/>
                          </a:solidFill>
                          <a:effectLst/>
                          <a:latin typeface="Times New Roman" pitchFamily="18" charset="0"/>
                          <a:ea typeface="新細明體" pitchFamily="18" charset="-120"/>
                        </a:rPr>
                        <a:t>Checksum</a:t>
                      </a: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的正確性</a:t>
                      </a:r>
                      <a:endParaRPr kumimoji="1" lang="zh-TW" altLang="en-US" sz="1200" b="0" i="0" u="none" strike="noStrike" cap="none" normalizeH="0" baseline="0" smtClean="0">
                        <a:ln>
                          <a:noFill/>
                        </a:ln>
                        <a:solidFill>
                          <a:schemeClr val="tx1"/>
                        </a:solidFill>
                        <a:effectLst/>
                        <a:latin typeface="Times New Roman" pitchFamily="18" charset="0"/>
                        <a:ea typeface="新細明體" pitchFamily="18" charset="-12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新細明體" pitchFamily="18" charset="-120"/>
                          <a:sym typeface="Wingdings 2" pitchFamily="18" charset="2"/>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新細明體" pitchFamily="18" charset="-120"/>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8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200" b="1" i="0" u="none" strike="noStrike" cap="none" normalizeH="0" baseline="0" smtClean="0">
                          <a:ln>
                            <a:noFill/>
                          </a:ln>
                          <a:solidFill>
                            <a:srgbClr val="3366CC"/>
                          </a:solidFill>
                          <a:effectLst/>
                          <a:latin typeface="Times New Roman" pitchFamily="18" charset="0"/>
                          <a:ea typeface="新細明體" pitchFamily="18" charset="-120"/>
                        </a:rPr>
                        <a:t>Background Media Scan</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smtClean="0">
                          <a:ln>
                            <a:noFill/>
                          </a:ln>
                          <a:solidFill>
                            <a:schemeClr val="tx1"/>
                          </a:solidFill>
                          <a:effectLst/>
                          <a:latin typeface="Times New Roman" pitchFamily="18" charset="0"/>
                          <a:ea typeface="新細明體" pitchFamily="18" charset="-120"/>
                        </a:rPr>
                        <a:t>驗證硬碟磁區的狀態是否正常</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不影響系統效能，可持續在背景檢查每個磁區，包括備援硬碟在內的每顆硬碟，提早剔除有故障的磁區</a:t>
                      </a:r>
                      <a:endParaRPr kumimoji="1" lang="zh-TW" altLang="en-US" sz="1200" b="0" i="0" u="none" strike="noStrike" cap="none" normalizeH="0" baseline="0" smtClean="0">
                        <a:ln>
                          <a:noFill/>
                        </a:ln>
                        <a:solidFill>
                          <a:schemeClr val="tx1"/>
                        </a:solidFill>
                        <a:effectLst/>
                        <a:latin typeface="Times New Roman" pitchFamily="18" charset="0"/>
                        <a:ea typeface="新細明體" pitchFamily="18" charset="-12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新細明體" pitchFamily="18" charset="-120"/>
                          <a:sym typeface="Wingdings 2" pitchFamily="18" charset="2"/>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新細明體" pitchFamily="18" charset="-120"/>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4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200" b="1" i="0" u="none" strike="noStrike" cap="none" normalizeH="0" baseline="0" smtClean="0">
                          <a:ln>
                            <a:noFill/>
                          </a:ln>
                          <a:solidFill>
                            <a:srgbClr val="3366CC"/>
                          </a:solidFill>
                          <a:effectLst/>
                          <a:latin typeface="Times New Roman" pitchFamily="18" charset="0"/>
                          <a:ea typeface="新細明體" pitchFamily="18" charset="-120"/>
                        </a:rPr>
                        <a:t>Immediate Write Verification</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smtClean="0">
                          <a:ln>
                            <a:noFill/>
                          </a:ln>
                          <a:solidFill>
                            <a:schemeClr val="tx1"/>
                          </a:solidFill>
                          <a:effectLst/>
                          <a:latin typeface="Times New Roman" pitchFamily="18" charset="0"/>
                          <a:ea typeface="新細明體" pitchFamily="18" charset="-120"/>
                        </a:rPr>
                        <a:t>驗證資料寫入的正確性</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確認每次</a:t>
                      </a:r>
                      <a:r>
                        <a:rPr kumimoji="0" lang="en-US" altLang="zh-TW" sz="1200" b="0" i="0" u="none" strike="noStrike" cap="none" normalizeH="0" baseline="0" smtClean="0">
                          <a:ln>
                            <a:noFill/>
                          </a:ln>
                          <a:solidFill>
                            <a:srgbClr val="000000"/>
                          </a:solidFill>
                          <a:effectLst/>
                          <a:latin typeface="Times New Roman" pitchFamily="18" charset="0"/>
                          <a:ea typeface="新細明體" pitchFamily="18" charset="-120"/>
                        </a:rPr>
                        <a:t>RAID Stripe</a:t>
                      </a: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的每個</a:t>
                      </a:r>
                      <a:r>
                        <a:rPr kumimoji="0" lang="en-US" altLang="zh-TW" sz="1200" b="0" i="0" u="none" strike="noStrike" cap="none" normalizeH="0" baseline="0" smtClean="0">
                          <a:ln>
                            <a:noFill/>
                          </a:ln>
                          <a:solidFill>
                            <a:srgbClr val="000000"/>
                          </a:solidFill>
                          <a:effectLst/>
                          <a:latin typeface="Times New Roman" pitchFamily="18" charset="0"/>
                          <a:ea typeface="新細明體" pitchFamily="18" charset="-120"/>
                        </a:rPr>
                        <a:t>Block</a:t>
                      </a: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都有正確且完整的寫入硬碟</a:t>
                      </a:r>
                      <a:endParaRPr kumimoji="1" lang="zh-TW" altLang="en-US" sz="1200" b="0" i="0" u="none" strike="noStrike" cap="none" normalizeH="0" baseline="0" smtClean="0">
                        <a:ln>
                          <a:noFill/>
                        </a:ln>
                        <a:solidFill>
                          <a:schemeClr val="tx1"/>
                        </a:solidFill>
                        <a:effectLst/>
                        <a:latin typeface="Times New Roman" pitchFamily="18" charset="0"/>
                        <a:ea typeface="新細明體" pitchFamily="18" charset="-12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新細明體" pitchFamily="18" charset="-120"/>
                          <a:sym typeface="Wingdings 2" pitchFamily="18" charset="2"/>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新細明體" pitchFamily="18" charset="-120"/>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3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200" b="1" i="0" u="none" strike="noStrike" cap="none" normalizeH="0" baseline="0" smtClean="0">
                          <a:ln>
                            <a:noFill/>
                          </a:ln>
                          <a:solidFill>
                            <a:srgbClr val="3366CC"/>
                          </a:solidFill>
                          <a:effectLst/>
                          <a:latin typeface="Times New Roman" pitchFamily="18" charset="0"/>
                          <a:ea typeface="新細明體" pitchFamily="18" charset="-120"/>
                        </a:rPr>
                        <a:t>Predictive Disk Failure</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smtClean="0">
                          <a:ln>
                            <a:noFill/>
                          </a:ln>
                          <a:solidFill>
                            <a:schemeClr val="tx1"/>
                          </a:solidFill>
                          <a:effectLst/>
                          <a:latin typeface="Times New Roman" pitchFamily="18" charset="0"/>
                          <a:ea typeface="新細明體" pitchFamily="18" charset="-120"/>
                        </a:rPr>
                        <a:t>檢驗硬碟是否真的故障並自行維修</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ct val="20000"/>
                        </a:spcBef>
                        <a:spcAft>
                          <a:spcPct val="0"/>
                        </a:spcAft>
                        <a:buClrTx/>
                        <a:buSzTx/>
                        <a:buFontTx/>
                        <a:buNone/>
                        <a:tabLst/>
                      </a:pP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能在硬碟快要故障時，就預先開始在背景將資料複製到備援硬碟；當複製完成時，立刻進行宣告該硬碟為故障，完全沒有</a:t>
                      </a:r>
                      <a:r>
                        <a:rPr kumimoji="0" lang="en-US" altLang="zh-TW" sz="1200" b="0" i="0" u="none" strike="noStrike" cap="none" normalizeH="0" baseline="0" smtClean="0">
                          <a:ln>
                            <a:noFill/>
                          </a:ln>
                          <a:solidFill>
                            <a:srgbClr val="000000"/>
                          </a:solidFill>
                          <a:effectLst/>
                          <a:latin typeface="Times New Roman" pitchFamily="18" charset="0"/>
                          <a:ea typeface="新細明體" pitchFamily="18" charset="-120"/>
                        </a:rPr>
                        <a:t>RAID</a:t>
                      </a: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重建的等待時間。若該硬碟在背景複製期間故障了，也大幅縮小所需的</a:t>
                      </a:r>
                      <a:r>
                        <a:rPr kumimoji="0" lang="en-US" altLang="zh-TW" sz="1200" b="0" i="0" u="none" strike="noStrike" cap="none" normalizeH="0" baseline="0" smtClean="0">
                          <a:ln>
                            <a:noFill/>
                          </a:ln>
                          <a:solidFill>
                            <a:srgbClr val="000000"/>
                          </a:solidFill>
                          <a:effectLst/>
                          <a:latin typeface="Times New Roman" pitchFamily="18" charset="0"/>
                          <a:ea typeface="新細明體" pitchFamily="18" charset="-120"/>
                        </a:rPr>
                        <a:t>RAID</a:t>
                      </a:r>
                      <a:r>
                        <a:rPr kumimoji="0" lang="zh-TW" altLang="en-US" sz="1200" b="0" i="0" u="none" strike="noStrike" cap="none" normalizeH="0" baseline="0" smtClean="0">
                          <a:ln>
                            <a:noFill/>
                          </a:ln>
                          <a:solidFill>
                            <a:srgbClr val="000000"/>
                          </a:solidFill>
                          <a:effectLst/>
                          <a:latin typeface="Times New Roman" pitchFamily="18" charset="0"/>
                          <a:ea typeface="新細明體" pitchFamily="18" charset="-120"/>
                        </a:rPr>
                        <a:t>重建時間</a:t>
                      </a:r>
                      <a:endParaRPr kumimoji="1" lang="zh-TW" altLang="en-US" sz="1200" b="0" i="0" u="none" strike="noStrike" cap="none" normalizeH="0" baseline="0" smtClean="0">
                        <a:ln>
                          <a:noFill/>
                        </a:ln>
                        <a:solidFill>
                          <a:schemeClr val="tx1"/>
                        </a:solidFill>
                        <a:effectLst/>
                        <a:latin typeface="Times New Roman" pitchFamily="18" charset="0"/>
                        <a:ea typeface="新細明體" pitchFamily="18" charset="-12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新細明體" pitchFamily="18" charset="-120"/>
                          <a:sym typeface="Wingdings 2" pitchFamily="18" charset="2"/>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新細明體" pitchFamily="18" charset="-120"/>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0087" name="AutoShape 40"/>
          <p:cNvSpPr>
            <a:spLocks noChangeArrowheads="1"/>
          </p:cNvSpPr>
          <p:nvPr/>
        </p:nvSpPr>
        <p:spPr bwMode="auto">
          <a:xfrm>
            <a:off x="5153025" y="333375"/>
            <a:ext cx="1219200" cy="1219200"/>
          </a:xfrm>
          <a:prstGeom prst="irregularSeal1">
            <a:avLst/>
          </a:prstGeom>
          <a:solidFill>
            <a:srgbClr val="FF0000"/>
          </a:solidFill>
          <a:ln w="9525" algn="ctr">
            <a:noFill/>
            <a:miter lim="800000"/>
            <a:headEnd/>
            <a:tailEnd/>
          </a:ln>
        </p:spPr>
        <p:txBody>
          <a:bodyPr wrap="none" anchor="ctr"/>
          <a:lstStyle/>
          <a:p>
            <a:pPr marL="342900" indent="-342900" algn="ctr">
              <a:lnSpc>
                <a:spcPct val="90000"/>
              </a:lnSpc>
              <a:buClr>
                <a:schemeClr val="accent1"/>
              </a:buClr>
              <a:buFont typeface="Webdings" pitchFamily="18" charset="2"/>
              <a:buNone/>
            </a:pPr>
            <a:r>
              <a:rPr kumimoji="0" lang="zh-TW" altLang="en-US" sz="1400" b="1">
                <a:solidFill>
                  <a:schemeClr val="bg1"/>
                </a:solidFill>
                <a:ea typeface="標楷體" pitchFamily="65" charset="-120"/>
                <a:cs typeface="Arial" charset="0"/>
              </a:rPr>
              <a:t>業界</a:t>
            </a:r>
            <a:r>
              <a:rPr kumimoji="0" lang="zh-CN" altLang="en-US" sz="1400" b="1">
                <a:solidFill>
                  <a:schemeClr val="bg1"/>
                </a:solidFill>
                <a:ea typeface="標楷體" pitchFamily="65" charset="-120"/>
                <a:cs typeface="Arial" charset="0"/>
              </a:rPr>
              <a:t>最佳</a:t>
            </a:r>
            <a:endParaRPr kumimoji="0" lang="zh-CN" altLang="zh-TW" sz="1400" b="1">
              <a:solidFill>
                <a:schemeClr val="bg1"/>
              </a:solidFill>
              <a:ea typeface="標楷體" pitchFamily="65" charset="-120"/>
              <a:cs typeface="Arial" charset="0"/>
            </a:endParaRPr>
          </a:p>
          <a:p>
            <a:pPr marL="342900" indent="-342900" algn="ctr">
              <a:lnSpc>
                <a:spcPct val="90000"/>
              </a:lnSpc>
              <a:buClr>
                <a:schemeClr val="accent1"/>
              </a:buClr>
              <a:buFont typeface="Webdings" pitchFamily="18" charset="2"/>
              <a:buNone/>
            </a:pPr>
            <a:r>
              <a:rPr kumimoji="0" lang="zh-TW" altLang="en-US" sz="1400" b="1">
                <a:solidFill>
                  <a:schemeClr val="bg1"/>
                </a:solidFill>
                <a:ea typeface="標楷體" pitchFamily="65" charset="-120"/>
                <a:cs typeface="Arial" charset="0"/>
              </a:rPr>
              <a:t>標竿</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black">
          <a:xfrm>
            <a:off x="2301875" y="71438"/>
            <a:ext cx="6662738" cy="549275"/>
          </a:xfrm>
          <a:prstGeom prst="rect">
            <a:avLst/>
          </a:prstGeom>
          <a:noFill/>
          <a:ln w="9525">
            <a:noFill/>
            <a:miter lim="800000"/>
            <a:headEnd/>
            <a:tailEnd/>
          </a:ln>
        </p:spPr>
        <p:txBody>
          <a:bodyPr anchor="ctr"/>
          <a:lstStyle/>
          <a:p>
            <a:pPr algn="ctr"/>
            <a:r>
              <a:rPr lang="en-US" altLang="zh-TW" sz="2800" b="1">
                <a:solidFill>
                  <a:schemeClr val="tx2"/>
                </a:solidFill>
                <a:ea typeface="華康中圓體"/>
                <a:cs typeface="華康中圓體"/>
              </a:rPr>
              <a:t>NetApp Unified Storage </a:t>
            </a:r>
            <a:r>
              <a:rPr lang="zh-TW" altLang="en-US" sz="2800" b="1">
                <a:solidFill>
                  <a:schemeClr val="tx2"/>
                </a:solidFill>
                <a:ea typeface="華康中圓體"/>
                <a:cs typeface="華康中圓體"/>
              </a:rPr>
              <a:t>應用典範</a:t>
            </a:r>
          </a:p>
        </p:txBody>
      </p:sp>
      <p:sp>
        <p:nvSpPr>
          <p:cNvPr id="132098" name="Rectangle 3"/>
          <p:cNvSpPr>
            <a:spLocks noChangeArrowheads="1"/>
          </p:cNvSpPr>
          <p:nvPr/>
        </p:nvSpPr>
        <p:spPr bwMode="auto">
          <a:xfrm>
            <a:off x="476250" y="1065213"/>
            <a:ext cx="5637213" cy="4884737"/>
          </a:xfrm>
          <a:prstGeom prst="rect">
            <a:avLst/>
          </a:prstGeom>
          <a:noFill/>
          <a:ln w="19050">
            <a:solidFill>
              <a:srgbClr val="687CBA"/>
            </a:solidFill>
            <a:prstDash val="dash"/>
            <a:miter lim="800000"/>
            <a:headEnd/>
            <a:tailEnd/>
          </a:ln>
        </p:spPr>
        <p:txBody>
          <a:bodyPr wrap="none" anchor="ctr"/>
          <a:lstStyle/>
          <a:p>
            <a:pPr algn="ctr" eaLnBrk="0" hangingPunct="0">
              <a:spcBef>
                <a:spcPct val="50000"/>
              </a:spcBef>
            </a:pPr>
            <a:endParaRPr kumimoji="0" lang="zh-TW" altLang="zh-TW" b="1">
              <a:solidFill>
                <a:schemeClr val="bg2"/>
              </a:solidFill>
              <a:latin typeface="Comic Sans MS" pitchFamily="66" charset="0"/>
            </a:endParaRPr>
          </a:p>
        </p:txBody>
      </p:sp>
      <p:sp>
        <p:nvSpPr>
          <p:cNvPr id="132099" name="Text Box 4"/>
          <p:cNvSpPr txBox="1">
            <a:spLocks noChangeArrowheads="1"/>
          </p:cNvSpPr>
          <p:nvPr/>
        </p:nvSpPr>
        <p:spPr bwMode="auto">
          <a:xfrm>
            <a:off x="468313" y="771525"/>
            <a:ext cx="2219325" cy="298450"/>
          </a:xfrm>
          <a:prstGeom prst="rect">
            <a:avLst/>
          </a:prstGeom>
          <a:noFill/>
          <a:ln w="9525">
            <a:noFill/>
            <a:miter lim="800000"/>
            <a:headEnd/>
            <a:tailEnd/>
          </a:ln>
        </p:spPr>
        <p:txBody>
          <a:bodyPr wrap="none">
            <a:spAutoFit/>
          </a:bodyPr>
          <a:lstStyle/>
          <a:p>
            <a:pPr eaLnBrk="0" hangingPunct="0">
              <a:lnSpc>
                <a:spcPct val="90000"/>
              </a:lnSpc>
              <a:spcBef>
                <a:spcPct val="20000"/>
              </a:spcBef>
            </a:pPr>
            <a:r>
              <a:rPr kumimoji="0" lang="en-US" altLang="zh-TW" sz="1500" b="1" i="1">
                <a:solidFill>
                  <a:schemeClr val="accent1"/>
                </a:solidFill>
              </a:rPr>
              <a:t>Corporate Data Center</a:t>
            </a:r>
            <a:endParaRPr kumimoji="0" lang="en-US" altLang="zh-TW" sz="1500" b="1" i="1" baseline="30000">
              <a:solidFill>
                <a:schemeClr val="accent1"/>
              </a:solidFill>
            </a:endParaRPr>
          </a:p>
        </p:txBody>
      </p:sp>
      <p:sp>
        <p:nvSpPr>
          <p:cNvPr id="132100" name="Rectangle 5"/>
          <p:cNvSpPr>
            <a:spLocks noChangeArrowheads="1"/>
          </p:cNvSpPr>
          <p:nvPr/>
        </p:nvSpPr>
        <p:spPr bwMode="auto">
          <a:xfrm>
            <a:off x="6410325" y="1074738"/>
            <a:ext cx="2384425" cy="2179637"/>
          </a:xfrm>
          <a:prstGeom prst="rect">
            <a:avLst/>
          </a:prstGeom>
          <a:noFill/>
          <a:ln w="19050">
            <a:solidFill>
              <a:srgbClr val="687CBA"/>
            </a:solidFill>
            <a:prstDash val="dash"/>
            <a:miter lim="800000"/>
            <a:headEnd/>
            <a:tailEnd/>
          </a:ln>
        </p:spPr>
        <p:txBody>
          <a:bodyPr wrap="none" anchor="ctr"/>
          <a:lstStyle/>
          <a:p>
            <a:pPr algn="ctr" eaLnBrk="0" hangingPunct="0">
              <a:spcBef>
                <a:spcPct val="50000"/>
              </a:spcBef>
            </a:pPr>
            <a:endParaRPr kumimoji="0" lang="zh-TW" altLang="zh-TW" b="1">
              <a:solidFill>
                <a:schemeClr val="bg2"/>
              </a:solidFill>
              <a:latin typeface="Comic Sans MS" pitchFamily="66" charset="0"/>
            </a:endParaRPr>
          </a:p>
        </p:txBody>
      </p:sp>
      <p:sp>
        <p:nvSpPr>
          <p:cNvPr id="132101" name="Text Box 6"/>
          <p:cNvSpPr txBox="1">
            <a:spLocks noChangeArrowheads="1"/>
          </p:cNvSpPr>
          <p:nvPr/>
        </p:nvSpPr>
        <p:spPr bwMode="auto">
          <a:xfrm>
            <a:off x="6456363" y="771525"/>
            <a:ext cx="1579562" cy="298450"/>
          </a:xfrm>
          <a:prstGeom prst="rect">
            <a:avLst/>
          </a:prstGeom>
          <a:noFill/>
          <a:ln w="9525">
            <a:noFill/>
            <a:miter lim="800000"/>
            <a:headEnd/>
            <a:tailEnd/>
          </a:ln>
        </p:spPr>
        <p:txBody>
          <a:bodyPr wrap="none">
            <a:spAutoFit/>
          </a:bodyPr>
          <a:lstStyle/>
          <a:p>
            <a:pPr eaLnBrk="0" hangingPunct="0">
              <a:lnSpc>
                <a:spcPct val="90000"/>
              </a:lnSpc>
              <a:spcBef>
                <a:spcPct val="20000"/>
              </a:spcBef>
            </a:pPr>
            <a:r>
              <a:rPr kumimoji="0" lang="en-US" altLang="zh-TW" sz="1500" b="1" i="1">
                <a:solidFill>
                  <a:schemeClr val="accent1"/>
                </a:solidFill>
              </a:rPr>
              <a:t>Regional Office</a:t>
            </a:r>
            <a:endParaRPr kumimoji="0" lang="en-US" altLang="zh-TW" sz="1500" b="1" i="1" baseline="30000">
              <a:solidFill>
                <a:schemeClr val="accent1"/>
              </a:solidFill>
            </a:endParaRPr>
          </a:p>
        </p:txBody>
      </p:sp>
      <p:sp>
        <p:nvSpPr>
          <p:cNvPr id="132102" name="Line 8"/>
          <p:cNvSpPr>
            <a:spLocks noChangeShapeType="1"/>
          </p:cNvSpPr>
          <p:nvPr/>
        </p:nvSpPr>
        <p:spPr bwMode="auto">
          <a:xfrm>
            <a:off x="7567613" y="1831975"/>
            <a:ext cx="0" cy="838200"/>
          </a:xfrm>
          <a:prstGeom prst="line">
            <a:avLst/>
          </a:prstGeom>
          <a:noFill/>
          <a:ln w="28575">
            <a:solidFill>
              <a:srgbClr val="5F5F5F"/>
            </a:solidFill>
            <a:round/>
            <a:headEnd/>
            <a:tailEnd/>
          </a:ln>
        </p:spPr>
        <p:txBody>
          <a:bodyPr/>
          <a:lstStyle/>
          <a:p>
            <a:endParaRPr lang="zh-TW" altLang="en-US"/>
          </a:p>
        </p:txBody>
      </p:sp>
      <p:sp>
        <p:nvSpPr>
          <p:cNvPr id="132103" name="Line 10"/>
          <p:cNvSpPr>
            <a:spLocks noChangeShapeType="1"/>
          </p:cNvSpPr>
          <p:nvPr/>
        </p:nvSpPr>
        <p:spPr bwMode="auto">
          <a:xfrm>
            <a:off x="7305675" y="1830388"/>
            <a:ext cx="609600" cy="0"/>
          </a:xfrm>
          <a:prstGeom prst="line">
            <a:avLst/>
          </a:prstGeom>
          <a:noFill/>
          <a:ln w="28575">
            <a:solidFill>
              <a:srgbClr val="5F5F5F"/>
            </a:solidFill>
            <a:round/>
            <a:headEnd/>
            <a:tailEnd/>
          </a:ln>
        </p:spPr>
        <p:txBody>
          <a:bodyPr wrap="none" anchor="ctr"/>
          <a:lstStyle/>
          <a:p>
            <a:endParaRPr lang="zh-TW" altLang="en-US"/>
          </a:p>
        </p:txBody>
      </p:sp>
      <p:pic>
        <p:nvPicPr>
          <p:cNvPr id="132104" name="Picture 11" descr="shelf"/>
          <p:cNvPicPr>
            <a:picLocks noChangeAspect="1" noChangeArrowheads="1"/>
          </p:cNvPicPr>
          <p:nvPr/>
        </p:nvPicPr>
        <p:blipFill>
          <a:blip r:embed="rId3"/>
          <a:srcRect/>
          <a:stretch>
            <a:fillRect/>
          </a:stretch>
        </p:blipFill>
        <p:spPr bwMode="auto">
          <a:xfrm>
            <a:off x="7967663" y="1984375"/>
            <a:ext cx="603250" cy="209550"/>
          </a:xfrm>
          <a:prstGeom prst="rect">
            <a:avLst/>
          </a:prstGeom>
          <a:noFill/>
          <a:ln w="9525">
            <a:noFill/>
            <a:miter lim="800000"/>
            <a:headEnd/>
            <a:tailEnd/>
          </a:ln>
        </p:spPr>
      </p:pic>
      <p:pic>
        <p:nvPicPr>
          <p:cNvPr id="132105" name="Picture 12" descr="shelf"/>
          <p:cNvPicPr>
            <a:picLocks noChangeAspect="1" noChangeArrowheads="1"/>
          </p:cNvPicPr>
          <p:nvPr/>
        </p:nvPicPr>
        <p:blipFill>
          <a:blip r:embed="rId3"/>
          <a:srcRect/>
          <a:stretch>
            <a:fillRect/>
          </a:stretch>
        </p:blipFill>
        <p:spPr bwMode="auto">
          <a:xfrm>
            <a:off x="7967663" y="1412875"/>
            <a:ext cx="603250" cy="209550"/>
          </a:xfrm>
          <a:prstGeom prst="rect">
            <a:avLst/>
          </a:prstGeom>
          <a:noFill/>
          <a:ln w="9525">
            <a:noFill/>
            <a:miter lim="800000"/>
            <a:headEnd/>
            <a:tailEnd/>
          </a:ln>
        </p:spPr>
      </p:pic>
      <p:pic>
        <p:nvPicPr>
          <p:cNvPr id="132106" name="Picture 13" descr="FAS3020C_front_L_RGB"/>
          <p:cNvPicPr>
            <a:picLocks noChangeAspect="1" noChangeArrowheads="1"/>
          </p:cNvPicPr>
          <p:nvPr/>
        </p:nvPicPr>
        <p:blipFill>
          <a:blip r:embed="rId4"/>
          <a:srcRect/>
          <a:stretch>
            <a:fillRect/>
          </a:stretch>
        </p:blipFill>
        <p:spPr bwMode="auto">
          <a:xfrm>
            <a:off x="7902575" y="1585913"/>
            <a:ext cx="731838" cy="436562"/>
          </a:xfrm>
          <a:prstGeom prst="rect">
            <a:avLst/>
          </a:prstGeom>
          <a:noFill/>
          <a:ln w="9525">
            <a:noFill/>
            <a:miter lim="800000"/>
            <a:headEnd/>
            <a:tailEnd/>
          </a:ln>
        </p:spPr>
      </p:pic>
      <p:pic>
        <p:nvPicPr>
          <p:cNvPr id="132107" name="Picture 14" descr="server workgroup 1"/>
          <p:cNvPicPr>
            <a:picLocks noChangeAspect="1" noChangeArrowheads="1"/>
          </p:cNvPicPr>
          <p:nvPr/>
        </p:nvPicPr>
        <p:blipFill>
          <a:blip r:embed="rId5"/>
          <a:srcRect/>
          <a:stretch>
            <a:fillRect/>
          </a:stretch>
        </p:blipFill>
        <p:spPr bwMode="auto">
          <a:xfrm>
            <a:off x="6608763" y="1760538"/>
            <a:ext cx="703262" cy="119062"/>
          </a:xfrm>
          <a:prstGeom prst="rect">
            <a:avLst/>
          </a:prstGeom>
          <a:noFill/>
          <a:ln w="9525">
            <a:noFill/>
            <a:miter lim="800000"/>
            <a:headEnd/>
            <a:tailEnd/>
          </a:ln>
        </p:spPr>
      </p:pic>
      <p:sp>
        <p:nvSpPr>
          <p:cNvPr id="132108" name="Text Box 15"/>
          <p:cNvSpPr txBox="1">
            <a:spLocks noChangeArrowheads="1"/>
          </p:cNvSpPr>
          <p:nvPr/>
        </p:nvSpPr>
        <p:spPr bwMode="auto">
          <a:xfrm>
            <a:off x="7781925" y="1168400"/>
            <a:ext cx="944563" cy="257175"/>
          </a:xfrm>
          <a:prstGeom prst="rect">
            <a:avLst/>
          </a:prstGeom>
          <a:noFill/>
          <a:ln w="9525">
            <a:noFill/>
            <a:miter lim="800000"/>
            <a:headEnd/>
            <a:tailEnd/>
          </a:ln>
        </p:spPr>
        <p:txBody>
          <a:bodyPr wrap="none">
            <a:spAutoFit/>
          </a:bodyPr>
          <a:lstStyle/>
          <a:p>
            <a:pPr algn="ctr" eaLnBrk="0" hangingPunct="0">
              <a:lnSpc>
                <a:spcPct val="90000"/>
              </a:lnSpc>
            </a:pPr>
            <a:r>
              <a:rPr kumimoji="0" lang="en-US" altLang="zh-TW" sz="1200" b="1" i="1">
                <a:solidFill>
                  <a:schemeClr val="accent2"/>
                </a:solidFill>
              </a:rPr>
              <a:t>Home Dirs</a:t>
            </a:r>
          </a:p>
        </p:txBody>
      </p:sp>
      <p:sp>
        <p:nvSpPr>
          <p:cNvPr id="132109" name="Text Box 16"/>
          <p:cNvSpPr txBox="1">
            <a:spLocks noChangeArrowheads="1"/>
          </p:cNvSpPr>
          <p:nvPr/>
        </p:nvSpPr>
        <p:spPr bwMode="auto">
          <a:xfrm>
            <a:off x="7065963" y="2082800"/>
            <a:ext cx="531812" cy="257175"/>
          </a:xfrm>
          <a:prstGeom prst="rect">
            <a:avLst/>
          </a:prstGeom>
          <a:noFill/>
          <a:ln w="9525">
            <a:noFill/>
            <a:miter lim="800000"/>
            <a:headEnd/>
            <a:tailEnd/>
          </a:ln>
        </p:spPr>
        <p:txBody>
          <a:bodyPr wrap="none">
            <a:spAutoFit/>
          </a:bodyPr>
          <a:lstStyle/>
          <a:p>
            <a:pPr algn="r" eaLnBrk="0" hangingPunct="0">
              <a:lnSpc>
                <a:spcPct val="90000"/>
              </a:lnSpc>
            </a:pPr>
            <a:r>
              <a:rPr kumimoji="0" lang="en-AU" altLang="zh-TW" sz="1200" b="1" i="1"/>
              <a:t>CIFS</a:t>
            </a:r>
            <a:endParaRPr kumimoji="0" lang="en-US" altLang="zh-TW" sz="1200" b="1" i="1"/>
          </a:p>
        </p:txBody>
      </p:sp>
      <p:sp>
        <p:nvSpPr>
          <p:cNvPr id="132110" name="Text Box 17"/>
          <p:cNvSpPr txBox="1">
            <a:spLocks noChangeArrowheads="1"/>
          </p:cNvSpPr>
          <p:nvPr/>
        </p:nvSpPr>
        <p:spPr bwMode="auto">
          <a:xfrm>
            <a:off x="6561138" y="1443038"/>
            <a:ext cx="903287" cy="257175"/>
          </a:xfrm>
          <a:prstGeom prst="rect">
            <a:avLst/>
          </a:prstGeom>
          <a:noFill/>
          <a:ln w="9525">
            <a:noFill/>
            <a:miter lim="800000"/>
            <a:headEnd/>
            <a:tailEnd/>
          </a:ln>
        </p:spPr>
        <p:txBody>
          <a:bodyPr wrap="none">
            <a:spAutoFit/>
          </a:bodyPr>
          <a:lstStyle/>
          <a:p>
            <a:pPr algn="ctr" eaLnBrk="0" hangingPunct="0">
              <a:lnSpc>
                <a:spcPct val="90000"/>
              </a:lnSpc>
            </a:pPr>
            <a:r>
              <a:rPr kumimoji="0" lang="en-AU" altLang="zh-TW" sz="1200" b="1" i="1">
                <a:solidFill>
                  <a:schemeClr val="accent2"/>
                </a:solidFill>
              </a:rPr>
              <a:t>Exchange</a:t>
            </a:r>
            <a:endParaRPr kumimoji="0" lang="en-US" altLang="zh-TW" sz="1200" b="1" i="1">
              <a:solidFill>
                <a:schemeClr val="accent2"/>
              </a:solidFill>
            </a:endParaRPr>
          </a:p>
        </p:txBody>
      </p:sp>
      <p:pic>
        <p:nvPicPr>
          <p:cNvPr id="132111" name="Picture 18" descr="ms_masthead_ltr"/>
          <p:cNvPicPr>
            <a:picLocks noChangeAspect="1" noChangeArrowheads="1"/>
          </p:cNvPicPr>
          <p:nvPr/>
        </p:nvPicPr>
        <p:blipFill>
          <a:blip r:embed="rId6"/>
          <a:srcRect/>
          <a:stretch>
            <a:fillRect/>
          </a:stretch>
        </p:blipFill>
        <p:spPr bwMode="auto">
          <a:xfrm>
            <a:off x="6646863" y="1244600"/>
            <a:ext cx="730250" cy="225425"/>
          </a:xfrm>
          <a:prstGeom prst="rect">
            <a:avLst/>
          </a:prstGeom>
          <a:noFill/>
          <a:ln w="9525">
            <a:noFill/>
            <a:miter lim="800000"/>
            <a:headEnd/>
            <a:tailEnd/>
          </a:ln>
        </p:spPr>
      </p:pic>
      <p:sp>
        <p:nvSpPr>
          <p:cNvPr id="132112" name="Freeform 19"/>
          <p:cNvSpPr>
            <a:spLocks/>
          </p:cNvSpPr>
          <p:nvPr/>
        </p:nvSpPr>
        <p:spPr bwMode="auto">
          <a:xfrm flipH="1">
            <a:off x="5856288" y="2914650"/>
            <a:ext cx="1055687" cy="414338"/>
          </a:xfrm>
          <a:custGeom>
            <a:avLst/>
            <a:gdLst>
              <a:gd name="T0" fmla="*/ 0 w 464"/>
              <a:gd name="T1" fmla="*/ 0 h 968"/>
              <a:gd name="T2" fmla="*/ 2147483647 w 464"/>
              <a:gd name="T3" fmla="*/ 0 h 968"/>
              <a:gd name="T4" fmla="*/ 2147483647 w 464"/>
              <a:gd name="T5" fmla="*/ 2147483647 h 968"/>
              <a:gd name="T6" fmla="*/ 0 60000 65536"/>
              <a:gd name="T7" fmla="*/ 0 60000 65536"/>
              <a:gd name="T8" fmla="*/ 0 60000 65536"/>
              <a:gd name="T9" fmla="*/ 0 w 464"/>
              <a:gd name="T10" fmla="*/ 0 h 968"/>
              <a:gd name="T11" fmla="*/ 464 w 464"/>
              <a:gd name="T12" fmla="*/ 968 h 968"/>
            </a:gdLst>
            <a:ahLst/>
            <a:cxnLst>
              <a:cxn ang="T6">
                <a:pos x="T0" y="T1"/>
              </a:cxn>
              <a:cxn ang="T7">
                <a:pos x="T2" y="T3"/>
              </a:cxn>
              <a:cxn ang="T8">
                <a:pos x="T4" y="T5"/>
              </a:cxn>
            </a:cxnLst>
            <a:rect l="T9" t="T10" r="T11" b="T12"/>
            <a:pathLst>
              <a:path w="464" h="968">
                <a:moveTo>
                  <a:pt x="0" y="0"/>
                </a:moveTo>
                <a:lnTo>
                  <a:pt x="464" y="0"/>
                </a:lnTo>
                <a:lnTo>
                  <a:pt x="464" y="968"/>
                </a:lnTo>
              </a:path>
            </a:pathLst>
          </a:custGeom>
          <a:noFill/>
          <a:ln w="28575">
            <a:solidFill>
              <a:srgbClr val="5F5F5F"/>
            </a:solidFill>
            <a:round/>
            <a:headEnd/>
            <a:tailEnd/>
          </a:ln>
        </p:spPr>
        <p:txBody>
          <a:bodyPr wrap="none" anchor="ctr"/>
          <a:lstStyle/>
          <a:p>
            <a:endParaRPr lang="zh-TW" altLang="en-US"/>
          </a:p>
        </p:txBody>
      </p:sp>
      <p:grpSp>
        <p:nvGrpSpPr>
          <p:cNvPr id="132113" name="Group 20"/>
          <p:cNvGrpSpPr>
            <a:grpSpLocks/>
          </p:cNvGrpSpPr>
          <p:nvPr/>
        </p:nvGrpSpPr>
        <p:grpSpPr bwMode="auto">
          <a:xfrm>
            <a:off x="6642100" y="2552700"/>
            <a:ext cx="1176338" cy="617538"/>
            <a:chOff x="5523" y="2187"/>
            <a:chExt cx="741" cy="389"/>
          </a:xfrm>
        </p:grpSpPr>
        <p:sp>
          <p:nvSpPr>
            <p:cNvPr id="132183" name="Freeform 21"/>
            <p:cNvSpPr>
              <a:spLocks/>
            </p:cNvSpPr>
            <p:nvPr/>
          </p:nvSpPr>
          <p:spPr bwMode="auto">
            <a:xfrm>
              <a:off x="5523" y="2187"/>
              <a:ext cx="741" cy="389"/>
            </a:xfrm>
            <a:custGeom>
              <a:avLst/>
              <a:gdLst>
                <a:gd name="T0" fmla="*/ 83 w 1217"/>
                <a:gd name="T1" fmla="*/ 12 h 639"/>
                <a:gd name="T2" fmla="*/ 80 w 1217"/>
                <a:gd name="T3" fmla="*/ 12 h 639"/>
                <a:gd name="T4" fmla="*/ 61 w 1217"/>
                <a:gd name="T5" fmla="*/ 0 h 639"/>
                <a:gd name="T6" fmla="*/ 43 w 1217"/>
                <a:gd name="T7" fmla="*/ 8 h 639"/>
                <a:gd name="T8" fmla="*/ 36 w 1217"/>
                <a:gd name="T9" fmla="*/ 7 h 639"/>
                <a:gd name="T10" fmla="*/ 17 w 1217"/>
                <a:gd name="T11" fmla="*/ 18 h 639"/>
                <a:gd name="T12" fmla="*/ 0 w 1217"/>
                <a:gd name="T13" fmla="*/ 33 h 639"/>
                <a:gd name="T14" fmla="*/ 20 w 1217"/>
                <a:gd name="T15" fmla="*/ 48 h 639"/>
                <a:gd name="T16" fmla="*/ 28 w 1217"/>
                <a:gd name="T17" fmla="*/ 47 h 639"/>
                <a:gd name="T18" fmla="*/ 46 w 1217"/>
                <a:gd name="T19" fmla="*/ 54 h 639"/>
                <a:gd name="T20" fmla="*/ 61 w 1217"/>
                <a:gd name="T21" fmla="*/ 48 h 639"/>
                <a:gd name="T22" fmla="*/ 74 w 1217"/>
                <a:gd name="T23" fmla="*/ 51 h 639"/>
                <a:gd name="T24" fmla="*/ 91 w 1217"/>
                <a:gd name="T25" fmla="*/ 40 h 639"/>
                <a:gd name="T26" fmla="*/ 102 w 1217"/>
                <a:gd name="T27" fmla="*/ 27 h 639"/>
                <a:gd name="T28" fmla="*/ 83 w 1217"/>
                <a:gd name="T29" fmla="*/ 12 h 6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7"/>
                <a:gd name="T46" fmla="*/ 0 h 639"/>
                <a:gd name="T47" fmla="*/ 1217 w 1217"/>
                <a:gd name="T48" fmla="*/ 639 h 6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7" h="639">
                  <a:moveTo>
                    <a:pt x="988" y="142"/>
                  </a:moveTo>
                  <a:cubicBezTo>
                    <a:pt x="977" y="142"/>
                    <a:pt x="966" y="142"/>
                    <a:pt x="955" y="144"/>
                  </a:cubicBezTo>
                  <a:cubicBezTo>
                    <a:pt x="939" y="63"/>
                    <a:pt x="842" y="0"/>
                    <a:pt x="726" y="0"/>
                  </a:cubicBezTo>
                  <a:cubicBezTo>
                    <a:pt x="633" y="0"/>
                    <a:pt x="552" y="40"/>
                    <a:pt x="515" y="97"/>
                  </a:cubicBezTo>
                  <a:cubicBezTo>
                    <a:pt x="489" y="89"/>
                    <a:pt x="461" y="85"/>
                    <a:pt x="431" y="85"/>
                  </a:cubicBezTo>
                  <a:cubicBezTo>
                    <a:pt x="322" y="85"/>
                    <a:pt x="230" y="139"/>
                    <a:pt x="205" y="212"/>
                  </a:cubicBezTo>
                  <a:cubicBezTo>
                    <a:pt x="89" y="225"/>
                    <a:pt x="0" y="301"/>
                    <a:pt x="0" y="392"/>
                  </a:cubicBezTo>
                  <a:cubicBezTo>
                    <a:pt x="0" y="493"/>
                    <a:pt x="107" y="574"/>
                    <a:pt x="239" y="574"/>
                  </a:cubicBezTo>
                  <a:cubicBezTo>
                    <a:pt x="273" y="574"/>
                    <a:pt x="306" y="568"/>
                    <a:pt x="336" y="558"/>
                  </a:cubicBezTo>
                  <a:cubicBezTo>
                    <a:pt x="380" y="607"/>
                    <a:pt x="457" y="639"/>
                    <a:pt x="544" y="639"/>
                  </a:cubicBezTo>
                  <a:cubicBezTo>
                    <a:pt x="623" y="639"/>
                    <a:pt x="693" y="613"/>
                    <a:pt x="738" y="572"/>
                  </a:cubicBezTo>
                  <a:cubicBezTo>
                    <a:pt x="776" y="593"/>
                    <a:pt x="824" y="606"/>
                    <a:pt x="875" y="606"/>
                  </a:cubicBezTo>
                  <a:cubicBezTo>
                    <a:pt x="983" y="606"/>
                    <a:pt x="1073" y="549"/>
                    <a:pt x="1095" y="473"/>
                  </a:cubicBezTo>
                  <a:cubicBezTo>
                    <a:pt x="1167" y="444"/>
                    <a:pt x="1217" y="385"/>
                    <a:pt x="1217" y="318"/>
                  </a:cubicBezTo>
                  <a:cubicBezTo>
                    <a:pt x="1217" y="221"/>
                    <a:pt x="1114" y="142"/>
                    <a:pt x="988" y="142"/>
                  </a:cubicBezTo>
                  <a:close/>
                </a:path>
              </a:pathLst>
            </a:custGeom>
            <a:gradFill rotWithShape="0">
              <a:gsLst>
                <a:gs pos="0">
                  <a:srgbClr val="D7DCED"/>
                </a:gs>
                <a:gs pos="50000">
                  <a:srgbClr val="F7F8FB"/>
                </a:gs>
                <a:gs pos="100000">
                  <a:srgbClr val="D7DCED"/>
                </a:gs>
              </a:gsLst>
              <a:lin ang="5400000" scaled="1"/>
            </a:gradFill>
            <a:ln w="9525">
              <a:noFill/>
              <a:round/>
              <a:headEnd/>
              <a:tailEnd/>
            </a:ln>
          </p:spPr>
          <p:txBody>
            <a:bodyPr/>
            <a:lstStyle/>
            <a:p>
              <a:endParaRPr lang="zh-TW" altLang="en-US"/>
            </a:p>
          </p:txBody>
        </p:sp>
        <p:sp>
          <p:nvSpPr>
            <p:cNvPr id="132184" name="Text Box 22"/>
            <p:cNvSpPr txBox="1">
              <a:spLocks noChangeArrowheads="1"/>
            </p:cNvSpPr>
            <p:nvPr/>
          </p:nvSpPr>
          <p:spPr bwMode="auto">
            <a:xfrm>
              <a:off x="5743" y="2315"/>
              <a:ext cx="302" cy="173"/>
            </a:xfrm>
            <a:prstGeom prst="rect">
              <a:avLst/>
            </a:prstGeom>
            <a:noFill/>
            <a:ln w="12700">
              <a:noFill/>
              <a:miter lim="800000"/>
              <a:headEnd/>
              <a:tailEnd/>
            </a:ln>
          </p:spPr>
          <p:txBody>
            <a:bodyPr wrap="none">
              <a:spAutoFit/>
            </a:bodyPr>
            <a:lstStyle/>
            <a:p>
              <a:pPr algn="ctr"/>
              <a:r>
                <a:rPr kumimoji="0" lang="en-US" altLang="zh-TW" sz="1200">
                  <a:solidFill>
                    <a:srgbClr val="687CBA"/>
                  </a:solidFill>
                </a:rPr>
                <a:t>LAN</a:t>
              </a:r>
            </a:p>
          </p:txBody>
        </p:sp>
      </p:grpSp>
      <p:sp>
        <p:nvSpPr>
          <p:cNvPr id="132114" name="Rectangle 23"/>
          <p:cNvSpPr>
            <a:spLocks noChangeArrowheads="1"/>
          </p:cNvSpPr>
          <p:nvPr/>
        </p:nvSpPr>
        <p:spPr bwMode="auto">
          <a:xfrm>
            <a:off x="6424613" y="3725863"/>
            <a:ext cx="2384425" cy="2224087"/>
          </a:xfrm>
          <a:prstGeom prst="rect">
            <a:avLst/>
          </a:prstGeom>
          <a:noFill/>
          <a:ln w="19050">
            <a:solidFill>
              <a:srgbClr val="687CBA"/>
            </a:solidFill>
            <a:prstDash val="dash"/>
            <a:miter lim="800000"/>
            <a:headEnd/>
            <a:tailEnd/>
          </a:ln>
        </p:spPr>
        <p:txBody>
          <a:bodyPr wrap="none" anchor="ctr"/>
          <a:lstStyle/>
          <a:p>
            <a:pPr algn="ctr" eaLnBrk="0" hangingPunct="0">
              <a:spcBef>
                <a:spcPct val="50000"/>
              </a:spcBef>
            </a:pPr>
            <a:endParaRPr kumimoji="0" lang="zh-TW" altLang="zh-TW" b="1">
              <a:solidFill>
                <a:schemeClr val="bg2"/>
              </a:solidFill>
              <a:latin typeface="Comic Sans MS" pitchFamily="66" charset="0"/>
            </a:endParaRPr>
          </a:p>
        </p:txBody>
      </p:sp>
      <p:sp>
        <p:nvSpPr>
          <p:cNvPr id="132115" name="Text Box 24"/>
          <p:cNvSpPr txBox="1">
            <a:spLocks noChangeArrowheads="1"/>
          </p:cNvSpPr>
          <p:nvPr/>
        </p:nvSpPr>
        <p:spPr bwMode="auto">
          <a:xfrm>
            <a:off x="6462713" y="3397250"/>
            <a:ext cx="2111375" cy="298450"/>
          </a:xfrm>
          <a:prstGeom prst="rect">
            <a:avLst/>
          </a:prstGeom>
          <a:noFill/>
          <a:ln w="9525">
            <a:noFill/>
            <a:miter lim="800000"/>
            <a:headEnd/>
            <a:tailEnd/>
          </a:ln>
        </p:spPr>
        <p:txBody>
          <a:bodyPr wrap="none">
            <a:spAutoFit/>
          </a:bodyPr>
          <a:lstStyle/>
          <a:p>
            <a:pPr eaLnBrk="0" hangingPunct="0">
              <a:lnSpc>
                <a:spcPct val="90000"/>
              </a:lnSpc>
              <a:spcBef>
                <a:spcPct val="20000"/>
              </a:spcBef>
            </a:pPr>
            <a:r>
              <a:rPr kumimoji="0" lang="en-US" altLang="zh-TW" sz="1500" b="1" i="1">
                <a:solidFill>
                  <a:schemeClr val="accent1"/>
                </a:solidFill>
              </a:rPr>
              <a:t>Regional Data Center</a:t>
            </a:r>
            <a:endParaRPr kumimoji="0" lang="en-US" altLang="zh-TW" sz="1500" b="1" i="1" baseline="30000">
              <a:solidFill>
                <a:schemeClr val="accent1"/>
              </a:solidFill>
            </a:endParaRPr>
          </a:p>
        </p:txBody>
      </p:sp>
      <p:sp>
        <p:nvSpPr>
          <p:cNvPr id="132116" name="Freeform 26"/>
          <p:cNvSpPr>
            <a:spLocks/>
          </p:cNvSpPr>
          <p:nvPr/>
        </p:nvSpPr>
        <p:spPr bwMode="auto">
          <a:xfrm flipH="1" flipV="1">
            <a:off x="5856288" y="3765550"/>
            <a:ext cx="1055687" cy="414338"/>
          </a:xfrm>
          <a:custGeom>
            <a:avLst/>
            <a:gdLst>
              <a:gd name="T0" fmla="*/ 0 w 464"/>
              <a:gd name="T1" fmla="*/ 0 h 968"/>
              <a:gd name="T2" fmla="*/ 2147483647 w 464"/>
              <a:gd name="T3" fmla="*/ 0 h 968"/>
              <a:gd name="T4" fmla="*/ 2147483647 w 464"/>
              <a:gd name="T5" fmla="*/ 2147483647 h 968"/>
              <a:gd name="T6" fmla="*/ 0 60000 65536"/>
              <a:gd name="T7" fmla="*/ 0 60000 65536"/>
              <a:gd name="T8" fmla="*/ 0 60000 65536"/>
              <a:gd name="T9" fmla="*/ 0 w 464"/>
              <a:gd name="T10" fmla="*/ 0 h 968"/>
              <a:gd name="T11" fmla="*/ 464 w 464"/>
              <a:gd name="T12" fmla="*/ 968 h 968"/>
            </a:gdLst>
            <a:ahLst/>
            <a:cxnLst>
              <a:cxn ang="T6">
                <a:pos x="T0" y="T1"/>
              </a:cxn>
              <a:cxn ang="T7">
                <a:pos x="T2" y="T3"/>
              </a:cxn>
              <a:cxn ang="T8">
                <a:pos x="T4" y="T5"/>
              </a:cxn>
            </a:cxnLst>
            <a:rect l="T9" t="T10" r="T11" b="T12"/>
            <a:pathLst>
              <a:path w="464" h="968">
                <a:moveTo>
                  <a:pt x="0" y="0"/>
                </a:moveTo>
                <a:lnTo>
                  <a:pt x="464" y="0"/>
                </a:lnTo>
                <a:lnTo>
                  <a:pt x="464" y="968"/>
                </a:lnTo>
              </a:path>
            </a:pathLst>
          </a:custGeom>
          <a:noFill/>
          <a:ln w="28575">
            <a:solidFill>
              <a:srgbClr val="5F5F5F"/>
            </a:solidFill>
            <a:round/>
            <a:headEnd/>
            <a:tailEnd/>
          </a:ln>
        </p:spPr>
        <p:txBody>
          <a:bodyPr wrap="none" anchor="ctr"/>
          <a:lstStyle/>
          <a:p>
            <a:endParaRPr lang="zh-TW" altLang="en-US"/>
          </a:p>
        </p:txBody>
      </p:sp>
      <p:pic>
        <p:nvPicPr>
          <p:cNvPr id="132117" name="Picture 27" descr="machine2"/>
          <p:cNvPicPr>
            <a:picLocks noChangeAspect="1" noChangeArrowheads="1"/>
          </p:cNvPicPr>
          <p:nvPr/>
        </p:nvPicPr>
        <p:blipFill>
          <a:blip r:embed="rId7"/>
          <a:srcRect l="11357" r="10095" b="19295"/>
          <a:stretch>
            <a:fillRect/>
          </a:stretch>
        </p:blipFill>
        <p:spPr bwMode="auto">
          <a:xfrm>
            <a:off x="7983538" y="3797300"/>
            <a:ext cx="395287" cy="1381125"/>
          </a:xfrm>
          <a:prstGeom prst="rect">
            <a:avLst/>
          </a:prstGeom>
          <a:noFill/>
          <a:ln w="9525">
            <a:noFill/>
            <a:miter lim="800000"/>
            <a:headEnd/>
            <a:tailEnd/>
          </a:ln>
        </p:spPr>
      </p:pic>
      <p:sp>
        <p:nvSpPr>
          <p:cNvPr id="132118" name="Text Box 29"/>
          <p:cNvSpPr txBox="1">
            <a:spLocks noChangeArrowheads="1"/>
          </p:cNvSpPr>
          <p:nvPr/>
        </p:nvSpPr>
        <p:spPr bwMode="auto">
          <a:xfrm>
            <a:off x="6567488" y="5438775"/>
            <a:ext cx="855662" cy="422275"/>
          </a:xfrm>
          <a:prstGeom prst="rect">
            <a:avLst/>
          </a:prstGeom>
          <a:noFill/>
          <a:ln w="9525">
            <a:noFill/>
            <a:miter lim="800000"/>
            <a:headEnd/>
            <a:tailEnd/>
          </a:ln>
        </p:spPr>
        <p:txBody>
          <a:bodyPr wrap="none">
            <a:spAutoFit/>
          </a:bodyPr>
          <a:lstStyle/>
          <a:p>
            <a:pPr algn="ctr" eaLnBrk="0" hangingPunct="0">
              <a:lnSpc>
                <a:spcPct val="90000"/>
              </a:lnSpc>
            </a:pPr>
            <a:r>
              <a:rPr kumimoji="0" lang="en-AU" altLang="zh-TW" sz="1200" b="1">
                <a:solidFill>
                  <a:srgbClr val="777777"/>
                </a:solidFill>
              </a:rPr>
              <a:t>Windows</a:t>
            </a:r>
          </a:p>
          <a:p>
            <a:pPr algn="ctr" eaLnBrk="0" hangingPunct="0">
              <a:lnSpc>
                <a:spcPct val="90000"/>
              </a:lnSpc>
            </a:pPr>
            <a:r>
              <a:rPr kumimoji="0" lang="en-AU" altLang="zh-TW" sz="1200" b="1">
                <a:solidFill>
                  <a:srgbClr val="777777"/>
                </a:solidFill>
              </a:rPr>
              <a:t>Servers</a:t>
            </a:r>
            <a:endParaRPr kumimoji="0" lang="en-US" altLang="zh-TW" sz="1200" b="1">
              <a:solidFill>
                <a:srgbClr val="777777"/>
              </a:solidFill>
            </a:endParaRPr>
          </a:p>
        </p:txBody>
      </p:sp>
      <p:sp>
        <p:nvSpPr>
          <p:cNvPr id="132119" name="Text Box 30"/>
          <p:cNvSpPr txBox="1">
            <a:spLocks noChangeArrowheads="1"/>
          </p:cNvSpPr>
          <p:nvPr/>
        </p:nvSpPr>
        <p:spPr bwMode="auto">
          <a:xfrm>
            <a:off x="6484938" y="4749800"/>
            <a:ext cx="1055687" cy="422275"/>
          </a:xfrm>
          <a:prstGeom prst="rect">
            <a:avLst/>
          </a:prstGeom>
          <a:noFill/>
          <a:ln w="9525">
            <a:noFill/>
            <a:miter lim="800000"/>
            <a:headEnd/>
            <a:tailEnd/>
          </a:ln>
        </p:spPr>
        <p:txBody>
          <a:bodyPr wrap="none">
            <a:spAutoFit/>
          </a:bodyPr>
          <a:lstStyle/>
          <a:p>
            <a:pPr algn="ctr" eaLnBrk="0" hangingPunct="0">
              <a:lnSpc>
                <a:spcPct val="90000"/>
              </a:lnSpc>
            </a:pPr>
            <a:r>
              <a:rPr kumimoji="0" lang="en-AU" altLang="zh-TW" sz="1200" b="1" i="1">
                <a:solidFill>
                  <a:schemeClr val="accent2"/>
                </a:solidFill>
              </a:rPr>
              <a:t>Exchange &amp;</a:t>
            </a:r>
          </a:p>
          <a:p>
            <a:pPr algn="ctr" eaLnBrk="0" hangingPunct="0">
              <a:lnSpc>
                <a:spcPct val="90000"/>
              </a:lnSpc>
            </a:pPr>
            <a:r>
              <a:rPr kumimoji="0" lang="en-AU" altLang="zh-TW" sz="1200" b="1" i="1">
                <a:solidFill>
                  <a:schemeClr val="accent2"/>
                </a:solidFill>
              </a:rPr>
              <a:t>SQL Server</a:t>
            </a:r>
            <a:endParaRPr kumimoji="0" lang="en-US" altLang="zh-TW" sz="1200" b="1" i="1">
              <a:solidFill>
                <a:schemeClr val="accent2"/>
              </a:solidFill>
            </a:endParaRPr>
          </a:p>
        </p:txBody>
      </p:sp>
      <p:sp>
        <p:nvSpPr>
          <p:cNvPr id="132120" name="Line 31"/>
          <p:cNvSpPr>
            <a:spLocks noChangeShapeType="1"/>
          </p:cNvSpPr>
          <p:nvPr/>
        </p:nvSpPr>
        <p:spPr bwMode="auto">
          <a:xfrm>
            <a:off x="7246938" y="4221163"/>
            <a:ext cx="704850" cy="3175"/>
          </a:xfrm>
          <a:prstGeom prst="line">
            <a:avLst/>
          </a:prstGeom>
          <a:noFill/>
          <a:ln w="28575">
            <a:solidFill>
              <a:srgbClr val="5F5F5F"/>
            </a:solidFill>
            <a:round/>
            <a:headEnd/>
            <a:tailEnd/>
          </a:ln>
        </p:spPr>
        <p:txBody>
          <a:bodyPr/>
          <a:lstStyle/>
          <a:p>
            <a:endParaRPr lang="zh-TW" altLang="en-US"/>
          </a:p>
        </p:txBody>
      </p:sp>
      <p:sp>
        <p:nvSpPr>
          <p:cNvPr id="132121" name="Line 32"/>
          <p:cNvSpPr>
            <a:spLocks noChangeShapeType="1"/>
          </p:cNvSpPr>
          <p:nvPr/>
        </p:nvSpPr>
        <p:spPr bwMode="auto">
          <a:xfrm>
            <a:off x="7529513" y="4333875"/>
            <a:ext cx="0" cy="990600"/>
          </a:xfrm>
          <a:prstGeom prst="line">
            <a:avLst/>
          </a:prstGeom>
          <a:noFill/>
          <a:ln w="28575">
            <a:solidFill>
              <a:srgbClr val="5F5F5F"/>
            </a:solidFill>
            <a:round/>
            <a:headEnd/>
            <a:tailEnd/>
          </a:ln>
        </p:spPr>
        <p:txBody>
          <a:bodyPr/>
          <a:lstStyle/>
          <a:p>
            <a:endParaRPr lang="zh-TW" altLang="en-US"/>
          </a:p>
        </p:txBody>
      </p:sp>
      <p:sp>
        <p:nvSpPr>
          <p:cNvPr id="132122" name="Line 33"/>
          <p:cNvSpPr>
            <a:spLocks noChangeShapeType="1"/>
          </p:cNvSpPr>
          <p:nvPr/>
        </p:nvSpPr>
        <p:spPr bwMode="auto">
          <a:xfrm flipV="1">
            <a:off x="7134225" y="5311775"/>
            <a:ext cx="393700" cy="12700"/>
          </a:xfrm>
          <a:prstGeom prst="line">
            <a:avLst/>
          </a:prstGeom>
          <a:noFill/>
          <a:ln w="28575">
            <a:solidFill>
              <a:srgbClr val="5F5F5F"/>
            </a:solidFill>
            <a:round/>
            <a:headEnd/>
            <a:tailEnd/>
          </a:ln>
        </p:spPr>
        <p:txBody>
          <a:bodyPr wrap="none" anchor="ctr"/>
          <a:lstStyle/>
          <a:p>
            <a:endParaRPr lang="zh-TW" altLang="en-US"/>
          </a:p>
        </p:txBody>
      </p:sp>
      <p:pic>
        <p:nvPicPr>
          <p:cNvPr id="132123" name="Picture 34" descr="server workgroup 2"/>
          <p:cNvPicPr>
            <a:picLocks noChangeAspect="1" noChangeArrowheads="1"/>
          </p:cNvPicPr>
          <p:nvPr/>
        </p:nvPicPr>
        <p:blipFill>
          <a:blip r:embed="rId8"/>
          <a:srcRect/>
          <a:stretch>
            <a:fillRect/>
          </a:stretch>
        </p:blipFill>
        <p:spPr bwMode="auto">
          <a:xfrm>
            <a:off x="6611938" y="5172075"/>
            <a:ext cx="749300" cy="238125"/>
          </a:xfrm>
          <a:prstGeom prst="rect">
            <a:avLst/>
          </a:prstGeom>
          <a:noFill/>
          <a:ln w="9525">
            <a:noFill/>
            <a:miter lim="800000"/>
            <a:headEnd/>
            <a:tailEnd/>
          </a:ln>
        </p:spPr>
      </p:pic>
      <p:sp>
        <p:nvSpPr>
          <p:cNvPr id="132124" name="Text Box 35"/>
          <p:cNvSpPr txBox="1">
            <a:spLocks noChangeArrowheads="1"/>
          </p:cNvSpPr>
          <p:nvPr/>
        </p:nvSpPr>
        <p:spPr bwMode="auto">
          <a:xfrm>
            <a:off x="6929438" y="4454525"/>
            <a:ext cx="582612" cy="257175"/>
          </a:xfrm>
          <a:prstGeom prst="rect">
            <a:avLst/>
          </a:prstGeom>
          <a:noFill/>
          <a:ln w="9525">
            <a:noFill/>
            <a:miter lim="800000"/>
            <a:headEnd/>
            <a:tailEnd/>
          </a:ln>
        </p:spPr>
        <p:txBody>
          <a:bodyPr wrap="none">
            <a:spAutoFit/>
          </a:bodyPr>
          <a:lstStyle/>
          <a:p>
            <a:pPr algn="r" eaLnBrk="0" hangingPunct="0">
              <a:lnSpc>
                <a:spcPct val="90000"/>
              </a:lnSpc>
            </a:pPr>
            <a:r>
              <a:rPr kumimoji="0" lang="en-AU" altLang="zh-TW" sz="1200" b="1" i="1"/>
              <a:t>iSCSI</a:t>
            </a:r>
            <a:endParaRPr kumimoji="0" lang="en-US" altLang="zh-TW" sz="1200" b="1" i="1"/>
          </a:p>
        </p:txBody>
      </p:sp>
      <p:grpSp>
        <p:nvGrpSpPr>
          <p:cNvPr id="132125" name="Group 36"/>
          <p:cNvGrpSpPr>
            <a:grpSpLocks/>
          </p:cNvGrpSpPr>
          <p:nvPr/>
        </p:nvGrpSpPr>
        <p:grpSpPr bwMode="auto">
          <a:xfrm>
            <a:off x="6642100" y="3787775"/>
            <a:ext cx="1176338" cy="617538"/>
            <a:chOff x="5523" y="2187"/>
            <a:chExt cx="741" cy="389"/>
          </a:xfrm>
        </p:grpSpPr>
        <p:sp>
          <p:nvSpPr>
            <p:cNvPr id="132181" name="Freeform 37"/>
            <p:cNvSpPr>
              <a:spLocks/>
            </p:cNvSpPr>
            <p:nvPr/>
          </p:nvSpPr>
          <p:spPr bwMode="auto">
            <a:xfrm>
              <a:off x="5523" y="2187"/>
              <a:ext cx="741" cy="389"/>
            </a:xfrm>
            <a:custGeom>
              <a:avLst/>
              <a:gdLst>
                <a:gd name="T0" fmla="*/ 83 w 1217"/>
                <a:gd name="T1" fmla="*/ 12 h 639"/>
                <a:gd name="T2" fmla="*/ 80 w 1217"/>
                <a:gd name="T3" fmla="*/ 12 h 639"/>
                <a:gd name="T4" fmla="*/ 61 w 1217"/>
                <a:gd name="T5" fmla="*/ 0 h 639"/>
                <a:gd name="T6" fmla="*/ 43 w 1217"/>
                <a:gd name="T7" fmla="*/ 8 h 639"/>
                <a:gd name="T8" fmla="*/ 36 w 1217"/>
                <a:gd name="T9" fmla="*/ 7 h 639"/>
                <a:gd name="T10" fmla="*/ 17 w 1217"/>
                <a:gd name="T11" fmla="*/ 18 h 639"/>
                <a:gd name="T12" fmla="*/ 0 w 1217"/>
                <a:gd name="T13" fmla="*/ 33 h 639"/>
                <a:gd name="T14" fmla="*/ 20 w 1217"/>
                <a:gd name="T15" fmla="*/ 48 h 639"/>
                <a:gd name="T16" fmla="*/ 28 w 1217"/>
                <a:gd name="T17" fmla="*/ 47 h 639"/>
                <a:gd name="T18" fmla="*/ 46 w 1217"/>
                <a:gd name="T19" fmla="*/ 54 h 639"/>
                <a:gd name="T20" fmla="*/ 61 w 1217"/>
                <a:gd name="T21" fmla="*/ 48 h 639"/>
                <a:gd name="T22" fmla="*/ 74 w 1217"/>
                <a:gd name="T23" fmla="*/ 51 h 639"/>
                <a:gd name="T24" fmla="*/ 91 w 1217"/>
                <a:gd name="T25" fmla="*/ 40 h 639"/>
                <a:gd name="T26" fmla="*/ 102 w 1217"/>
                <a:gd name="T27" fmla="*/ 27 h 639"/>
                <a:gd name="T28" fmla="*/ 83 w 1217"/>
                <a:gd name="T29" fmla="*/ 12 h 6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7"/>
                <a:gd name="T46" fmla="*/ 0 h 639"/>
                <a:gd name="T47" fmla="*/ 1217 w 1217"/>
                <a:gd name="T48" fmla="*/ 639 h 6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7" h="639">
                  <a:moveTo>
                    <a:pt x="988" y="142"/>
                  </a:moveTo>
                  <a:cubicBezTo>
                    <a:pt x="977" y="142"/>
                    <a:pt x="966" y="142"/>
                    <a:pt x="955" y="144"/>
                  </a:cubicBezTo>
                  <a:cubicBezTo>
                    <a:pt x="939" y="63"/>
                    <a:pt x="842" y="0"/>
                    <a:pt x="726" y="0"/>
                  </a:cubicBezTo>
                  <a:cubicBezTo>
                    <a:pt x="633" y="0"/>
                    <a:pt x="552" y="40"/>
                    <a:pt x="515" y="97"/>
                  </a:cubicBezTo>
                  <a:cubicBezTo>
                    <a:pt x="489" y="89"/>
                    <a:pt x="461" y="85"/>
                    <a:pt x="431" y="85"/>
                  </a:cubicBezTo>
                  <a:cubicBezTo>
                    <a:pt x="322" y="85"/>
                    <a:pt x="230" y="139"/>
                    <a:pt x="205" y="212"/>
                  </a:cubicBezTo>
                  <a:cubicBezTo>
                    <a:pt x="89" y="225"/>
                    <a:pt x="0" y="301"/>
                    <a:pt x="0" y="392"/>
                  </a:cubicBezTo>
                  <a:cubicBezTo>
                    <a:pt x="0" y="493"/>
                    <a:pt x="107" y="574"/>
                    <a:pt x="239" y="574"/>
                  </a:cubicBezTo>
                  <a:cubicBezTo>
                    <a:pt x="273" y="574"/>
                    <a:pt x="306" y="568"/>
                    <a:pt x="336" y="558"/>
                  </a:cubicBezTo>
                  <a:cubicBezTo>
                    <a:pt x="380" y="607"/>
                    <a:pt x="457" y="639"/>
                    <a:pt x="544" y="639"/>
                  </a:cubicBezTo>
                  <a:cubicBezTo>
                    <a:pt x="623" y="639"/>
                    <a:pt x="693" y="613"/>
                    <a:pt x="738" y="572"/>
                  </a:cubicBezTo>
                  <a:cubicBezTo>
                    <a:pt x="776" y="593"/>
                    <a:pt x="824" y="606"/>
                    <a:pt x="875" y="606"/>
                  </a:cubicBezTo>
                  <a:cubicBezTo>
                    <a:pt x="983" y="606"/>
                    <a:pt x="1073" y="549"/>
                    <a:pt x="1095" y="473"/>
                  </a:cubicBezTo>
                  <a:cubicBezTo>
                    <a:pt x="1167" y="444"/>
                    <a:pt x="1217" y="385"/>
                    <a:pt x="1217" y="318"/>
                  </a:cubicBezTo>
                  <a:cubicBezTo>
                    <a:pt x="1217" y="221"/>
                    <a:pt x="1114" y="142"/>
                    <a:pt x="988" y="142"/>
                  </a:cubicBezTo>
                  <a:close/>
                </a:path>
              </a:pathLst>
            </a:custGeom>
            <a:gradFill rotWithShape="0">
              <a:gsLst>
                <a:gs pos="0">
                  <a:srgbClr val="D7DCED"/>
                </a:gs>
                <a:gs pos="50000">
                  <a:srgbClr val="F7F8FB"/>
                </a:gs>
                <a:gs pos="100000">
                  <a:srgbClr val="D7DCED"/>
                </a:gs>
              </a:gsLst>
              <a:lin ang="5400000" scaled="1"/>
            </a:gradFill>
            <a:ln w="9525">
              <a:noFill/>
              <a:round/>
              <a:headEnd/>
              <a:tailEnd/>
            </a:ln>
          </p:spPr>
          <p:txBody>
            <a:bodyPr/>
            <a:lstStyle/>
            <a:p>
              <a:endParaRPr lang="zh-TW" altLang="en-US"/>
            </a:p>
          </p:txBody>
        </p:sp>
        <p:sp>
          <p:nvSpPr>
            <p:cNvPr id="132182" name="Text Box 38"/>
            <p:cNvSpPr txBox="1">
              <a:spLocks noChangeArrowheads="1"/>
            </p:cNvSpPr>
            <p:nvPr/>
          </p:nvSpPr>
          <p:spPr bwMode="auto">
            <a:xfrm>
              <a:off x="5743" y="2315"/>
              <a:ext cx="302" cy="173"/>
            </a:xfrm>
            <a:prstGeom prst="rect">
              <a:avLst/>
            </a:prstGeom>
            <a:noFill/>
            <a:ln w="12700">
              <a:noFill/>
              <a:miter lim="800000"/>
              <a:headEnd/>
              <a:tailEnd/>
            </a:ln>
          </p:spPr>
          <p:txBody>
            <a:bodyPr wrap="none">
              <a:spAutoFit/>
            </a:bodyPr>
            <a:lstStyle/>
            <a:p>
              <a:pPr algn="ctr"/>
              <a:r>
                <a:rPr kumimoji="0" lang="en-US" altLang="zh-TW" sz="1200">
                  <a:solidFill>
                    <a:srgbClr val="687CBA"/>
                  </a:solidFill>
                </a:rPr>
                <a:t>LAN</a:t>
              </a:r>
            </a:p>
          </p:txBody>
        </p:sp>
      </p:grpSp>
      <p:sp>
        <p:nvSpPr>
          <p:cNvPr id="132126" name="Line 40"/>
          <p:cNvSpPr>
            <a:spLocks noChangeShapeType="1"/>
          </p:cNvSpPr>
          <p:nvPr/>
        </p:nvSpPr>
        <p:spPr bwMode="auto">
          <a:xfrm>
            <a:off x="1165225" y="3589338"/>
            <a:ext cx="2044700" cy="0"/>
          </a:xfrm>
          <a:prstGeom prst="line">
            <a:avLst/>
          </a:prstGeom>
          <a:noFill/>
          <a:ln w="28575">
            <a:solidFill>
              <a:schemeClr val="folHlink"/>
            </a:solidFill>
            <a:round/>
            <a:headEnd/>
            <a:tailEnd/>
          </a:ln>
        </p:spPr>
        <p:txBody>
          <a:bodyPr wrap="none" anchor="ctr"/>
          <a:lstStyle/>
          <a:p>
            <a:endParaRPr lang="zh-TW" altLang="en-US"/>
          </a:p>
        </p:txBody>
      </p:sp>
      <p:sp>
        <p:nvSpPr>
          <p:cNvPr id="132127" name="Line 41"/>
          <p:cNvSpPr>
            <a:spLocks noChangeShapeType="1"/>
          </p:cNvSpPr>
          <p:nvPr/>
        </p:nvSpPr>
        <p:spPr bwMode="auto">
          <a:xfrm>
            <a:off x="3768725" y="3589338"/>
            <a:ext cx="1963738" cy="0"/>
          </a:xfrm>
          <a:prstGeom prst="line">
            <a:avLst/>
          </a:prstGeom>
          <a:noFill/>
          <a:ln w="28575">
            <a:solidFill>
              <a:srgbClr val="5F5F5F"/>
            </a:solidFill>
            <a:round/>
            <a:headEnd/>
            <a:tailEnd/>
          </a:ln>
        </p:spPr>
        <p:txBody>
          <a:bodyPr wrap="none"/>
          <a:lstStyle/>
          <a:p>
            <a:endParaRPr lang="zh-TW" altLang="en-US"/>
          </a:p>
        </p:txBody>
      </p:sp>
      <p:sp>
        <p:nvSpPr>
          <p:cNvPr id="132128" name="Line 42"/>
          <p:cNvSpPr>
            <a:spLocks noChangeShapeType="1"/>
          </p:cNvSpPr>
          <p:nvPr/>
        </p:nvSpPr>
        <p:spPr bwMode="auto">
          <a:xfrm rot="5400000" flipH="1">
            <a:off x="2310607" y="3707606"/>
            <a:ext cx="2335212" cy="9525"/>
          </a:xfrm>
          <a:prstGeom prst="line">
            <a:avLst/>
          </a:prstGeom>
          <a:noFill/>
          <a:ln w="28575">
            <a:solidFill>
              <a:srgbClr val="5F5F5F"/>
            </a:solidFill>
            <a:round/>
            <a:headEnd/>
            <a:tailEnd/>
          </a:ln>
        </p:spPr>
        <p:txBody>
          <a:bodyPr wrap="none" anchor="ctr"/>
          <a:lstStyle/>
          <a:p>
            <a:endParaRPr lang="zh-TW" altLang="en-US"/>
          </a:p>
        </p:txBody>
      </p:sp>
      <p:sp>
        <p:nvSpPr>
          <p:cNvPr id="132129" name="Text Box 43"/>
          <p:cNvSpPr txBox="1">
            <a:spLocks noChangeArrowheads="1"/>
          </p:cNvSpPr>
          <p:nvPr/>
        </p:nvSpPr>
        <p:spPr bwMode="auto">
          <a:xfrm>
            <a:off x="696913" y="5438775"/>
            <a:ext cx="739775" cy="422275"/>
          </a:xfrm>
          <a:prstGeom prst="rect">
            <a:avLst/>
          </a:prstGeom>
          <a:noFill/>
          <a:ln w="9525">
            <a:noFill/>
            <a:miter lim="800000"/>
            <a:headEnd/>
            <a:tailEnd/>
          </a:ln>
        </p:spPr>
        <p:txBody>
          <a:bodyPr wrap="none">
            <a:spAutoFit/>
          </a:bodyPr>
          <a:lstStyle/>
          <a:p>
            <a:pPr algn="ctr" eaLnBrk="0" hangingPunct="0">
              <a:lnSpc>
                <a:spcPct val="90000"/>
              </a:lnSpc>
            </a:pPr>
            <a:r>
              <a:rPr kumimoji="0" lang="en-AU" altLang="zh-TW" sz="1200" b="1">
                <a:solidFill>
                  <a:srgbClr val="777777"/>
                </a:solidFill>
              </a:rPr>
              <a:t>UNIX</a:t>
            </a:r>
            <a:r>
              <a:rPr kumimoji="0" lang="en-US" altLang="zh-TW" sz="1000" b="1"/>
              <a:t>®</a:t>
            </a:r>
            <a:endParaRPr kumimoji="0" lang="en-AU" altLang="zh-TW" sz="1200" b="1">
              <a:solidFill>
                <a:srgbClr val="777777"/>
              </a:solidFill>
            </a:endParaRPr>
          </a:p>
          <a:p>
            <a:pPr algn="ctr" eaLnBrk="0" hangingPunct="0">
              <a:lnSpc>
                <a:spcPct val="90000"/>
              </a:lnSpc>
            </a:pPr>
            <a:r>
              <a:rPr kumimoji="0" lang="en-AU" altLang="zh-TW" sz="1200" b="1">
                <a:solidFill>
                  <a:srgbClr val="777777"/>
                </a:solidFill>
              </a:rPr>
              <a:t>Servers</a:t>
            </a:r>
            <a:endParaRPr kumimoji="0" lang="en-US" altLang="zh-TW" sz="1200" b="1">
              <a:solidFill>
                <a:srgbClr val="777777"/>
              </a:solidFill>
            </a:endParaRPr>
          </a:p>
        </p:txBody>
      </p:sp>
      <p:sp>
        <p:nvSpPr>
          <p:cNvPr id="132130" name="Text Box 44"/>
          <p:cNvSpPr txBox="1">
            <a:spLocks noChangeArrowheads="1"/>
          </p:cNvSpPr>
          <p:nvPr/>
        </p:nvSpPr>
        <p:spPr bwMode="auto">
          <a:xfrm>
            <a:off x="655638" y="3765550"/>
            <a:ext cx="820737" cy="422275"/>
          </a:xfrm>
          <a:prstGeom prst="rect">
            <a:avLst/>
          </a:prstGeom>
          <a:noFill/>
          <a:ln w="9525">
            <a:noFill/>
            <a:miter lim="800000"/>
            <a:headEnd/>
            <a:tailEnd/>
          </a:ln>
        </p:spPr>
        <p:txBody>
          <a:bodyPr>
            <a:spAutoFit/>
          </a:bodyPr>
          <a:lstStyle/>
          <a:p>
            <a:pPr algn="ctr" eaLnBrk="0" hangingPunct="0">
              <a:lnSpc>
                <a:spcPct val="90000"/>
              </a:lnSpc>
            </a:pPr>
            <a:r>
              <a:rPr kumimoji="0" lang="en-AU" altLang="zh-TW" sz="1200" b="1">
                <a:solidFill>
                  <a:srgbClr val="777777"/>
                </a:solidFill>
              </a:rPr>
              <a:t>Linux</a:t>
            </a:r>
            <a:r>
              <a:rPr kumimoji="0" lang="en-US" altLang="zh-TW" sz="1000" b="1"/>
              <a:t>®</a:t>
            </a:r>
            <a:endParaRPr kumimoji="0" lang="en-AU" altLang="zh-TW" sz="1200" b="1">
              <a:solidFill>
                <a:srgbClr val="777777"/>
              </a:solidFill>
            </a:endParaRPr>
          </a:p>
          <a:p>
            <a:pPr algn="ctr" eaLnBrk="0" hangingPunct="0">
              <a:lnSpc>
                <a:spcPct val="90000"/>
              </a:lnSpc>
            </a:pPr>
            <a:r>
              <a:rPr kumimoji="0" lang="en-AU" altLang="zh-TW" sz="1200" b="1">
                <a:solidFill>
                  <a:srgbClr val="777777"/>
                </a:solidFill>
              </a:rPr>
              <a:t>Servers</a:t>
            </a:r>
            <a:endParaRPr kumimoji="0" lang="en-US" altLang="zh-TW" sz="1200" b="1">
              <a:solidFill>
                <a:srgbClr val="777777"/>
              </a:solidFill>
            </a:endParaRPr>
          </a:p>
        </p:txBody>
      </p:sp>
      <p:sp>
        <p:nvSpPr>
          <p:cNvPr id="132131" name="Text Box 45"/>
          <p:cNvSpPr txBox="1">
            <a:spLocks noChangeArrowheads="1"/>
          </p:cNvSpPr>
          <p:nvPr/>
        </p:nvSpPr>
        <p:spPr bwMode="auto">
          <a:xfrm>
            <a:off x="4841875" y="5438775"/>
            <a:ext cx="855663" cy="422275"/>
          </a:xfrm>
          <a:prstGeom prst="rect">
            <a:avLst/>
          </a:prstGeom>
          <a:noFill/>
          <a:ln w="9525">
            <a:noFill/>
            <a:miter lim="800000"/>
            <a:headEnd/>
            <a:tailEnd/>
          </a:ln>
        </p:spPr>
        <p:txBody>
          <a:bodyPr wrap="none">
            <a:spAutoFit/>
          </a:bodyPr>
          <a:lstStyle/>
          <a:p>
            <a:pPr algn="ctr" eaLnBrk="0" hangingPunct="0">
              <a:lnSpc>
                <a:spcPct val="90000"/>
              </a:lnSpc>
            </a:pPr>
            <a:r>
              <a:rPr kumimoji="0" lang="en-AU" altLang="zh-TW" sz="1200" b="1">
                <a:solidFill>
                  <a:srgbClr val="777777"/>
                </a:solidFill>
              </a:rPr>
              <a:t>Windows</a:t>
            </a:r>
          </a:p>
          <a:p>
            <a:pPr algn="ctr" eaLnBrk="0" hangingPunct="0">
              <a:lnSpc>
                <a:spcPct val="90000"/>
              </a:lnSpc>
            </a:pPr>
            <a:r>
              <a:rPr kumimoji="0" lang="en-AU" altLang="zh-TW" sz="1200" b="1">
                <a:solidFill>
                  <a:srgbClr val="777777"/>
                </a:solidFill>
              </a:rPr>
              <a:t>Servers</a:t>
            </a:r>
            <a:endParaRPr kumimoji="0" lang="en-US" altLang="zh-TW" sz="1200" b="1">
              <a:solidFill>
                <a:srgbClr val="777777"/>
              </a:solidFill>
            </a:endParaRPr>
          </a:p>
        </p:txBody>
      </p:sp>
      <p:pic>
        <p:nvPicPr>
          <p:cNvPr id="132132" name="Picture 46" descr="machine3"/>
          <p:cNvPicPr>
            <a:picLocks noChangeAspect="1" noChangeArrowheads="1"/>
          </p:cNvPicPr>
          <p:nvPr/>
        </p:nvPicPr>
        <p:blipFill>
          <a:blip r:embed="rId9"/>
          <a:srcRect l="3555" r="7111" b="19714"/>
          <a:stretch>
            <a:fillRect/>
          </a:stretch>
        </p:blipFill>
        <p:spPr bwMode="auto">
          <a:xfrm>
            <a:off x="3006725" y="2733675"/>
            <a:ext cx="923925" cy="1720850"/>
          </a:xfrm>
          <a:prstGeom prst="rect">
            <a:avLst/>
          </a:prstGeom>
          <a:noFill/>
          <a:ln w="9525">
            <a:noFill/>
            <a:miter lim="800000"/>
            <a:headEnd/>
            <a:tailEnd/>
          </a:ln>
        </p:spPr>
      </p:pic>
      <p:sp>
        <p:nvSpPr>
          <p:cNvPr id="132133" name="Text Box 47"/>
          <p:cNvSpPr txBox="1">
            <a:spLocks noChangeArrowheads="1"/>
          </p:cNvSpPr>
          <p:nvPr/>
        </p:nvSpPr>
        <p:spPr bwMode="auto">
          <a:xfrm>
            <a:off x="623888" y="1458913"/>
            <a:ext cx="903287" cy="257175"/>
          </a:xfrm>
          <a:prstGeom prst="rect">
            <a:avLst/>
          </a:prstGeom>
          <a:noFill/>
          <a:ln w="9525">
            <a:noFill/>
            <a:miter lim="800000"/>
            <a:headEnd/>
            <a:tailEnd/>
          </a:ln>
        </p:spPr>
        <p:txBody>
          <a:bodyPr wrap="none">
            <a:spAutoFit/>
          </a:bodyPr>
          <a:lstStyle/>
          <a:p>
            <a:pPr algn="ctr" eaLnBrk="0" hangingPunct="0">
              <a:lnSpc>
                <a:spcPct val="90000"/>
              </a:lnSpc>
            </a:pPr>
            <a:r>
              <a:rPr kumimoji="0" lang="en-AU" altLang="zh-TW" sz="1200" b="1" i="1">
                <a:solidFill>
                  <a:schemeClr val="accent2"/>
                </a:solidFill>
              </a:rPr>
              <a:t>Exchange</a:t>
            </a:r>
            <a:endParaRPr kumimoji="0" lang="en-US" altLang="zh-TW" sz="1200" b="1" i="1">
              <a:solidFill>
                <a:schemeClr val="accent2"/>
              </a:solidFill>
            </a:endParaRPr>
          </a:p>
        </p:txBody>
      </p:sp>
      <p:sp>
        <p:nvSpPr>
          <p:cNvPr id="132134" name="Text Box 48"/>
          <p:cNvSpPr txBox="1">
            <a:spLocks noChangeArrowheads="1"/>
          </p:cNvSpPr>
          <p:nvPr/>
        </p:nvSpPr>
        <p:spPr bwMode="auto">
          <a:xfrm>
            <a:off x="788988" y="2952750"/>
            <a:ext cx="573087" cy="257175"/>
          </a:xfrm>
          <a:prstGeom prst="rect">
            <a:avLst/>
          </a:prstGeom>
          <a:noFill/>
          <a:ln w="9525">
            <a:noFill/>
            <a:miter lim="800000"/>
            <a:headEnd/>
            <a:tailEnd/>
          </a:ln>
        </p:spPr>
        <p:txBody>
          <a:bodyPr wrap="none">
            <a:spAutoFit/>
          </a:bodyPr>
          <a:lstStyle/>
          <a:p>
            <a:pPr algn="ctr" eaLnBrk="0" hangingPunct="0">
              <a:lnSpc>
                <a:spcPct val="90000"/>
              </a:lnSpc>
            </a:pPr>
            <a:r>
              <a:rPr kumimoji="0" lang="en-US" altLang="zh-TW" sz="1200" b="1" i="1">
                <a:solidFill>
                  <a:schemeClr val="accent2"/>
                </a:solidFill>
              </a:rPr>
              <a:t>CRM </a:t>
            </a:r>
          </a:p>
        </p:txBody>
      </p:sp>
      <p:sp>
        <p:nvSpPr>
          <p:cNvPr id="132135" name="Text Box 49"/>
          <p:cNvSpPr txBox="1">
            <a:spLocks noChangeArrowheads="1"/>
          </p:cNvSpPr>
          <p:nvPr/>
        </p:nvSpPr>
        <p:spPr bwMode="auto">
          <a:xfrm>
            <a:off x="827088" y="4402138"/>
            <a:ext cx="496887" cy="257175"/>
          </a:xfrm>
          <a:prstGeom prst="rect">
            <a:avLst/>
          </a:prstGeom>
          <a:noFill/>
          <a:ln w="9525">
            <a:noFill/>
            <a:miter lim="800000"/>
            <a:headEnd/>
            <a:tailEnd/>
          </a:ln>
        </p:spPr>
        <p:txBody>
          <a:bodyPr wrap="none">
            <a:spAutoFit/>
          </a:bodyPr>
          <a:lstStyle/>
          <a:p>
            <a:pPr algn="ctr" eaLnBrk="0" hangingPunct="0">
              <a:lnSpc>
                <a:spcPct val="90000"/>
              </a:lnSpc>
            </a:pPr>
            <a:r>
              <a:rPr kumimoji="0" lang="en-US" altLang="zh-TW" sz="1200" b="1" i="1">
                <a:solidFill>
                  <a:schemeClr val="accent2"/>
                </a:solidFill>
              </a:rPr>
              <a:t>ERP</a:t>
            </a:r>
          </a:p>
        </p:txBody>
      </p:sp>
      <p:sp>
        <p:nvSpPr>
          <p:cNvPr id="132136" name="Text Box 50"/>
          <p:cNvSpPr txBox="1">
            <a:spLocks noChangeArrowheads="1"/>
          </p:cNvSpPr>
          <p:nvPr/>
        </p:nvSpPr>
        <p:spPr bwMode="auto">
          <a:xfrm>
            <a:off x="3906838" y="3629025"/>
            <a:ext cx="1039812" cy="715963"/>
          </a:xfrm>
          <a:prstGeom prst="rect">
            <a:avLst/>
          </a:prstGeom>
          <a:noFill/>
          <a:ln w="9525">
            <a:noFill/>
            <a:miter lim="800000"/>
            <a:headEnd/>
            <a:tailEnd/>
          </a:ln>
        </p:spPr>
        <p:txBody>
          <a:bodyPr>
            <a:spAutoFit/>
          </a:bodyPr>
          <a:lstStyle/>
          <a:p>
            <a:pPr algn="ctr" eaLnBrk="0" hangingPunct="0">
              <a:lnSpc>
                <a:spcPct val="85000"/>
              </a:lnSpc>
            </a:pPr>
            <a:r>
              <a:rPr kumimoji="0" lang="en-AU" altLang="zh-TW" sz="1600" b="1">
                <a:solidFill>
                  <a:srgbClr val="586CAA"/>
                </a:solidFill>
              </a:rPr>
              <a:t>NetApp</a:t>
            </a:r>
          </a:p>
          <a:p>
            <a:pPr algn="ctr" eaLnBrk="0" hangingPunct="0">
              <a:lnSpc>
                <a:spcPct val="85000"/>
              </a:lnSpc>
            </a:pPr>
            <a:r>
              <a:rPr kumimoji="0" lang="en-AU" altLang="zh-TW" sz="1600" b="1">
                <a:solidFill>
                  <a:srgbClr val="586CAA"/>
                </a:solidFill>
              </a:rPr>
              <a:t>FAS Series</a:t>
            </a:r>
            <a:endParaRPr kumimoji="0" lang="en-US" altLang="zh-TW" sz="1600" b="1">
              <a:solidFill>
                <a:srgbClr val="586CAA"/>
              </a:solidFill>
            </a:endParaRPr>
          </a:p>
        </p:txBody>
      </p:sp>
      <p:sp>
        <p:nvSpPr>
          <p:cNvPr id="132137" name="Text Box 51"/>
          <p:cNvSpPr txBox="1">
            <a:spLocks noChangeArrowheads="1"/>
          </p:cNvSpPr>
          <p:nvPr/>
        </p:nvSpPr>
        <p:spPr bwMode="auto">
          <a:xfrm>
            <a:off x="3922713" y="2781300"/>
            <a:ext cx="1333500" cy="422275"/>
          </a:xfrm>
          <a:prstGeom prst="rect">
            <a:avLst/>
          </a:prstGeom>
          <a:noFill/>
          <a:ln w="9525">
            <a:noFill/>
            <a:miter lim="800000"/>
            <a:headEnd/>
            <a:tailEnd/>
          </a:ln>
        </p:spPr>
        <p:txBody>
          <a:bodyPr wrap="none">
            <a:spAutoFit/>
          </a:bodyPr>
          <a:lstStyle/>
          <a:p>
            <a:pPr algn="ctr" eaLnBrk="0" hangingPunct="0">
              <a:lnSpc>
                <a:spcPct val="90000"/>
              </a:lnSpc>
            </a:pPr>
            <a:r>
              <a:rPr kumimoji="0" lang="en-US" altLang="zh-TW" sz="1200" b="1" i="1">
                <a:solidFill>
                  <a:schemeClr val="accent2"/>
                </a:solidFill>
              </a:rPr>
              <a:t>Home Dirs /</a:t>
            </a:r>
          </a:p>
          <a:p>
            <a:pPr algn="ctr" eaLnBrk="0" hangingPunct="0">
              <a:lnSpc>
                <a:spcPct val="90000"/>
              </a:lnSpc>
            </a:pPr>
            <a:r>
              <a:rPr kumimoji="0" lang="en-US" altLang="zh-TW" sz="1200" b="1" i="1">
                <a:solidFill>
                  <a:schemeClr val="accent2"/>
                </a:solidFill>
              </a:rPr>
              <a:t>Network Shares</a:t>
            </a:r>
          </a:p>
        </p:txBody>
      </p:sp>
      <p:sp>
        <p:nvSpPr>
          <p:cNvPr id="132138" name="Text Box 52"/>
          <p:cNvSpPr txBox="1">
            <a:spLocks noChangeArrowheads="1"/>
          </p:cNvSpPr>
          <p:nvPr/>
        </p:nvSpPr>
        <p:spPr bwMode="auto">
          <a:xfrm>
            <a:off x="4762500" y="4754563"/>
            <a:ext cx="1012825" cy="257175"/>
          </a:xfrm>
          <a:prstGeom prst="rect">
            <a:avLst/>
          </a:prstGeom>
          <a:noFill/>
          <a:ln w="9525">
            <a:noFill/>
            <a:miter lim="800000"/>
            <a:headEnd/>
            <a:tailEnd/>
          </a:ln>
        </p:spPr>
        <p:txBody>
          <a:bodyPr wrap="none">
            <a:spAutoFit/>
          </a:bodyPr>
          <a:lstStyle/>
          <a:p>
            <a:pPr algn="ctr" eaLnBrk="0" hangingPunct="0">
              <a:lnSpc>
                <a:spcPct val="90000"/>
              </a:lnSpc>
            </a:pPr>
            <a:r>
              <a:rPr kumimoji="0" lang="en-AU" altLang="zh-TW" sz="1200" b="1" i="1">
                <a:solidFill>
                  <a:schemeClr val="accent2"/>
                </a:solidFill>
              </a:rPr>
              <a:t>SQL Server</a:t>
            </a:r>
            <a:endParaRPr kumimoji="0" lang="en-US" altLang="zh-TW" sz="1200" b="1" i="1">
              <a:solidFill>
                <a:schemeClr val="accent2"/>
              </a:solidFill>
            </a:endParaRPr>
          </a:p>
        </p:txBody>
      </p:sp>
      <p:sp>
        <p:nvSpPr>
          <p:cNvPr id="132139" name="Line 53"/>
          <p:cNvSpPr>
            <a:spLocks noChangeShapeType="1"/>
          </p:cNvSpPr>
          <p:nvPr/>
        </p:nvSpPr>
        <p:spPr bwMode="auto">
          <a:xfrm flipV="1">
            <a:off x="3736975" y="5165725"/>
            <a:ext cx="1417638" cy="6350"/>
          </a:xfrm>
          <a:prstGeom prst="line">
            <a:avLst/>
          </a:prstGeom>
          <a:noFill/>
          <a:ln w="28575">
            <a:solidFill>
              <a:srgbClr val="5F5F5F"/>
            </a:solidFill>
            <a:round/>
            <a:headEnd/>
            <a:tailEnd/>
          </a:ln>
        </p:spPr>
        <p:txBody>
          <a:bodyPr wrap="none"/>
          <a:lstStyle/>
          <a:p>
            <a:endParaRPr lang="zh-TW" altLang="en-US"/>
          </a:p>
        </p:txBody>
      </p:sp>
      <p:pic>
        <p:nvPicPr>
          <p:cNvPr id="132140" name="Picture 54" descr="4stack"/>
          <p:cNvPicPr>
            <a:picLocks noChangeAspect="1" noChangeArrowheads="1"/>
          </p:cNvPicPr>
          <p:nvPr/>
        </p:nvPicPr>
        <p:blipFill>
          <a:blip r:embed="rId10"/>
          <a:srcRect/>
          <a:stretch>
            <a:fillRect/>
          </a:stretch>
        </p:blipFill>
        <p:spPr bwMode="auto">
          <a:xfrm>
            <a:off x="4897438" y="4972050"/>
            <a:ext cx="741362" cy="487363"/>
          </a:xfrm>
          <a:prstGeom prst="rect">
            <a:avLst/>
          </a:prstGeom>
          <a:noFill/>
          <a:ln w="9525">
            <a:noFill/>
            <a:miter lim="800000"/>
            <a:headEnd/>
            <a:tailEnd/>
          </a:ln>
        </p:spPr>
      </p:pic>
      <p:sp>
        <p:nvSpPr>
          <p:cNvPr id="132141" name="Text Box 55"/>
          <p:cNvSpPr txBox="1">
            <a:spLocks noChangeArrowheads="1"/>
          </p:cNvSpPr>
          <p:nvPr/>
        </p:nvSpPr>
        <p:spPr bwMode="auto">
          <a:xfrm>
            <a:off x="592138" y="2105025"/>
            <a:ext cx="949325" cy="422275"/>
          </a:xfrm>
          <a:prstGeom prst="rect">
            <a:avLst/>
          </a:prstGeom>
          <a:noFill/>
          <a:ln w="9525">
            <a:noFill/>
            <a:miter lim="800000"/>
            <a:headEnd/>
            <a:tailEnd/>
          </a:ln>
        </p:spPr>
        <p:txBody>
          <a:bodyPr wrap="none">
            <a:spAutoFit/>
          </a:bodyPr>
          <a:lstStyle/>
          <a:p>
            <a:pPr algn="ctr" eaLnBrk="0" hangingPunct="0">
              <a:lnSpc>
                <a:spcPct val="90000"/>
              </a:lnSpc>
            </a:pPr>
            <a:r>
              <a:rPr kumimoji="0" lang="en-AU" altLang="zh-TW" sz="1200" b="1">
                <a:solidFill>
                  <a:srgbClr val="777777"/>
                </a:solidFill>
              </a:rPr>
              <a:t>Windows</a:t>
            </a:r>
            <a:r>
              <a:rPr kumimoji="0" lang="en-US" altLang="zh-TW" sz="1000" b="1"/>
              <a:t>®</a:t>
            </a:r>
            <a:endParaRPr kumimoji="0" lang="en-AU" altLang="zh-TW" sz="1200" b="1">
              <a:solidFill>
                <a:srgbClr val="777777"/>
              </a:solidFill>
            </a:endParaRPr>
          </a:p>
          <a:p>
            <a:pPr algn="ctr" eaLnBrk="0" hangingPunct="0">
              <a:lnSpc>
                <a:spcPct val="90000"/>
              </a:lnSpc>
            </a:pPr>
            <a:r>
              <a:rPr kumimoji="0" lang="en-AU" altLang="zh-TW" sz="1200" b="1">
                <a:solidFill>
                  <a:srgbClr val="777777"/>
                </a:solidFill>
              </a:rPr>
              <a:t>Servers</a:t>
            </a:r>
            <a:endParaRPr kumimoji="0" lang="en-US" altLang="zh-TW" sz="1200" b="1">
              <a:solidFill>
                <a:srgbClr val="777777"/>
              </a:solidFill>
            </a:endParaRPr>
          </a:p>
        </p:txBody>
      </p:sp>
      <p:sp>
        <p:nvSpPr>
          <p:cNvPr id="132142" name="Text Box 57"/>
          <p:cNvSpPr txBox="1">
            <a:spLocks noChangeArrowheads="1"/>
          </p:cNvSpPr>
          <p:nvPr/>
        </p:nvSpPr>
        <p:spPr bwMode="auto">
          <a:xfrm>
            <a:off x="4030663" y="4914900"/>
            <a:ext cx="582612" cy="257175"/>
          </a:xfrm>
          <a:prstGeom prst="rect">
            <a:avLst/>
          </a:prstGeom>
          <a:noFill/>
          <a:ln w="9525">
            <a:noFill/>
            <a:miter lim="800000"/>
            <a:headEnd/>
            <a:tailEnd/>
          </a:ln>
        </p:spPr>
        <p:txBody>
          <a:bodyPr wrap="none">
            <a:spAutoFit/>
          </a:bodyPr>
          <a:lstStyle/>
          <a:p>
            <a:pPr algn="ctr" eaLnBrk="0" hangingPunct="0">
              <a:lnSpc>
                <a:spcPct val="90000"/>
              </a:lnSpc>
            </a:pPr>
            <a:r>
              <a:rPr kumimoji="0" lang="en-AU" altLang="zh-TW" sz="1200" b="1" i="1"/>
              <a:t>iSCSI</a:t>
            </a:r>
            <a:endParaRPr kumimoji="0" lang="en-US" altLang="zh-TW" sz="1200" b="1" i="1"/>
          </a:p>
        </p:txBody>
      </p:sp>
      <p:grpSp>
        <p:nvGrpSpPr>
          <p:cNvPr id="132143" name="Group 58"/>
          <p:cNvGrpSpPr>
            <a:grpSpLocks/>
          </p:cNvGrpSpPr>
          <p:nvPr/>
        </p:nvGrpSpPr>
        <p:grpSpPr bwMode="auto">
          <a:xfrm>
            <a:off x="2789238" y="1582738"/>
            <a:ext cx="2874962" cy="201612"/>
            <a:chOff x="1807" y="1302"/>
            <a:chExt cx="1811" cy="127"/>
          </a:xfrm>
        </p:grpSpPr>
        <p:sp>
          <p:nvSpPr>
            <p:cNvPr id="132176" name="Freeform 59"/>
            <p:cNvSpPr>
              <a:spLocks/>
            </p:cNvSpPr>
            <p:nvPr/>
          </p:nvSpPr>
          <p:spPr bwMode="auto">
            <a:xfrm>
              <a:off x="1807" y="1303"/>
              <a:ext cx="1811" cy="126"/>
            </a:xfrm>
            <a:custGeom>
              <a:avLst/>
              <a:gdLst>
                <a:gd name="T0" fmla="*/ 95533 w 672"/>
                <a:gd name="T1" fmla="*/ 0 h 126"/>
                <a:gd name="T2" fmla="*/ 95533 w 672"/>
                <a:gd name="T3" fmla="*/ 126 h 126"/>
                <a:gd name="T4" fmla="*/ 0 w 672"/>
                <a:gd name="T5" fmla="*/ 126 h 126"/>
                <a:gd name="T6" fmla="*/ 0 w 672"/>
                <a:gd name="T7" fmla="*/ 1 h 126"/>
                <a:gd name="T8" fmla="*/ 0 60000 65536"/>
                <a:gd name="T9" fmla="*/ 0 60000 65536"/>
                <a:gd name="T10" fmla="*/ 0 60000 65536"/>
                <a:gd name="T11" fmla="*/ 0 60000 65536"/>
                <a:gd name="T12" fmla="*/ 0 w 672"/>
                <a:gd name="T13" fmla="*/ 0 h 126"/>
                <a:gd name="T14" fmla="*/ 672 w 672"/>
                <a:gd name="T15" fmla="*/ 126 h 126"/>
              </a:gdLst>
              <a:ahLst/>
              <a:cxnLst>
                <a:cxn ang="T8">
                  <a:pos x="T0" y="T1"/>
                </a:cxn>
                <a:cxn ang="T9">
                  <a:pos x="T2" y="T3"/>
                </a:cxn>
                <a:cxn ang="T10">
                  <a:pos x="T4" y="T5"/>
                </a:cxn>
                <a:cxn ang="T11">
                  <a:pos x="T6" y="T7"/>
                </a:cxn>
              </a:cxnLst>
              <a:rect l="T12" t="T13" r="T14" b="T15"/>
              <a:pathLst>
                <a:path w="672" h="126">
                  <a:moveTo>
                    <a:pt x="672" y="0"/>
                  </a:moveTo>
                  <a:lnTo>
                    <a:pt x="672" y="126"/>
                  </a:lnTo>
                  <a:lnTo>
                    <a:pt x="0" y="126"/>
                  </a:lnTo>
                  <a:lnTo>
                    <a:pt x="0" y="1"/>
                  </a:lnTo>
                </a:path>
              </a:pathLst>
            </a:custGeom>
            <a:noFill/>
            <a:ln w="12700">
              <a:solidFill>
                <a:srgbClr val="5F5F5F"/>
              </a:solidFill>
              <a:round/>
              <a:headEnd/>
              <a:tailEnd/>
            </a:ln>
          </p:spPr>
          <p:txBody>
            <a:bodyPr wrap="none" anchor="ctr"/>
            <a:lstStyle/>
            <a:p>
              <a:endParaRPr lang="zh-TW" altLang="en-US"/>
            </a:p>
          </p:txBody>
        </p:sp>
        <p:sp>
          <p:nvSpPr>
            <p:cNvPr id="132177" name="Line 60"/>
            <p:cNvSpPr>
              <a:spLocks noChangeShapeType="1"/>
            </p:cNvSpPr>
            <p:nvPr/>
          </p:nvSpPr>
          <p:spPr bwMode="auto">
            <a:xfrm>
              <a:off x="2180" y="1302"/>
              <a:ext cx="0" cy="126"/>
            </a:xfrm>
            <a:prstGeom prst="line">
              <a:avLst/>
            </a:prstGeom>
            <a:noFill/>
            <a:ln w="12700">
              <a:solidFill>
                <a:srgbClr val="5F5F5F"/>
              </a:solidFill>
              <a:round/>
              <a:headEnd/>
              <a:tailEnd/>
            </a:ln>
          </p:spPr>
          <p:txBody>
            <a:bodyPr wrap="none" anchor="ctr"/>
            <a:lstStyle/>
            <a:p>
              <a:endParaRPr lang="zh-TW" altLang="en-US"/>
            </a:p>
          </p:txBody>
        </p:sp>
        <p:sp>
          <p:nvSpPr>
            <p:cNvPr id="132178" name="Line 61"/>
            <p:cNvSpPr>
              <a:spLocks noChangeShapeType="1"/>
            </p:cNvSpPr>
            <p:nvPr/>
          </p:nvSpPr>
          <p:spPr bwMode="auto">
            <a:xfrm>
              <a:off x="2534" y="1302"/>
              <a:ext cx="0" cy="126"/>
            </a:xfrm>
            <a:prstGeom prst="line">
              <a:avLst/>
            </a:prstGeom>
            <a:noFill/>
            <a:ln w="12700">
              <a:solidFill>
                <a:srgbClr val="5F5F5F"/>
              </a:solidFill>
              <a:round/>
              <a:headEnd/>
              <a:tailEnd/>
            </a:ln>
          </p:spPr>
          <p:txBody>
            <a:bodyPr wrap="none" anchor="ctr"/>
            <a:lstStyle/>
            <a:p>
              <a:endParaRPr lang="zh-TW" altLang="en-US"/>
            </a:p>
          </p:txBody>
        </p:sp>
        <p:sp>
          <p:nvSpPr>
            <p:cNvPr id="132179" name="Line 62"/>
            <p:cNvSpPr>
              <a:spLocks noChangeShapeType="1"/>
            </p:cNvSpPr>
            <p:nvPr/>
          </p:nvSpPr>
          <p:spPr bwMode="auto">
            <a:xfrm>
              <a:off x="2888" y="1302"/>
              <a:ext cx="0" cy="126"/>
            </a:xfrm>
            <a:prstGeom prst="line">
              <a:avLst/>
            </a:prstGeom>
            <a:noFill/>
            <a:ln w="12700">
              <a:solidFill>
                <a:srgbClr val="5F5F5F"/>
              </a:solidFill>
              <a:round/>
              <a:headEnd/>
              <a:tailEnd/>
            </a:ln>
          </p:spPr>
          <p:txBody>
            <a:bodyPr wrap="none" anchor="ctr"/>
            <a:lstStyle/>
            <a:p>
              <a:endParaRPr lang="zh-TW" altLang="en-US"/>
            </a:p>
          </p:txBody>
        </p:sp>
        <p:sp>
          <p:nvSpPr>
            <p:cNvPr id="132180" name="Line 63"/>
            <p:cNvSpPr>
              <a:spLocks noChangeShapeType="1"/>
            </p:cNvSpPr>
            <p:nvPr/>
          </p:nvSpPr>
          <p:spPr bwMode="auto">
            <a:xfrm>
              <a:off x="3248" y="1302"/>
              <a:ext cx="0" cy="126"/>
            </a:xfrm>
            <a:prstGeom prst="line">
              <a:avLst/>
            </a:prstGeom>
            <a:noFill/>
            <a:ln w="12700">
              <a:solidFill>
                <a:srgbClr val="5F5F5F"/>
              </a:solidFill>
              <a:round/>
              <a:headEnd/>
              <a:tailEnd/>
            </a:ln>
          </p:spPr>
          <p:txBody>
            <a:bodyPr wrap="none" anchor="ctr"/>
            <a:lstStyle/>
            <a:p>
              <a:endParaRPr lang="zh-TW" altLang="en-US"/>
            </a:p>
          </p:txBody>
        </p:sp>
      </p:grpSp>
      <p:grpSp>
        <p:nvGrpSpPr>
          <p:cNvPr id="132144" name="Group 64"/>
          <p:cNvGrpSpPr>
            <a:grpSpLocks/>
          </p:cNvGrpSpPr>
          <p:nvPr/>
        </p:nvGrpSpPr>
        <p:grpSpPr bwMode="auto">
          <a:xfrm>
            <a:off x="2644775" y="1189038"/>
            <a:ext cx="3179763" cy="403225"/>
            <a:chOff x="1756" y="892"/>
            <a:chExt cx="2003" cy="254"/>
          </a:xfrm>
        </p:grpSpPr>
        <p:pic>
          <p:nvPicPr>
            <p:cNvPr id="132170" name="Picture 65" descr="laptop pc"/>
            <p:cNvPicPr>
              <a:picLocks noChangeAspect="1" noChangeArrowheads="1"/>
            </p:cNvPicPr>
            <p:nvPr/>
          </p:nvPicPr>
          <p:blipFill>
            <a:blip r:embed="rId11"/>
            <a:srcRect/>
            <a:stretch>
              <a:fillRect/>
            </a:stretch>
          </p:blipFill>
          <p:spPr bwMode="auto">
            <a:xfrm>
              <a:off x="2104" y="964"/>
              <a:ext cx="227" cy="182"/>
            </a:xfrm>
            <a:prstGeom prst="rect">
              <a:avLst/>
            </a:prstGeom>
            <a:noFill/>
            <a:ln w="9525">
              <a:noFill/>
              <a:miter lim="800000"/>
              <a:headEnd/>
              <a:tailEnd/>
            </a:ln>
          </p:spPr>
        </p:pic>
        <p:pic>
          <p:nvPicPr>
            <p:cNvPr id="132171" name="Picture 66" descr="desktop pc"/>
            <p:cNvPicPr>
              <a:picLocks noChangeAspect="1" noChangeArrowheads="1"/>
            </p:cNvPicPr>
            <p:nvPr/>
          </p:nvPicPr>
          <p:blipFill>
            <a:blip r:embed="rId12"/>
            <a:srcRect/>
            <a:stretch>
              <a:fillRect/>
            </a:stretch>
          </p:blipFill>
          <p:spPr bwMode="auto">
            <a:xfrm>
              <a:off x="1756" y="892"/>
              <a:ext cx="227" cy="254"/>
            </a:xfrm>
            <a:prstGeom prst="rect">
              <a:avLst/>
            </a:prstGeom>
            <a:noFill/>
            <a:ln w="9525">
              <a:noFill/>
              <a:miter lim="800000"/>
              <a:headEnd/>
              <a:tailEnd/>
            </a:ln>
          </p:spPr>
        </p:pic>
        <p:pic>
          <p:nvPicPr>
            <p:cNvPr id="132172" name="Picture 67" descr="laptop pc"/>
            <p:cNvPicPr>
              <a:picLocks noChangeAspect="1" noChangeArrowheads="1"/>
            </p:cNvPicPr>
            <p:nvPr/>
          </p:nvPicPr>
          <p:blipFill>
            <a:blip r:embed="rId11"/>
            <a:srcRect/>
            <a:stretch>
              <a:fillRect/>
            </a:stretch>
          </p:blipFill>
          <p:spPr bwMode="auto">
            <a:xfrm>
              <a:off x="2812" y="964"/>
              <a:ext cx="227" cy="182"/>
            </a:xfrm>
            <a:prstGeom prst="rect">
              <a:avLst/>
            </a:prstGeom>
            <a:noFill/>
            <a:ln w="9525">
              <a:noFill/>
              <a:miter lim="800000"/>
              <a:headEnd/>
              <a:tailEnd/>
            </a:ln>
          </p:spPr>
        </p:pic>
        <p:pic>
          <p:nvPicPr>
            <p:cNvPr id="132173" name="Picture 68" descr="desktop pc"/>
            <p:cNvPicPr>
              <a:picLocks noChangeAspect="1" noChangeArrowheads="1"/>
            </p:cNvPicPr>
            <p:nvPr/>
          </p:nvPicPr>
          <p:blipFill>
            <a:blip r:embed="rId12"/>
            <a:srcRect/>
            <a:stretch>
              <a:fillRect/>
            </a:stretch>
          </p:blipFill>
          <p:spPr bwMode="auto">
            <a:xfrm>
              <a:off x="2464" y="892"/>
              <a:ext cx="227" cy="254"/>
            </a:xfrm>
            <a:prstGeom prst="rect">
              <a:avLst/>
            </a:prstGeom>
            <a:noFill/>
            <a:ln w="9525">
              <a:noFill/>
              <a:miter lim="800000"/>
              <a:headEnd/>
              <a:tailEnd/>
            </a:ln>
          </p:spPr>
        </p:pic>
        <p:pic>
          <p:nvPicPr>
            <p:cNvPr id="132174" name="Picture 69" descr="laptop pc"/>
            <p:cNvPicPr>
              <a:picLocks noChangeAspect="1" noChangeArrowheads="1"/>
            </p:cNvPicPr>
            <p:nvPr/>
          </p:nvPicPr>
          <p:blipFill>
            <a:blip r:embed="rId11"/>
            <a:srcRect/>
            <a:stretch>
              <a:fillRect/>
            </a:stretch>
          </p:blipFill>
          <p:spPr bwMode="auto">
            <a:xfrm>
              <a:off x="3532" y="964"/>
              <a:ext cx="227" cy="182"/>
            </a:xfrm>
            <a:prstGeom prst="rect">
              <a:avLst/>
            </a:prstGeom>
            <a:noFill/>
            <a:ln w="9525">
              <a:noFill/>
              <a:miter lim="800000"/>
              <a:headEnd/>
              <a:tailEnd/>
            </a:ln>
          </p:spPr>
        </p:pic>
        <p:pic>
          <p:nvPicPr>
            <p:cNvPr id="132175" name="Picture 70" descr="desktop pc"/>
            <p:cNvPicPr>
              <a:picLocks noChangeAspect="1" noChangeArrowheads="1"/>
            </p:cNvPicPr>
            <p:nvPr/>
          </p:nvPicPr>
          <p:blipFill>
            <a:blip r:embed="rId12"/>
            <a:srcRect/>
            <a:stretch>
              <a:fillRect/>
            </a:stretch>
          </p:blipFill>
          <p:spPr bwMode="auto">
            <a:xfrm>
              <a:off x="3172" y="892"/>
              <a:ext cx="227" cy="254"/>
            </a:xfrm>
            <a:prstGeom prst="rect">
              <a:avLst/>
            </a:prstGeom>
            <a:noFill/>
            <a:ln w="9525">
              <a:noFill/>
              <a:miter lim="800000"/>
              <a:headEnd/>
              <a:tailEnd/>
            </a:ln>
          </p:spPr>
        </p:pic>
      </p:grpSp>
      <p:sp>
        <p:nvSpPr>
          <p:cNvPr id="132145" name="Text Box 71"/>
          <p:cNvSpPr txBox="1">
            <a:spLocks noChangeArrowheads="1"/>
          </p:cNvSpPr>
          <p:nvPr/>
        </p:nvSpPr>
        <p:spPr bwMode="auto">
          <a:xfrm>
            <a:off x="3943350" y="1758950"/>
            <a:ext cx="922338" cy="257175"/>
          </a:xfrm>
          <a:prstGeom prst="rect">
            <a:avLst/>
          </a:prstGeom>
          <a:noFill/>
          <a:ln w="9525">
            <a:noFill/>
            <a:miter lim="800000"/>
            <a:headEnd/>
            <a:tailEnd/>
          </a:ln>
        </p:spPr>
        <p:txBody>
          <a:bodyPr wrap="none">
            <a:spAutoFit/>
          </a:bodyPr>
          <a:lstStyle/>
          <a:p>
            <a:pPr algn="ctr" eaLnBrk="0" hangingPunct="0">
              <a:lnSpc>
                <a:spcPct val="90000"/>
              </a:lnSpc>
            </a:pPr>
            <a:r>
              <a:rPr kumimoji="0" lang="en-AU" altLang="zh-TW" sz="1200" b="1" i="1"/>
              <a:t>CIFS, NFS</a:t>
            </a:r>
            <a:endParaRPr kumimoji="0" lang="en-US" altLang="zh-TW" sz="1200" b="1" i="1"/>
          </a:p>
        </p:txBody>
      </p:sp>
      <p:pic>
        <p:nvPicPr>
          <p:cNvPr id="132146" name="Picture 72" descr="oracle logo"/>
          <p:cNvPicPr>
            <a:picLocks noChangeAspect="1" noChangeArrowheads="1"/>
          </p:cNvPicPr>
          <p:nvPr/>
        </p:nvPicPr>
        <p:blipFill>
          <a:blip r:embed="rId13"/>
          <a:srcRect/>
          <a:stretch>
            <a:fillRect/>
          </a:stretch>
        </p:blipFill>
        <p:spPr bwMode="auto">
          <a:xfrm>
            <a:off x="706438" y="3192463"/>
            <a:ext cx="736600" cy="98425"/>
          </a:xfrm>
          <a:prstGeom prst="rect">
            <a:avLst/>
          </a:prstGeom>
          <a:noFill/>
          <a:ln w="9525">
            <a:noFill/>
            <a:miter lim="800000"/>
            <a:headEnd/>
            <a:tailEnd/>
          </a:ln>
        </p:spPr>
      </p:pic>
      <p:pic>
        <p:nvPicPr>
          <p:cNvPr id="132147" name="Picture 73" descr="saplogo"/>
          <p:cNvPicPr>
            <a:picLocks noChangeAspect="1" noChangeArrowheads="1"/>
          </p:cNvPicPr>
          <p:nvPr/>
        </p:nvPicPr>
        <p:blipFill>
          <a:blip r:embed="rId14"/>
          <a:srcRect/>
          <a:stretch>
            <a:fillRect/>
          </a:stretch>
        </p:blipFill>
        <p:spPr bwMode="auto">
          <a:xfrm>
            <a:off x="873125" y="4645025"/>
            <a:ext cx="444500" cy="217488"/>
          </a:xfrm>
          <a:prstGeom prst="rect">
            <a:avLst/>
          </a:prstGeom>
          <a:noFill/>
          <a:ln w="9525">
            <a:noFill/>
            <a:miter lim="800000"/>
            <a:headEnd/>
            <a:tailEnd/>
          </a:ln>
        </p:spPr>
      </p:pic>
      <p:pic>
        <p:nvPicPr>
          <p:cNvPr id="132148" name="Picture 74" descr="ms_masthead_ltr"/>
          <p:cNvPicPr>
            <a:picLocks noChangeAspect="1" noChangeArrowheads="1"/>
          </p:cNvPicPr>
          <p:nvPr/>
        </p:nvPicPr>
        <p:blipFill>
          <a:blip r:embed="rId6"/>
          <a:srcRect/>
          <a:stretch>
            <a:fillRect/>
          </a:stretch>
        </p:blipFill>
        <p:spPr bwMode="auto">
          <a:xfrm>
            <a:off x="709613" y="1244600"/>
            <a:ext cx="730250" cy="225425"/>
          </a:xfrm>
          <a:prstGeom prst="rect">
            <a:avLst/>
          </a:prstGeom>
          <a:noFill/>
          <a:ln w="9525">
            <a:noFill/>
            <a:miter lim="800000"/>
            <a:headEnd/>
            <a:tailEnd/>
          </a:ln>
        </p:spPr>
      </p:pic>
      <p:grpSp>
        <p:nvGrpSpPr>
          <p:cNvPr id="132149" name="Group 75"/>
          <p:cNvGrpSpPr>
            <a:grpSpLocks/>
          </p:cNvGrpSpPr>
          <p:nvPr/>
        </p:nvGrpSpPr>
        <p:grpSpPr bwMode="auto">
          <a:xfrm>
            <a:off x="2886075" y="4765675"/>
            <a:ext cx="1176338" cy="617538"/>
            <a:chOff x="5523" y="2187"/>
            <a:chExt cx="741" cy="389"/>
          </a:xfrm>
        </p:grpSpPr>
        <p:sp>
          <p:nvSpPr>
            <p:cNvPr id="132168" name="Freeform 76"/>
            <p:cNvSpPr>
              <a:spLocks/>
            </p:cNvSpPr>
            <p:nvPr/>
          </p:nvSpPr>
          <p:spPr bwMode="auto">
            <a:xfrm>
              <a:off x="5523" y="2187"/>
              <a:ext cx="741" cy="389"/>
            </a:xfrm>
            <a:custGeom>
              <a:avLst/>
              <a:gdLst>
                <a:gd name="T0" fmla="*/ 83 w 1217"/>
                <a:gd name="T1" fmla="*/ 12 h 639"/>
                <a:gd name="T2" fmla="*/ 80 w 1217"/>
                <a:gd name="T3" fmla="*/ 12 h 639"/>
                <a:gd name="T4" fmla="*/ 61 w 1217"/>
                <a:gd name="T5" fmla="*/ 0 h 639"/>
                <a:gd name="T6" fmla="*/ 43 w 1217"/>
                <a:gd name="T7" fmla="*/ 8 h 639"/>
                <a:gd name="T8" fmla="*/ 36 w 1217"/>
                <a:gd name="T9" fmla="*/ 7 h 639"/>
                <a:gd name="T10" fmla="*/ 17 w 1217"/>
                <a:gd name="T11" fmla="*/ 18 h 639"/>
                <a:gd name="T12" fmla="*/ 0 w 1217"/>
                <a:gd name="T13" fmla="*/ 33 h 639"/>
                <a:gd name="T14" fmla="*/ 20 w 1217"/>
                <a:gd name="T15" fmla="*/ 48 h 639"/>
                <a:gd name="T16" fmla="*/ 28 w 1217"/>
                <a:gd name="T17" fmla="*/ 47 h 639"/>
                <a:gd name="T18" fmla="*/ 46 w 1217"/>
                <a:gd name="T19" fmla="*/ 54 h 639"/>
                <a:gd name="T20" fmla="*/ 61 w 1217"/>
                <a:gd name="T21" fmla="*/ 48 h 639"/>
                <a:gd name="T22" fmla="*/ 74 w 1217"/>
                <a:gd name="T23" fmla="*/ 51 h 639"/>
                <a:gd name="T24" fmla="*/ 91 w 1217"/>
                <a:gd name="T25" fmla="*/ 40 h 639"/>
                <a:gd name="T26" fmla="*/ 102 w 1217"/>
                <a:gd name="T27" fmla="*/ 27 h 639"/>
                <a:gd name="T28" fmla="*/ 83 w 1217"/>
                <a:gd name="T29" fmla="*/ 12 h 6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7"/>
                <a:gd name="T46" fmla="*/ 0 h 639"/>
                <a:gd name="T47" fmla="*/ 1217 w 1217"/>
                <a:gd name="T48" fmla="*/ 639 h 6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7" h="639">
                  <a:moveTo>
                    <a:pt x="988" y="142"/>
                  </a:moveTo>
                  <a:cubicBezTo>
                    <a:pt x="977" y="142"/>
                    <a:pt x="966" y="142"/>
                    <a:pt x="955" y="144"/>
                  </a:cubicBezTo>
                  <a:cubicBezTo>
                    <a:pt x="939" y="63"/>
                    <a:pt x="842" y="0"/>
                    <a:pt x="726" y="0"/>
                  </a:cubicBezTo>
                  <a:cubicBezTo>
                    <a:pt x="633" y="0"/>
                    <a:pt x="552" y="40"/>
                    <a:pt x="515" y="97"/>
                  </a:cubicBezTo>
                  <a:cubicBezTo>
                    <a:pt x="489" y="89"/>
                    <a:pt x="461" y="85"/>
                    <a:pt x="431" y="85"/>
                  </a:cubicBezTo>
                  <a:cubicBezTo>
                    <a:pt x="322" y="85"/>
                    <a:pt x="230" y="139"/>
                    <a:pt x="205" y="212"/>
                  </a:cubicBezTo>
                  <a:cubicBezTo>
                    <a:pt x="89" y="225"/>
                    <a:pt x="0" y="301"/>
                    <a:pt x="0" y="392"/>
                  </a:cubicBezTo>
                  <a:cubicBezTo>
                    <a:pt x="0" y="493"/>
                    <a:pt x="107" y="574"/>
                    <a:pt x="239" y="574"/>
                  </a:cubicBezTo>
                  <a:cubicBezTo>
                    <a:pt x="273" y="574"/>
                    <a:pt x="306" y="568"/>
                    <a:pt x="336" y="558"/>
                  </a:cubicBezTo>
                  <a:cubicBezTo>
                    <a:pt x="380" y="607"/>
                    <a:pt x="457" y="639"/>
                    <a:pt x="544" y="639"/>
                  </a:cubicBezTo>
                  <a:cubicBezTo>
                    <a:pt x="623" y="639"/>
                    <a:pt x="693" y="613"/>
                    <a:pt x="738" y="572"/>
                  </a:cubicBezTo>
                  <a:cubicBezTo>
                    <a:pt x="776" y="593"/>
                    <a:pt x="824" y="606"/>
                    <a:pt x="875" y="606"/>
                  </a:cubicBezTo>
                  <a:cubicBezTo>
                    <a:pt x="983" y="606"/>
                    <a:pt x="1073" y="549"/>
                    <a:pt x="1095" y="473"/>
                  </a:cubicBezTo>
                  <a:cubicBezTo>
                    <a:pt x="1167" y="444"/>
                    <a:pt x="1217" y="385"/>
                    <a:pt x="1217" y="318"/>
                  </a:cubicBezTo>
                  <a:cubicBezTo>
                    <a:pt x="1217" y="221"/>
                    <a:pt x="1114" y="142"/>
                    <a:pt x="988" y="142"/>
                  </a:cubicBezTo>
                  <a:close/>
                </a:path>
              </a:pathLst>
            </a:custGeom>
            <a:gradFill rotWithShape="0">
              <a:gsLst>
                <a:gs pos="0">
                  <a:srgbClr val="D7DCED"/>
                </a:gs>
                <a:gs pos="50000">
                  <a:srgbClr val="F7F8FB"/>
                </a:gs>
                <a:gs pos="100000">
                  <a:srgbClr val="D7DCED"/>
                </a:gs>
              </a:gsLst>
              <a:lin ang="5400000" scaled="1"/>
            </a:gradFill>
            <a:ln w="9525">
              <a:noFill/>
              <a:round/>
              <a:headEnd/>
              <a:tailEnd/>
            </a:ln>
          </p:spPr>
          <p:txBody>
            <a:bodyPr/>
            <a:lstStyle/>
            <a:p>
              <a:endParaRPr lang="zh-TW" altLang="en-US"/>
            </a:p>
          </p:txBody>
        </p:sp>
        <p:sp>
          <p:nvSpPr>
            <p:cNvPr id="132169" name="Text Box 77"/>
            <p:cNvSpPr txBox="1">
              <a:spLocks noChangeArrowheads="1"/>
            </p:cNvSpPr>
            <p:nvPr/>
          </p:nvSpPr>
          <p:spPr bwMode="auto">
            <a:xfrm>
              <a:off x="5743" y="2315"/>
              <a:ext cx="302" cy="173"/>
            </a:xfrm>
            <a:prstGeom prst="rect">
              <a:avLst/>
            </a:prstGeom>
            <a:noFill/>
            <a:ln w="12700">
              <a:noFill/>
              <a:miter lim="800000"/>
              <a:headEnd/>
              <a:tailEnd/>
            </a:ln>
          </p:spPr>
          <p:txBody>
            <a:bodyPr wrap="none">
              <a:spAutoFit/>
            </a:bodyPr>
            <a:lstStyle/>
            <a:p>
              <a:pPr algn="ctr"/>
              <a:r>
                <a:rPr kumimoji="0" lang="en-US" altLang="zh-TW" sz="1200">
                  <a:solidFill>
                    <a:srgbClr val="687CBA"/>
                  </a:solidFill>
                </a:rPr>
                <a:t>LAN</a:t>
              </a:r>
            </a:p>
          </p:txBody>
        </p:sp>
      </p:grpSp>
      <p:sp>
        <p:nvSpPr>
          <p:cNvPr id="132150" name="Freeform 78"/>
          <p:cNvSpPr>
            <a:spLocks/>
          </p:cNvSpPr>
          <p:nvPr/>
        </p:nvSpPr>
        <p:spPr bwMode="auto">
          <a:xfrm flipV="1">
            <a:off x="1266825" y="3748088"/>
            <a:ext cx="639763" cy="1536700"/>
          </a:xfrm>
          <a:custGeom>
            <a:avLst/>
            <a:gdLst>
              <a:gd name="T0" fmla="*/ 0 w 464"/>
              <a:gd name="T1" fmla="*/ 0 h 968"/>
              <a:gd name="T2" fmla="*/ 2147483647 w 464"/>
              <a:gd name="T3" fmla="*/ 0 h 968"/>
              <a:gd name="T4" fmla="*/ 2147483647 w 464"/>
              <a:gd name="T5" fmla="*/ 2147483647 h 968"/>
              <a:gd name="T6" fmla="*/ 0 60000 65536"/>
              <a:gd name="T7" fmla="*/ 0 60000 65536"/>
              <a:gd name="T8" fmla="*/ 0 60000 65536"/>
              <a:gd name="T9" fmla="*/ 0 w 464"/>
              <a:gd name="T10" fmla="*/ 0 h 968"/>
              <a:gd name="T11" fmla="*/ 464 w 464"/>
              <a:gd name="T12" fmla="*/ 968 h 968"/>
            </a:gdLst>
            <a:ahLst/>
            <a:cxnLst>
              <a:cxn ang="T6">
                <a:pos x="T0" y="T1"/>
              </a:cxn>
              <a:cxn ang="T7">
                <a:pos x="T2" y="T3"/>
              </a:cxn>
              <a:cxn ang="T8">
                <a:pos x="T4" y="T5"/>
              </a:cxn>
            </a:cxnLst>
            <a:rect l="T9" t="T10" r="T11" b="T12"/>
            <a:pathLst>
              <a:path w="464" h="968">
                <a:moveTo>
                  <a:pt x="0" y="0"/>
                </a:moveTo>
                <a:lnTo>
                  <a:pt x="464" y="0"/>
                </a:lnTo>
                <a:lnTo>
                  <a:pt x="464" y="968"/>
                </a:lnTo>
              </a:path>
            </a:pathLst>
          </a:custGeom>
          <a:noFill/>
          <a:ln w="28575">
            <a:solidFill>
              <a:schemeClr val="folHlink"/>
            </a:solidFill>
            <a:round/>
            <a:headEnd/>
            <a:tailEnd/>
          </a:ln>
        </p:spPr>
        <p:txBody>
          <a:bodyPr wrap="none" anchor="ctr"/>
          <a:lstStyle/>
          <a:p>
            <a:endParaRPr lang="zh-TW" altLang="en-US"/>
          </a:p>
        </p:txBody>
      </p:sp>
      <p:sp>
        <p:nvSpPr>
          <p:cNvPr id="132151" name="Freeform 79"/>
          <p:cNvSpPr>
            <a:spLocks/>
          </p:cNvSpPr>
          <p:nvPr/>
        </p:nvSpPr>
        <p:spPr bwMode="auto">
          <a:xfrm>
            <a:off x="1266825" y="1855788"/>
            <a:ext cx="639763" cy="1536700"/>
          </a:xfrm>
          <a:custGeom>
            <a:avLst/>
            <a:gdLst>
              <a:gd name="T0" fmla="*/ 0 w 464"/>
              <a:gd name="T1" fmla="*/ 0 h 968"/>
              <a:gd name="T2" fmla="*/ 2147483647 w 464"/>
              <a:gd name="T3" fmla="*/ 0 h 968"/>
              <a:gd name="T4" fmla="*/ 2147483647 w 464"/>
              <a:gd name="T5" fmla="*/ 2147483647 h 968"/>
              <a:gd name="T6" fmla="*/ 0 60000 65536"/>
              <a:gd name="T7" fmla="*/ 0 60000 65536"/>
              <a:gd name="T8" fmla="*/ 0 60000 65536"/>
              <a:gd name="T9" fmla="*/ 0 w 464"/>
              <a:gd name="T10" fmla="*/ 0 h 968"/>
              <a:gd name="T11" fmla="*/ 464 w 464"/>
              <a:gd name="T12" fmla="*/ 968 h 968"/>
            </a:gdLst>
            <a:ahLst/>
            <a:cxnLst>
              <a:cxn ang="T6">
                <a:pos x="T0" y="T1"/>
              </a:cxn>
              <a:cxn ang="T7">
                <a:pos x="T2" y="T3"/>
              </a:cxn>
              <a:cxn ang="T8">
                <a:pos x="T4" y="T5"/>
              </a:cxn>
            </a:cxnLst>
            <a:rect l="T9" t="T10" r="T11" b="T12"/>
            <a:pathLst>
              <a:path w="464" h="968">
                <a:moveTo>
                  <a:pt x="0" y="0"/>
                </a:moveTo>
                <a:lnTo>
                  <a:pt x="464" y="0"/>
                </a:lnTo>
                <a:lnTo>
                  <a:pt x="464" y="968"/>
                </a:lnTo>
              </a:path>
            </a:pathLst>
          </a:custGeom>
          <a:noFill/>
          <a:ln w="28575">
            <a:solidFill>
              <a:schemeClr val="folHlink"/>
            </a:solidFill>
            <a:round/>
            <a:headEnd/>
            <a:tailEnd/>
          </a:ln>
        </p:spPr>
        <p:txBody>
          <a:bodyPr wrap="none" anchor="ctr"/>
          <a:lstStyle/>
          <a:p>
            <a:endParaRPr lang="zh-TW" altLang="en-US"/>
          </a:p>
        </p:txBody>
      </p:sp>
      <p:pic>
        <p:nvPicPr>
          <p:cNvPr id="132152" name="Picture 80" descr="blade server"/>
          <p:cNvPicPr>
            <a:picLocks noChangeAspect="1" noChangeArrowheads="1"/>
          </p:cNvPicPr>
          <p:nvPr/>
        </p:nvPicPr>
        <p:blipFill>
          <a:blip r:embed="rId15"/>
          <a:srcRect/>
          <a:stretch>
            <a:fillRect/>
          </a:stretch>
        </p:blipFill>
        <p:spPr bwMode="auto">
          <a:xfrm>
            <a:off x="763588" y="3357563"/>
            <a:ext cx="622300" cy="415925"/>
          </a:xfrm>
          <a:prstGeom prst="rect">
            <a:avLst/>
          </a:prstGeom>
          <a:noFill/>
          <a:ln w="9525">
            <a:noFill/>
            <a:miter lim="800000"/>
            <a:headEnd/>
            <a:tailEnd/>
          </a:ln>
        </p:spPr>
      </p:pic>
      <p:pic>
        <p:nvPicPr>
          <p:cNvPr id="132153" name="Picture 81" descr="unix server"/>
          <p:cNvPicPr>
            <a:picLocks noChangeAspect="1" noChangeArrowheads="1"/>
          </p:cNvPicPr>
          <p:nvPr/>
        </p:nvPicPr>
        <p:blipFill>
          <a:blip r:embed="rId16"/>
          <a:srcRect/>
          <a:stretch>
            <a:fillRect/>
          </a:stretch>
        </p:blipFill>
        <p:spPr bwMode="auto">
          <a:xfrm>
            <a:off x="828675" y="4905375"/>
            <a:ext cx="493713" cy="554038"/>
          </a:xfrm>
          <a:prstGeom prst="rect">
            <a:avLst/>
          </a:prstGeom>
          <a:noFill/>
          <a:ln w="9525">
            <a:noFill/>
            <a:miter lim="800000"/>
            <a:headEnd/>
            <a:tailEnd/>
          </a:ln>
        </p:spPr>
      </p:pic>
      <p:pic>
        <p:nvPicPr>
          <p:cNvPr id="132154" name="Picture 82" descr="4stack"/>
          <p:cNvPicPr>
            <a:picLocks noChangeAspect="1" noChangeArrowheads="1"/>
          </p:cNvPicPr>
          <p:nvPr/>
        </p:nvPicPr>
        <p:blipFill>
          <a:blip r:embed="rId10"/>
          <a:srcRect/>
          <a:stretch>
            <a:fillRect/>
          </a:stretch>
        </p:blipFill>
        <p:spPr bwMode="auto">
          <a:xfrm>
            <a:off x="704850" y="1657350"/>
            <a:ext cx="741363" cy="487363"/>
          </a:xfrm>
          <a:prstGeom prst="rect">
            <a:avLst/>
          </a:prstGeom>
          <a:noFill/>
          <a:ln w="9525">
            <a:noFill/>
            <a:miter lim="800000"/>
            <a:headEnd/>
            <a:tailEnd/>
          </a:ln>
        </p:spPr>
      </p:pic>
      <p:grpSp>
        <p:nvGrpSpPr>
          <p:cNvPr id="132155" name="Group 83"/>
          <p:cNvGrpSpPr>
            <a:grpSpLocks/>
          </p:cNvGrpSpPr>
          <p:nvPr/>
        </p:nvGrpSpPr>
        <p:grpSpPr bwMode="auto">
          <a:xfrm>
            <a:off x="1573213" y="3243263"/>
            <a:ext cx="1176337" cy="617537"/>
            <a:chOff x="5523" y="2187"/>
            <a:chExt cx="741" cy="389"/>
          </a:xfrm>
        </p:grpSpPr>
        <p:sp>
          <p:nvSpPr>
            <p:cNvPr id="132166" name="Freeform 84"/>
            <p:cNvSpPr>
              <a:spLocks/>
            </p:cNvSpPr>
            <p:nvPr/>
          </p:nvSpPr>
          <p:spPr bwMode="auto">
            <a:xfrm>
              <a:off x="5523" y="2187"/>
              <a:ext cx="741" cy="389"/>
            </a:xfrm>
            <a:custGeom>
              <a:avLst/>
              <a:gdLst>
                <a:gd name="T0" fmla="*/ 83 w 1217"/>
                <a:gd name="T1" fmla="*/ 12 h 639"/>
                <a:gd name="T2" fmla="*/ 80 w 1217"/>
                <a:gd name="T3" fmla="*/ 12 h 639"/>
                <a:gd name="T4" fmla="*/ 61 w 1217"/>
                <a:gd name="T5" fmla="*/ 0 h 639"/>
                <a:gd name="T6" fmla="*/ 43 w 1217"/>
                <a:gd name="T7" fmla="*/ 8 h 639"/>
                <a:gd name="T8" fmla="*/ 36 w 1217"/>
                <a:gd name="T9" fmla="*/ 7 h 639"/>
                <a:gd name="T10" fmla="*/ 17 w 1217"/>
                <a:gd name="T11" fmla="*/ 18 h 639"/>
                <a:gd name="T12" fmla="*/ 0 w 1217"/>
                <a:gd name="T13" fmla="*/ 33 h 639"/>
                <a:gd name="T14" fmla="*/ 20 w 1217"/>
                <a:gd name="T15" fmla="*/ 48 h 639"/>
                <a:gd name="T16" fmla="*/ 28 w 1217"/>
                <a:gd name="T17" fmla="*/ 47 h 639"/>
                <a:gd name="T18" fmla="*/ 46 w 1217"/>
                <a:gd name="T19" fmla="*/ 54 h 639"/>
                <a:gd name="T20" fmla="*/ 61 w 1217"/>
                <a:gd name="T21" fmla="*/ 48 h 639"/>
                <a:gd name="T22" fmla="*/ 74 w 1217"/>
                <a:gd name="T23" fmla="*/ 51 h 639"/>
                <a:gd name="T24" fmla="*/ 91 w 1217"/>
                <a:gd name="T25" fmla="*/ 40 h 639"/>
                <a:gd name="T26" fmla="*/ 102 w 1217"/>
                <a:gd name="T27" fmla="*/ 27 h 639"/>
                <a:gd name="T28" fmla="*/ 83 w 1217"/>
                <a:gd name="T29" fmla="*/ 12 h 6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7"/>
                <a:gd name="T46" fmla="*/ 0 h 639"/>
                <a:gd name="T47" fmla="*/ 1217 w 1217"/>
                <a:gd name="T48" fmla="*/ 639 h 6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7" h="639">
                  <a:moveTo>
                    <a:pt x="988" y="142"/>
                  </a:moveTo>
                  <a:cubicBezTo>
                    <a:pt x="977" y="142"/>
                    <a:pt x="966" y="142"/>
                    <a:pt x="955" y="144"/>
                  </a:cubicBezTo>
                  <a:cubicBezTo>
                    <a:pt x="939" y="63"/>
                    <a:pt x="842" y="0"/>
                    <a:pt x="726" y="0"/>
                  </a:cubicBezTo>
                  <a:cubicBezTo>
                    <a:pt x="633" y="0"/>
                    <a:pt x="552" y="40"/>
                    <a:pt x="515" y="97"/>
                  </a:cubicBezTo>
                  <a:cubicBezTo>
                    <a:pt x="489" y="89"/>
                    <a:pt x="461" y="85"/>
                    <a:pt x="431" y="85"/>
                  </a:cubicBezTo>
                  <a:cubicBezTo>
                    <a:pt x="322" y="85"/>
                    <a:pt x="230" y="139"/>
                    <a:pt x="205" y="212"/>
                  </a:cubicBezTo>
                  <a:cubicBezTo>
                    <a:pt x="89" y="225"/>
                    <a:pt x="0" y="301"/>
                    <a:pt x="0" y="392"/>
                  </a:cubicBezTo>
                  <a:cubicBezTo>
                    <a:pt x="0" y="493"/>
                    <a:pt x="107" y="574"/>
                    <a:pt x="239" y="574"/>
                  </a:cubicBezTo>
                  <a:cubicBezTo>
                    <a:pt x="273" y="574"/>
                    <a:pt x="306" y="568"/>
                    <a:pt x="336" y="558"/>
                  </a:cubicBezTo>
                  <a:cubicBezTo>
                    <a:pt x="380" y="607"/>
                    <a:pt x="457" y="639"/>
                    <a:pt x="544" y="639"/>
                  </a:cubicBezTo>
                  <a:cubicBezTo>
                    <a:pt x="623" y="639"/>
                    <a:pt x="693" y="613"/>
                    <a:pt x="738" y="572"/>
                  </a:cubicBezTo>
                  <a:cubicBezTo>
                    <a:pt x="776" y="593"/>
                    <a:pt x="824" y="606"/>
                    <a:pt x="875" y="606"/>
                  </a:cubicBezTo>
                  <a:cubicBezTo>
                    <a:pt x="983" y="606"/>
                    <a:pt x="1073" y="549"/>
                    <a:pt x="1095" y="473"/>
                  </a:cubicBezTo>
                  <a:cubicBezTo>
                    <a:pt x="1167" y="444"/>
                    <a:pt x="1217" y="385"/>
                    <a:pt x="1217" y="318"/>
                  </a:cubicBezTo>
                  <a:cubicBezTo>
                    <a:pt x="1217" y="221"/>
                    <a:pt x="1114" y="142"/>
                    <a:pt x="988" y="142"/>
                  </a:cubicBezTo>
                  <a:close/>
                </a:path>
              </a:pathLst>
            </a:custGeom>
            <a:gradFill rotWithShape="0">
              <a:gsLst>
                <a:gs pos="0">
                  <a:srgbClr val="D7DCED"/>
                </a:gs>
                <a:gs pos="50000">
                  <a:srgbClr val="F7F8FB"/>
                </a:gs>
                <a:gs pos="100000">
                  <a:srgbClr val="D7DCED"/>
                </a:gs>
              </a:gsLst>
              <a:lin ang="5400000" scaled="1"/>
            </a:gradFill>
            <a:ln w="9525">
              <a:noFill/>
              <a:round/>
              <a:headEnd/>
              <a:tailEnd/>
            </a:ln>
          </p:spPr>
          <p:txBody>
            <a:bodyPr/>
            <a:lstStyle/>
            <a:p>
              <a:endParaRPr lang="zh-TW" altLang="en-US"/>
            </a:p>
          </p:txBody>
        </p:sp>
        <p:sp>
          <p:nvSpPr>
            <p:cNvPr id="132167" name="Text Box 85"/>
            <p:cNvSpPr txBox="1">
              <a:spLocks noChangeArrowheads="1"/>
            </p:cNvSpPr>
            <p:nvPr/>
          </p:nvSpPr>
          <p:spPr bwMode="auto">
            <a:xfrm>
              <a:off x="5631" y="2301"/>
              <a:ext cx="533" cy="192"/>
            </a:xfrm>
            <a:prstGeom prst="rect">
              <a:avLst/>
            </a:prstGeom>
            <a:noFill/>
            <a:ln w="12700">
              <a:noFill/>
              <a:miter lim="800000"/>
              <a:headEnd/>
              <a:tailEnd/>
            </a:ln>
          </p:spPr>
          <p:txBody>
            <a:bodyPr wrap="none">
              <a:spAutoFit/>
            </a:bodyPr>
            <a:lstStyle/>
            <a:p>
              <a:pPr algn="ctr"/>
              <a:r>
                <a:rPr kumimoji="0" lang="en-US" altLang="zh-TW" sz="1400" b="1">
                  <a:solidFill>
                    <a:srgbClr val="E66C00"/>
                  </a:solidFill>
                </a:rPr>
                <a:t>FC SAN</a:t>
              </a:r>
            </a:p>
          </p:txBody>
        </p:sp>
      </p:grpSp>
      <p:pic>
        <p:nvPicPr>
          <p:cNvPr id="132156" name="Picture 86" descr="ms_masthead_ltr"/>
          <p:cNvPicPr>
            <a:picLocks noChangeAspect="1" noChangeArrowheads="1"/>
          </p:cNvPicPr>
          <p:nvPr/>
        </p:nvPicPr>
        <p:blipFill>
          <a:blip r:embed="rId6"/>
          <a:srcRect/>
          <a:stretch>
            <a:fillRect/>
          </a:stretch>
        </p:blipFill>
        <p:spPr bwMode="auto">
          <a:xfrm>
            <a:off x="4903788" y="4521200"/>
            <a:ext cx="730250" cy="225425"/>
          </a:xfrm>
          <a:prstGeom prst="rect">
            <a:avLst/>
          </a:prstGeom>
          <a:noFill/>
          <a:ln w="9525">
            <a:noFill/>
            <a:miter lim="800000"/>
            <a:headEnd/>
            <a:tailEnd/>
          </a:ln>
        </p:spPr>
      </p:pic>
      <p:grpSp>
        <p:nvGrpSpPr>
          <p:cNvPr id="132157" name="Group 87"/>
          <p:cNvGrpSpPr>
            <a:grpSpLocks/>
          </p:cNvGrpSpPr>
          <p:nvPr/>
        </p:nvGrpSpPr>
        <p:grpSpPr bwMode="auto">
          <a:xfrm>
            <a:off x="5181600" y="3243263"/>
            <a:ext cx="1176338" cy="617537"/>
            <a:chOff x="5523" y="2187"/>
            <a:chExt cx="741" cy="389"/>
          </a:xfrm>
        </p:grpSpPr>
        <p:sp>
          <p:nvSpPr>
            <p:cNvPr id="132164" name="Freeform 88"/>
            <p:cNvSpPr>
              <a:spLocks/>
            </p:cNvSpPr>
            <p:nvPr/>
          </p:nvSpPr>
          <p:spPr bwMode="auto">
            <a:xfrm>
              <a:off x="5523" y="2187"/>
              <a:ext cx="741" cy="389"/>
            </a:xfrm>
            <a:custGeom>
              <a:avLst/>
              <a:gdLst>
                <a:gd name="T0" fmla="*/ 83 w 1217"/>
                <a:gd name="T1" fmla="*/ 12 h 639"/>
                <a:gd name="T2" fmla="*/ 80 w 1217"/>
                <a:gd name="T3" fmla="*/ 12 h 639"/>
                <a:gd name="T4" fmla="*/ 61 w 1217"/>
                <a:gd name="T5" fmla="*/ 0 h 639"/>
                <a:gd name="T6" fmla="*/ 43 w 1217"/>
                <a:gd name="T7" fmla="*/ 8 h 639"/>
                <a:gd name="T8" fmla="*/ 36 w 1217"/>
                <a:gd name="T9" fmla="*/ 7 h 639"/>
                <a:gd name="T10" fmla="*/ 17 w 1217"/>
                <a:gd name="T11" fmla="*/ 18 h 639"/>
                <a:gd name="T12" fmla="*/ 0 w 1217"/>
                <a:gd name="T13" fmla="*/ 33 h 639"/>
                <a:gd name="T14" fmla="*/ 20 w 1217"/>
                <a:gd name="T15" fmla="*/ 48 h 639"/>
                <a:gd name="T16" fmla="*/ 28 w 1217"/>
                <a:gd name="T17" fmla="*/ 47 h 639"/>
                <a:gd name="T18" fmla="*/ 46 w 1217"/>
                <a:gd name="T19" fmla="*/ 54 h 639"/>
                <a:gd name="T20" fmla="*/ 61 w 1217"/>
                <a:gd name="T21" fmla="*/ 48 h 639"/>
                <a:gd name="T22" fmla="*/ 74 w 1217"/>
                <a:gd name="T23" fmla="*/ 51 h 639"/>
                <a:gd name="T24" fmla="*/ 91 w 1217"/>
                <a:gd name="T25" fmla="*/ 40 h 639"/>
                <a:gd name="T26" fmla="*/ 102 w 1217"/>
                <a:gd name="T27" fmla="*/ 27 h 639"/>
                <a:gd name="T28" fmla="*/ 83 w 1217"/>
                <a:gd name="T29" fmla="*/ 12 h 6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7"/>
                <a:gd name="T46" fmla="*/ 0 h 639"/>
                <a:gd name="T47" fmla="*/ 1217 w 1217"/>
                <a:gd name="T48" fmla="*/ 639 h 6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7" h="639">
                  <a:moveTo>
                    <a:pt x="988" y="142"/>
                  </a:moveTo>
                  <a:cubicBezTo>
                    <a:pt x="977" y="142"/>
                    <a:pt x="966" y="142"/>
                    <a:pt x="955" y="144"/>
                  </a:cubicBezTo>
                  <a:cubicBezTo>
                    <a:pt x="939" y="63"/>
                    <a:pt x="842" y="0"/>
                    <a:pt x="726" y="0"/>
                  </a:cubicBezTo>
                  <a:cubicBezTo>
                    <a:pt x="633" y="0"/>
                    <a:pt x="552" y="40"/>
                    <a:pt x="515" y="97"/>
                  </a:cubicBezTo>
                  <a:cubicBezTo>
                    <a:pt x="489" y="89"/>
                    <a:pt x="461" y="85"/>
                    <a:pt x="431" y="85"/>
                  </a:cubicBezTo>
                  <a:cubicBezTo>
                    <a:pt x="322" y="85"/>
                    <a:pt x="230" y="139"/>
                    <a:pt x="205" y="212"/>
                  </a:cubicBezTo>
                  <a:cubicBezTo>
                    <a:pt x="89" y="225"/>
                    <a:pt x="0" y="301"/>
                    <a:pt x="0" y="392"/>
                  </a:cubicBezTo>
                  <a:cubicBezTo>
                    <a:pt x="0" y="493"/>
                    <a:pt x="107" y="574"/>
                    <a:pt x="239" y="574"/>
                  </a:cubicBezTo>
                  <a:cubicBezTo>
                    <a:pt x="273" y="574"/>
                    <a:pt x="306" y="568"/>
                    <a:pt x="336" y="558"/>
                  </a:cubicBezTo>
                  <a:cubicBezTo>
                    <a:pt x="380" y="607"/>
                    <a:pt x="457" y="639"/>
                    <a:pt x="544" y="639"/>
                  </a:cubicBezTo>
                  <a:cubicBezTo>
                    <a:pt x="623" y="639"/>
                    <a:pt x="693" y="613"/>
                    <a:pt x="738" y="572"/>
                  </a:cubicBezTo>
                  <a:cubicBezTo>
                    <a:pt x="776" y="593"/>
                    <a:pt x="824" y="606"/>
                    <a:pt x="875" y="606"/>
                  </a:cubicBezTo>
                  <a:cubicBezTo>
                    <a:pt x="983" y="606"/>
                    <a:pt x="1073" y="549"/>
                    <a:pt x="1095" y="473"/>
                  </a:cubicBezTo>
                  <a:cubicBezTo>
                    <a:pt x="1167" y="444"/>
                    <a:pt x="1217" y="385"/>
                    <a:pt x="1217" y="318"/>
                  </a:cubicBezTo>
                  <a:cubicBezTo>
                    <a:pt x="1217" y="221"/>
                    <a:pt x="1114" y="142"/>
                    <a:pt x="988" y="142"/>
                  </a:cubicBezTo>
                  <a:close/>
                </a:path>
              </a:pathLst>
            </a:custGeom>
            <a:gradFill rotWithShape="0">
              <a:gsLst>
                <a:gs pos="0">
                  <a:srgbClr val="D7DCED"/>
                </a:gs>
                <a:gs pos="50000">
                  <a:srgbClr val="F7F8FB"/>
                </a:gs>
                <a:gs pos="100000">
                  <a:srgbClr val="D7DCED"/>
                </a:gs>
              </a:gsLst>
              <a:lin ang="5400000" scaled="1"/>
            </a:gradFill>
            <a:ln w="9525">
              <a:noFill/>
              <a:round/>
              <a:headEnd/>
              <a:tailEnd/>
            </a:ln>
          </p:spPr>
          <p:txBody>
            <a:bodyPr/>
            <a:lstStyle/>
            <a:p>
              <a:endParaRPr lang="zh-TW" altLang="en-US"/>
            </a:p>
          </p:txBody>
        </p:sp>
        <p:sp>
          <p:nvSpPr>
            <p:cNvPr id="132165" name="Text Box 89"/>
            <p:cNvSpPr txBox="1">
              <a:spLocks noChangeArrowheads="1"/>
            </p:cNvSpPr>
            <p:nvPr/>
          </p:nvSpPr>
          <p:spPr bwMode="auto">
            <a:xfrm>
              <a:off x="5724" y="2315"/>
              <a:ext cx="340" cy="173"/>
            </a:xfrm>
            <a:prstGeom prst="rect">
              <a:avLst/>
            </a:prstGeom>
            <a:noFill/>
            <a:ln w="12700">
              <a:noFill/>
              <a:miter lim="800000"/>
              <a:headEnd/>
              <a:tailEnd/>
            </a:ln>
          </p:spPr>
          <p:txBody>
            <a:bodyPr wrap="none">
              <a:spAutoFit/>
            </a:bodyPr>
            <a:lstStyle/>
            <a:p>
              <a:pPr algn="ctr"/>
              <a:r>
                <a:rPr kumimoji="0" lang="en-US" altLang="zh-TW" sz="1200">
                  <a:solidFill>
                    <a:srgbClr val="687CBA"/>
                  </a:solidFill>
                </a:rPr>
                <a:t>WAN</a:t>
              </a:r>
            </a:p>
          </p:txBody>
        </p:sp>
      </p:grpSp>
      <p:sp>
        <p:nvSpPr>
          <p:cNvPr id="132158" name="Line 90"/>
          <p:cNvSpPr>
            <a:spLocks noChangeShapeType="1"/>
          </p:cNvSpPr>
          <p:nvPr/>
        </p:nvSpPr>
        <p:spPr bwMode="auto">
          <a:xfrm rot="5400000" flipH="1">
            <a:off x="2310607" y="2945606"/>
            <a:ext cx="2335212" cy="9525"/>
          </a:xfrm>
          <a:prstGeom prst="line">
            <a:avLst/>
          </a:prstGeom>
          <a:noFill/>
          <a:ln w="28575">
            <a:solidFill>
              <a:srgbClr val="5F5F5F"/>
            </a:solidFill>
            <a:round/>
            <a:headEnd/>
            <a:tailEnd/>
          </a:ln>
        </p:spPr>
        <p:txBody>
          <a:bodyPr wrap="none" anchor="ctr"/>
          <a:lstStyle/>
          <a:p>
            <a:endParaRPr lang="zh-TW" altLang="en-US"/>
          </a:p>
        </p:txBody>
      </p:sp>
      <p:grpSp>
        <p:nvGrpSpPr>
          <p:cNvPr id="132159" name="Group 91"/>
          <p:cNvGrpSpPr>
            <a:grpSpLocks/>
          </p:cNvGrpSpPr>
          <p:nvPr/>
        </p:nvGrpSpPr>
        <p:grpSpPr bwMode="auto">
          <a:xfrm>
            <a:off x="2886075" y="1958975"/>
            <a:ext cx="1176338" cy="617538"/>
            <a:chOff x="5523" y="2187"/>
            <a:chExt cx="741" cy="389"/>
          </a:xfrm>
        </p:grpSpPr>
        <p:sp>
          <p:nvSpPr>
            <p:cNvPr id="132162" name="Freeform 92"/>
            <p:cNvSpPr>
              <a:spLocks/>
            </p:cNvSpPr>
            <p:nvPr/>
          </p:nvSpPr>
          <p:spPr bwMode="auto">
            <a:xfrm>
              <a:off x="5523" y="2187"/>
              <a:ext cx="741" cy="389"/>
            </a:xfrm>
            <a:custGeom>
              <a:avLst/>
              <a:gdLst>
                <a:gd name="T0" fmla="*/ 83 w 1217"/>
                <a:gd name="T1" fmla="*/ 12 h 639"/>
                <a:gd name="T2" fmla="*/ 80 w 1217"/>
                <a:gd name="T3" fmla="*/ 12 h 639"/>
                <a:gd name="T4" fmla="*/ 61 w 1217"/>
                <a:gd name="T5" fmla="*/ 0 h 639"/>
                <a:gd name="T6" fmla="*/ 43 w 1217"/>
                <a:gd name="T7" fmla="*/ 8 h 639"/>
                <a:gd name="T8" fmla="*/ 36 w 1217"/>
                <a:gd name="T9" fmla="*/ 7 h 639"/>
                <a:gd name="T10" fmla="*/ 17 w 1217"/>
                <a:gd name="T11" fmla="*/ 18 h 639"/>
                <a:gd name="T12" fmla="*/ 0 w 1217"/>
                <a:gd name="T13" fmla="*/ 33 h 639"/>
                <a:gd name="T14" fmla="*/ 20 w 1217"/>
                <a:gd name="T15" fmla="*/ 48 h 639"/>
                <a:gd name="T16" fmla="*/ 28 w 1217"/>
                <a:gd name="T17" fmla="*/ 47 h 639"/>
                <a:gd name="T18" fmla="*/ 46 w 1217"/>
                <a:gd name="T19" fmla="*/ 54 h 639"/>
                <a:gd name="T20" fmla="*/ 61 w 1217"/>
                <a:gd name="T21" fmla="*/ 48 h 639"/>
                <a:gd name="T22" fmla="*/ 74 w 1217"/>
                <a:gd name="T23" fmla="*/ 51 h 639"/>
                <a:gd name="T24" fmla="*/ 91 w 1217"/>
                <a:gd name="T25" fmla="*/ 40 h 639"/>
                <a:gd name="T26" fmla="*/ 102 w 1217"/>
                <a:gd name="T27" fmla="*/ 27 h 639"/>
                <a:gd name="T28" fmla="*/ 83 w 1217"/>
                <a:gd name="T29" fmla="*/ 12 h 6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7"/>
                <a:gd name="T46" fmla="*/ 0 h 639"/>
                <a:gd name="T47" fmla="*/ 1217 w 1217"/>
                <a:gd name="T48" fmla="*/ 639 h 6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7" h="639">
                  <a:moveTo>
                    <a:pt x="988" y="142"/>
                  </a:moveTo>
                  <a:cubicBezTo>
                    <a:pt x="977" y="142"/>
                    <a:pt x="966" y="142"/>
                    <a:pt x="955" y="144"/>
                  </a:cubicBezTo>
                  <a:cubicBezTo>
                    <a:pt x="939" y="63"/>
                    <a:pt x="842" y="0"/>
                    <a:pt x="726" y="0"/>
                  </a:cubicBezTo>
                  <a:cubicBezTo>
                    <a:pt x="633" y="0"/>
                    <a:pt x="552" y="40"/>
                    <a:pt x="515" y="97"/>
                  </a:cubicBezTo>
                  <a:cubicBezTo>
                    <a:pt x="489" y="89"/>
                    <a:pt x="461" y="85"/>
                    <a:pt x="431" y="85"/>
                  </a:cubicBezTo>
                  <a:cubicBezTo>
                    <a:pt x="322" y="85"/>
                    <a:pt x="230" y="139"/>
                    <a:pt x="205" y="212"/>
                  </a:cubicBezTo>
                  <a:cubicBezTo>
                    <a:pt x="89" y="225"/>
                    <a:pt x="0" y="301"/>
                    <a:pt x="0" y="392"/>
                  </a:cubicBezTo>
                  <a:cubicBezTo>
                    <a:pt x="0" y="493"/>
                    <a:pt x="107" y="574"/>
                    <a:pt x="239" y="574"/>
                  </a:cubicBezTo>
                  <a:cubicBezTo>
                    <a:pt x="273" y="574"/>
                    <a:pt x="306" y="568"/>
                    <a:pt x="336" y="558"/>
                  </a:cubicBezTo>
                  <a:cubicBezTo>
                    <a:pt x="380" y="607"/>
                    <a:pt x="457" y="639"/>
                    <a:pt x="544" y="639"/>
                  </a:cubicBezTo>
                  <a:cubicBezTo>
                    <a:pt x="623" y="639"/>
                    <a:pt x="693" y="613"/>
                    <a:pt x="738" y="572"/>
                  </a:cubicBezTo>
                  <a:cubicBezTo>
                    <a:pt x="776" y="593"/>
                    <a:pt x="824" y="606"/>
                    <a:pt x="875" y="606"/>
                  </a:cubicBezTo>
                  <a:cubicBezTo>
                    <a:pt x="983" y="606"/>
                    <a:pt x="1073" y="549"/>
                    <a:pt x="1095" y="473"/>
                  </a:cubicBezTo>
                  <a:cubicBezTo>
                    <a:pt x="1167" y="444"/>
                    <a:pt x="1217" y="385"/>
                    <a:pt x="1217" y="318"/>
                  </a:cubicBezTo>
                  <a:cubicBezTo>
                    <a:pt x="1217" y="221"/>
                    <a:pt x="1114" y="142"/>
                    <a:pt x="988" y="142"/>
                  </a:cubicBezTo>
                  <a:close/>
                </a:path>
              </a:pathLst>
            </a:custGeom>
            <a:gradFill rotWithShape="0">
              <a:gsLst>
                <a:gs pos="0">
                  <a:srgbClr val="D7DCED"/>
                </a:gs>
                <a:gs pos="50000">
                  <a:srgbClr val="F7F8FB"/>
                </a:gs>
                <a:gs pos="100000">
                  <a:srgbClr val="D7DCED"/>
                </a:gs>
              </a:gsLst>
              <a:lin ang="5400000" scaled="1"/>
            </a:gradFill>
            <a:ln w="9525">
              <a:noFill/>
              <a:round/>
              <a:headEnd/>
              <a:tailEnd/>
            </a:ln>
          </p:spPr>
          <p:txBody>
            <a:bodyPr/>
            <a:lstStyle/>
            <a:p>
              <a:endParaRPr lang="zh-TW" altLang="en-US"/>
            </a:p>
          </p:txBody>
        </p:sp>
        <p:sp>
          <p:nvSpPr>
            <p:cNvPr id="132163" name="Text Box 93"/>
            <p:cNvSpPr txBox="1">
              <a:spLocks noChangeArrowheads="1"/>
            </p:cNvSpPr>
            <p:nvPr/>
          </p:nvSpPr>
          <p:spPr bwMode="auto">
            <a:xfrm>
              <a:off x="5743" y="2315"/>
              <a:ext cx="302" cy="173"/>
            </a:xfrm>
            <a:prstGeom prst="rect">
              <a:avLst/>
            </a:prstGeom>
            <a:noFill/>
            <a:ln w="12700">
              <a:noFill/>
              <a:miter lim="800000"/>
              <a:headEnd/>
              <a:tailEnd/>
            </a:ln>
          </p:spPr>
          <p:txBody>
            <a:bodyPr wrap="none">
              <a:spAutoFit/>
            </a:bodyPr>
            <a:lstStyle/>
            <a:p>
              <a:pPr algn="ctr"/>
              <a:r>
                <a:rPr kumimoji="0" lang="en-US" altLang="zh-TW" sz="1200">
                  <a:solidFill>
                    <a:srgbClr val="687CBA"/>
                  </a:solidFill>
                </a:rPr>
                <a:t>LAN</a:t>
              </a:r>
            </a:p>
          </p:txBody>
        </p:sp>
      </p:grpSp>
      <p:sp>
        <p:nvSpPr>
          <p:cNvPr id="132160" name="Text Box 94"/>
          <p:cNvSpPr txBox="1">
            <a:spLocks noChangeArrowheads="1"/>
          </p:cNvSpPr>
          <p:nvPr/>
        </p:nvSpPr>
        <p:spPr bwMode="auto">
          <a:xfrm>
            <a:off x="7812088" y="2205038"/>
            <a:ext cx="1039812" cy="403225"/>
          </a:xfrm>
          <a:prstGeom prst="rect">
            <a:avLst/>
          </a:prstGeom>
          <a:noFill/>
          <a:ln w="9525">
            <a:noFill/>
            <a:miter lim="800000"/>
            <a:headEnd/>
            <a:tailEnd/>
          </a:ln>
        </p:spPr>
        <p:txBody>
          <a:bodyPr>
            <a:spAutoFit/>
          </a:bodyPr>
          <a:lstStyle/>
          <a:p>
            <a:pPr algn="ctr" eaLnBrk="0" hangingPunct="0">
              <a:lnSpc>
                <a:spcPct val="85000"/>
              </a:lnSpc>
            </a:pPr>
            <a:r>
              <a:rPr kumimoji="0" lang="en-AU" altLang="zh-TW" sz="1200" b="1">
                <a:solidFill>
                  <a:srgbClr val="586CAA"/>
                </a:solidFill>
              </a:rPr>
              <a:t>NetApp</a:t>
            </a:r>
          </a:p>
          <a:p>
            <a:pPr algn="ctr" eaLnBrk="0" hangingPunct="0">
              <a:lnSpc>
                <a:spcPct val="85000"/>
              </a:lnSpc>
            </a:pPr>
            <a:r>
              <a:rPr kumimoji="0" lang="en-AU" altLang="zh-TW" sz="1200" b="1">
                <a:solidFill>
                  <a:srgbClr val="586CAA"/>
                </a:solidFill>
              </a:rPr>
              <a:t>FAS Series</a:t>
            </a:r>
            <a:endParaRPr kumimoji="0" lang="en-US" altLang="zh-TW" sz="1200" b="1">
              <a:solidFill>
                <a:srgbClr val="586CAA"/>
              </a:solidFill>
            </a:endParaRPr>
          </a:p>
        </p:txBody>
      </p:sp>
      <p:sp>
        <p:nvSpPr>
          <p:cNvPr id="132161" name="Text Box 95"/>
          <p:cNvSpPr txBox="1">
            <a:spLocks noChangeArrowheads="1"/>
          </p:cNvSpPr>
          <p:nvPr/>
        </p:nvSpPr>
        <p:spPr bwMode="auto">
          <a:xfrm>
            <a:off x="7667625" y="5229225"/>
            <a:ext cx="1039813" cy="403225"/>
          </a:xfrm>
          <a:prstGeom prst="rect">
            <a:avLst/>
          </a:prstGeom>
          <a:noFill/>
          <a:ln w="9525">
            <a:noFill/>
            <a:miter lim="800000"/>
            <a:headEnd/>
            <a:tailEnd/>
          </a:ln>
        </p:spPr>
        <p:txBody>
          <a:bodyPr>
            <a:spAutoFit/>
          </a:bodyPr>
          <a:lstStyle/>
          <a:p>
            <a:pPr algn="ctr" eaLnBrk="0" hangingPunct="0">
              <a:lnSpc>
                <a:spcPct val="85000"/>
              </a:lnSpc>
            </a:pPr>
            <a:r>
              <a:rPr kumimoji="0" lang="en-AU" altLang="zh-TW" sz="1200" b="1">
                <a:solidFill>
                  <a:srgbClr val="586CAA"/>
                </a:solidFill>
              </a:rPr>
              <a:t>NetApp</a:t>
            </a:r>
          </a:p>
          <a:p>
            <a:pPr algn="ctr" eaLnBrk="0" hangingPunct="0">
              <a:lnSpc>
                <a:spcPct val="85000"/>
              </a:lnSpc>
            </a:pPr>
            <a:r>
              <a:rPr kumimoji="0" lang="en-AU" altLang="zh-TW" sz="1200" b="1">
                <a:solidFill>
                  <a:srgbClr val="586CAA"/>
                </a:solidFill>
              </a:rPr>
              <a:t>FAS Series</a:t>
            </a:r>
            <a:endParaRPr kumimoji="0" lang="en-US" altLang="zh-TW" sz="1200" b="1">
              <a:solidFill>
                <a:srgbClr val="586CAA"/>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1"/>
          <p:cNvSpPr>
            <a:spLocks noGrp="1" noChangeArrowheads="1"/>
          </p:cNvSpPr>
          <p:nvPr>
            <p:ph type="title" idx="4294967295"/>
          </p:nvPr>
        </p:nvSpPr>
        <p:spPr>
          <a:xfrm>
            <a:off x="1552575" y="0"/>
            <a:ext cx="7772400" cy="558800"/>
          </a:xfrm>
        </p:spPr>
        <p:txBody>
          <a:bodyPr/>
          <a:lstStyle/>
          <a:p>
            <a:pPr eaLnBrk="1" hangingPunct="1"/>
            <a:r>
              <a:rPr lang="en-US" altLang="zh-TW" sz="2400" smtClean="0"/>
              <a:t>NetApp</a:t>
            </a:r>
            <a:r>
              <a:rPr lang="zh-TW" altLang="en-US" sz="2400" smtClean="0"/>
              <a:t>提供單一架構及</a:t>
            </a:r>
            <a:r>
              <a:rPr lang="en-US" altLang="zh-TW" sz="2400" smtClean="0"/>
              <a:t>100%</a:t>
            </a:r>
            <a:r>
              <a:rPr lang="zh-TW" altLang="en-US" sz="2400" smtClean="0"/>
              <a:t>自有的儲存技術</a:t>
            </a:r>
          </a:p>
        </p:txBody>
      </p:sp>
      <p:sp>
        <p:nvSpPr>
          <p:cNvPr id="134146" name="Rectangle 36"/>
          <p:cNvSpPr>
            <a:spLocks noChangeArrowheads="1"/>
          </p:cNvSpPr>
          <p:nvPr/>
        </p:nvSpPr>
        <p:spPr bwMode="auto">
          <a:xfrm>
            <a:off x="1744663" y="5000625"/>
            <a:ext cx="5256212" cy="847725"/>
          </a:xfrm>
          <a:prstGeom prst="rect">
            <a:avLst/>
          </a:prstGeom>
          <a:noFill/>
          <a:ln w="9525">
            <a:noFill/>
            <a:miter lim="800000"/>
            <a:headEnd/>
            <a:tailEnd/>
          </a:ln>
        </p:spPr>
        <p:txBody>
          <a:bodyPr/>
          <a:lstStyle/>
          <a:p>
            <a:pPr marL="342900" indent="-342900">
              <a:spcBef>
                <a:spcPct val="20000"/>
              </a:spcBef>
              <a:buFontTx/>
              <a:buBlip>
                <a:blip r:embed="rId3"/>
              </a:buBlip>
            </a:pPr>
            <a:r>
              <a:rPr kumimoji="0" lang="zh-TW" altLang="en-US" sz="1600" b="1">
                <a:solidFill>
                  <a:srgbClr val="FF0000"/>
                </a:solidFill>
                <a:ea typeface="華康中圓體"/>
                <a:cs typeface="華康中圓體"/>
              </a:rPr>
              <a:t>缺乏彈性</a:t>
            </a:r>
            <a:r>
              <a:rPr kumimoji="0" lang="en-US" altLang="zh-TW" sz="1600" b="1">
                <a:solidFill>
                  <a:srgbClr val="FF0000"/>
                </a:solidFill>
                <a:ea typeface="華康中圓體"/>
                <a:cs typeface="華康中圓體"/>
              </a:rPr>
              <a:t>--</a:t>
            </a:r>
            <a:r>
              <a:rPr kumimoji="0" lang="zh-TW" altLang="en-US" sz="1600" b="1">
                <a:solidFill>
                  <a:srgbClr val="FF0000"/>
                </a:solidFill>
                <a:ea typeface="華康中圓體"/>
                <a:cs typeface="華康中圓體"/>
              </a:rPr>
              <a:t>不同應用需要選擇不同等級的機種</a:t>
            </a:r>
          </a:p>
          <a:p>
            <a:pPr marL="342900" indent="-342900">
              <a:spcBef>
                <a:spcPct val="20000"/>
              </a:spcBef>
              <a:buFontTx/>
              <a:buBlip>
                <a:blip r:embed="rId3"/>
              </a:buBlip>
            </a:pPr>
            <a:r>
              <a:rPr kumimoji="0" lang="zh-TW" altLang="en-US" sz="1600" b="1">
                <a:solidFill>
                  <a:srgbClr val="FF0000"/>
                </a:solidFill>
                <a:ea typeface="華康中圓體"/>
                <a:cs typeface="華康中圓體"/>
              </a:rPr>
              <a:t>缺乏技術</a:t>
            </a:r>
            <a:r>
              <a:rPr kumimoji="0" lang="en-US" altLang="zh-TW" sz="1600" b="1">
                <a:solidFill>
                  <a:srgbClr val="FF0000"/>
                </a:solidFill>
                <a:ea typeface="華康中圓體"/>
                <a:cs typeface="華康中圓體"/>
              </a:rPr>
              <a:t>--</a:t>
            </a:r>
            <a:r>
              <a:rPr kumimoji="0" lang="zh-TW" altLang="en-US" sz="1600" b="1">
                <a:solidFill>
                  <a:srgbClr val="FF0000"/>
                </a:solidFill>
                <a:ea typeface="華康中圓體"/>
                <a:cs typeface="華康中圓體"/>
              </a:rPr>
              <a:t>不同的應用需要</a:t>
            </a:r>
            <a:r>
              <a:rPr kumimoji="0" lang="en-US" altLang="zh-TW" sz="1600" b="1">
                <a:solidFill>
                  <a:srgbClr val="FF0000"/>
                </a:solidFill>
                <a:ea typeface="華康中圓體"/>
                <a:cs typeface="華康中圓體"/>
              </a:rPr>
              <a:t>OEM</a:t>
            </a:r>
            <a:r>
              <a:rPr kumimoji="0" lang="zh-TW" altLang="en-US" sz="1600" b="1">
                <a:solidFill>
                  <a:srgbClr val="FF0000"/>
                </a:solidFill>
                <a:ea typeface="華康中圓體"/>
                <a:cs typeface="華康中圓體"/>
              </a:rPr>
              <a:t>其他同業的技術</a:t>
            </a:r>
          </a:p>
          <a:p>
            <a:pPr marL="342900" indent="-342900">
              <a:spcBef>
                <a:spcPct val="20000"/>
              </a:spcBef>
              <a:buFontTx/>
              <a:buBlip>
                <a:blip r:embed="rId3"/>
              </a:buBlip>
            </a:pPr>
            <a:r>
              <a:rPr kumimoji="0" lang="zh-TW" altLang="en-US" sz="1600" b="1">
                <a:solidFill>
                  <a:srgbClr val="FF0000"/>
                </a:solidFill>
                <a:ea typeface="華康中圓體"/>
                <a:cs typeface="華康中圓體"/>
              </a:rPr>
              <a:t>缺乏肯定</a:t>
            </a:r>
            <a:r>
              <a:rPr kumimoji="0" lang="en-US" altLang="zh-TW" sz="1600" b="1">
                <a:solidFill>
                  <a:srgbClr val="FF0000"/>
                </a:solidFill>
                <a:ea typeface="華康中圓體"/>
                <a:cs typeface="華康中圓體"/>
              </a:rPr>
              <a:t>--</a:t>
            </a:r>
            <a:r>
              <a:rPr kumimoji="0" lang="zh-TW" altLang="en-US" sz="1600" b="1">
                <a:solidFill>
                  <a:srgbClr val="FF0000"/>
                </a:solidFill>
                <a:ea typeface="華康中圓體"/>
                <a:cs typeface="華康中圓體"/>
              </a:rPr>
              <a:t>沒有真正在市場上獲得客戶的信賴</a:t>
            </a:r>
          </a:p>
        </p:txBody>
      </p:sp>
      <p:sp>
        <p:nvSpPr>
          <p:cNvPr id="81924" name="Rectangle 23"/>
          <p:cNvSpPr>
            <a:spLocks noChangeArrowheads="1"/>
          </p:cNvSpPr>
          <p:nvPr/>
        </p:nvSpPr>
        <p:spPr bwMode="gray">
          <a:xfrm>
            <a:off x="179388" y="1928813"/>
            <a:ext cx="1368425" cy="495300"/>
          </a:xfrm>
          <a:prstGeom prst="rect">
            <a:avLst/>
          </a:prstGeom>
          <a:noFill/>
          <a:ln w="9525">
            <a:noFill/>
            <a:miter lim="800000"/>
            <a:headEnd/>
            <a:tailEnd/>
          </a:ln>
        </p:spPr>
        <p:txBody>
          <a:bodyPr wrap="none" anchor="ctr"/>
          <a:lstStyle/>
          <a:p>
            <a:pPr algn="ctr">
              <a:lnSpc>
                <a:spcPct val="75000"/>
              </a:lnSpc>
              <a:defRPr/>
            </a:pPr>
            <a:r>
              <a:rPr kumimoji="0" lang="en-US" altLang="zh-TW" sz="1600" b="1">
                <a:solidFill>
                  <a:schemeClr val="tx2"/>
                </a:solidFill>
                <a:latin typeface="+mn-lt"/>
                <a:ea typeface="新細明體" pitchFamily="18" charset="-120"/>
              </a:rPr>
              <a:t>Hi-end</a:t>
            </a:r>
          </a:p>
          <a:p>
            <a:pPr algn="ctr">
              <a:lnSpc>
                <a:spcPct val="75000"/>
              </a:lnSpc>
              <a:defRPr/>
            </a:pPr>
            <a:r>
              <a:rPr kumimoji="0" lang="en-US" altLang="zh-TW" sz="1600" b="1">
                <a:solidFill>
                  <a:schemeClr val="tx2"/>
                </a:solidFill>
                <a:latin typeface="+mn-lt"/>
                <a:ea typeface="新細明體" pitchFamily="18" charset="-120"/>
              </a:rPr>
              <a:t>SAN</a:t>
            </a:r>
          </a:p>
        </p:txBody>
      </p:sp>
      <p:sp>
        <p:nvSpPr>
          <p:cNvPr id="81925" name="Rectangle 24"/>
          <p:cNvSpPr>
            <a:spLocks noChangeArrowheads="1"/>
          </p:cNvSpPr>
          <p:nvPr/>
        </p:nvSpPr>
        <p:spPr bwMode="gray">
          <a:xfrm>
            <a:off x="179388" y="2508250"/>
            <a:ext cx="1368425" cy="495300"/>
          </a:xfrm>
          <a:prstGeom prst="rect">
            <a:avLst/>
          </a:prstGeom>
          <a:noFill/>
          <a:ln w="9525">
            <a:noFill/>
            <a:miter lim="800000"/>
            <a:headEnd/>
            <a:tailEnd/>
          </a:ln>
        </p:spPr>
        <p:txBody>
          <a:bodyPr wrap="none" anchor="ctr"/>
          <a:lstStyle/>
          <a:p>
            <a:pPr algn="ctr">
              <a:lnSpc>
                <a:spcPct val="75000"/>
              </a:lnSpc>
              <a:defRPr/>
            </a:pPr>
            <a:r>
              <a:rPr kumimoji="0" lang="en-US" altLang="zh-TW" sz="1600" b="1">
                <a:solidFill>
                  <a:schemeClr val="tx2"/>
                </a:solidFill>
                <a:latin typeface="+mn-lt"/>
                <a:ea typeface="新細明體" pitchFamily="18" charset="-120"/>
              </a:rPr>
              <a:t>Mid-range</a:t>
            </a:r>
          </a:p>
          <a:p>
            <a:pPr algn="ctr">
              <a:lnSpc>
                <a:spcPct val="75000"/>
              </a:lnSpc>
              <a:defRPr/>
            </a:pPr>
            <a:r>
              <a:rPr kumimoji="0" lang="en-US" altLang="zh-TW" sz="1600" b="1">
                <a:solidFill>
                  <a:schemeClr val="tx2"/>
                </a:solidFill>
                <a:latin typeface="+mn-lt"/>
                <a:ea typeface="新細明體" pitchFamily="18" charset="-120"/>
              </a:rPr>
              <a:t>SAN</a:t>
            </a:r>
          </a:p>
        </p:txBody>
      </p:sp>
      <p:sp>
        <p:nvSpPr>
          <p:cNvPr id="81926" name="Rectangle 25"/>
          <p:cNvSpPr>
            <a:spLocks noChangeArrowheads="1"/>
          </p:cNvSpPr>
          <p:nvPr/>
        </p:nvSpPr>
        <p:spPr bwMode="gray">
          <a:xfrm>
            <a:off x="179388" y="3082925"/>
            <a:ext cx="1368425" cy="493713"/>
          </a:xfrm>
          <a:prstGeom prst="rect">
            <a:avLst/>
          </a:prstGeom>
          <a:noFill/>
          <a:ln w="9525">
            <a:noFill/>
            <a:miter lim="800000"/>
            <a:headEnd/>
            <a:tailEnd/>
          </a:ln>
        </p:spPr>
        <p:txBody>
          <a:bodyPr wrap="none" anchor="ctr"/>
          <a:lstStyle/>
          <a:p>
            <a:pPr algn="ctr">
              <a:lnSpc>
                <a:spcPct val="75000"/>
              </a:lnSpc>
              <a:defRPr/>
            </a:pPr>
            <a:r>
              <a:rPr kumimoji="0" lang="en-US" altLang="zh-TW" sz="1600" b="1">
                <a:solidFill>
                  <a:schemeClr val="tx2"/>
                </a:solidFill>
                <a:latin typeface="+mn-lt"/>
                <a:ea typeface="新細明體" pitchFamily="18" charset="-120"/>
              </a:rPr>
              <a:t>Entry-level</a:t>
            </a:r>
          </a:p>
          <a:p>
            <a:pPr algn="ctr">
              <a:lnSpc>
                <a:spcPct val="75000"/>
              </a:lnSpc>
              <a:defRPr/>
            </a:pPr>
            <a:r>
              <a:rPr kumimoji="0" lang="en-US" altLang="zh-TW" sz="1600" b="1">
                <a:solidFill>
                  <a:schemeClr val="tx2"/>
                </a:solidFill>
                <a:latin typeface="+mn-lt"/>
                <a:ea typeface="新細明體" pitchFamily="18" charset="-120"/>
              </a:rPr>
              <a:t>SAN</a:t>
            </a:r>
          </a:p>
        </p:txBody>
      </p:sp>
      <p:sp>
        <p:nvSpPr>
          <p:cNvPr id="81927" name="Rectangle 26"/>
          <p:cNvSpPr>
            <a:spLocks noChangeArrowheads="1"/>
          </p:cNvSpPr>
          <p:nvPr/>
        </p:nvSpPr>
        <p:spPr bwMode="gray">
          <a:xfrm>
            <a:off x="179388" y="4235450"/>
            <a:ext cx="1368425" cy="493713"/>
          </a:xfrm>
          <a:prstGeom prst="rect">
            <a:avLst/>
          </a:prstGeom>
          <a:noFill/>
          <a:ln w="9525">
            <a:noFill/>
            <a:miter lim="800000"/>
            <a:headEnd/>
            <a:tailEnd/>
          </a:ln>
        </p:spPr>
        <p:txBody>
          <a:bodyPr wrap="none" anchor="ctr"/>
          <a:lstStyle/>
          <a:p>
            <a:pPr algn="ctr">
              <a:lnSpc>
                <a:spcPct val="75000"/>
              </a:lnSpc>
              <a:defRPr/>
            </a:pPr>
            <a:r>
              <a:rPr kumimoji="0" lang="en-US" altLang="zh-TW" sz="1600" b="1">
                <a:solidFill>
                  <a:schemeClr val="tx2"/>
                </a:solidFill>
                <a:latin typeface="+mn-lt"/>
                <a:ea typeface="新細明體" pitchFamily="18" charset="-120"/>
              </a:rPr>
              <a:t>Compliance</a:t>
            </a:r>
          </a:p>
        </p:txBody>
      </p:sp>
      <p:sp>
        <p:nvSpPr>
          <p:cNvPr id="81928" name="Rectangle 28"/>
          <p:cNvSpPr>
            <a:spLocks noChangeArrowheads="1"/>
          </p:cNvSpPr>
          <p:nvPr/>
        </p:nvSpPr>
        <p:spPr bwMode="gray">
          <a:xfrm>
            <a:off x="179388" y="3657600"/>
            <a:ext cx="1368425" cy="495300"/>
          </a:xfrm>
          <a:prstGeom prst="rect">
            <a:avLst/>
          </a:prstGeom>
          <a:noFill/>
          <a:ln w="9525">
            <a:noFill/>
            <a:miter lim="800000"/>
            <a:headEnd/>
            <a:tailEnd/>
          </a:ln>
        </p:spPr>
        <p:txBody>
          <a:bodyPr wrap="none" anchor="ctr"/>
          <a:lstStyle/>
          <a:p>
            <a:pPr algn="ctr">
              <a:lnSpc>
                <a:spcPct val="75000"/>
              </a:lnSpc>
              <a:defRPr/>
            </a:pPr>
            <a:r>
              <a:rPr kumimoji="0" lang="en-US" altLang="zh-TW" sz="1600" b="1">
                <a:solidFill>
                  <a:schemeClr val="tx2"/>
                </a:solidFill>
                <a:latin typeface="+mn-lt"/>
                <a:ea typeface="新細明體" pitchFamily="18" charset="-120"/>
              </a:rPr>
              <a:t>NAS / iSCSI</a:t>
            </a:r>
          </a:p>
        </p:txBody>
      </p:sp>
      <p:pic>
        <p:nvPicPr>
          <p:cNvPr id="43" name="Picture 5" descr="C:\Documents and Settings\Presto George\Desktop\logo-netapp-darkblue.tif"/>
          <p:cNvPicPr>
            <a:picLocks noChangeAspect="1" noChangeArrowheads="1"/>
          </p:cNvPicPr>
          <p:nvPr/>
        </p:nvPicPr>
        <p:blipFill>
          <a:blip r:embed="rId4"/>
          <a:srcRect/>
          <a:stretch>
            <a:fillRect/>
          </a:stretch>
        </p:blipFill>
        <p:spPr bwMode="auto">
          <a:xfrm>
            <a:off x="7439025" y="1000125"/>
            <a:ext cx="1338263" cy="711200"/>
          </a:xfrm>
          <a:prstGeom prst="rect">
            <a:avLst/>
          </a:prstGeom>
          <a:noFill/>
          <a:ln w="9525">
            <a:noFill/>
            <a:miter lim="800000"/>
            <a:headEnd/>
            <a:tailEnd/>
          </a:ln>
        </p:spPr>
      </p:pic>
      <p:pic>
        <p:nvPicPr>
          <p:cNvPr id="134153" name="Picture 63" descr="未命名"/>
          <p:cNvPicPr>
            <a:picLocks noChangeAspect="1" noChangeArrowheads="1"/>
          </p:cNvPicPr>
          <p:nvPr/>
        </p:nvPicPr>
        <p:blipFill>
          <a:blip r:embed="rId5"/>
          <a:srcRect/>
          <a:stretch>
            <a:fillRect/>
          </a:stretch>
        </p:blipFill>
        <p:spPr bwMode="auto">
          <a:xfrm>
            <a:off x="2859088" y="1285875"/>
            <a:ext cx="1628775" cy="190500"/>
          </a:xfrm>
          <a:prstGeom prst="rect">
            <a:avLst/>
          </a:prstGeom>
          <a:noFill/>
          <a:ln w="9525">
            <a:noFill/>
            <a:miter lim="800000"/>
            <a:headEnd/>
            <a:tailEnd/>
          </a:ln>
        </p:spPr>
      </p:pic>
      <p:sp>
        <p:nvSpPr>
          <p:cNvPr id="45" name="Rectangle 2"/>
          <p:cNvSpPr>
            <a:spLocks noChangeArrowheads="1"/>
          </p:cNvSpPr>
          <p:nvPr/>
        </p:nvSpPr>
        <p:spPr bwMode="gray">
          <a:xfrm>
            <a:off x="7424738" y="1928813"/>
            <a:ext cx="1390650" cy="2809875"/>
          </a:xfrm>
          <a:prstGeom prst="rect">
            <a:avLst/>
          </a:prstGeom>
          <a:solidFill>
            <a:srgbClr val="000066"/>
          </a:solidFill>
          <a:ln w="9525">
            <a:noFill/>
            <a:miter lim="800000"/>
            <a:headEnd/>
            <a:tailEnd/>
          </a:ln>
        </p:spPr>
        <p:txBody>
          <a:bodyPr wrap="none" anchor="ctr"/>
          <a:lstStyle/>
          <a:p>
            <a:r>
              <a:rPr kumimoji="0" lang="en-US" altLang="zh-TW" sz="1200" b="1">
                <a:solidFill>
                  <a:srgbClr val="FFFFFF"/>
                </a:solidFill>
                <a:latin typeface="微軟正黑體"/>
              </a:rPr>
              <a:t>FAS Family</a:t>
            </a:r>
          </a:p>
          <a:p>
            <a:r>
              <a:rPr kumimoji="0" lang="en-US" altLang="zh-TW" sz="1200" b="1">
                <a:solidFill>
                  <a:srgbClr val="FFFFFF"/>
                </a:solidFill>
                <a:latin typeface="微軟正黑體"/>
              </a:rPr>
              <a:t>running</a:t>
            </a:r>
          </a:p>
          <a:p>
            <a:r>
              <a:rPr kumimoji="0" lang="en-US" altLang="zh-TW" sz="1200" b="1">
                <a:solidFill>
                  <a:srgbClr val="FFFFFF"/>
                </a:solidFill>
                <a:latin typeface="微軟正黑體"/>
              </a:rPr>
              <a:t>Data ONTAP</a:t>
            </a:r>
            <a:r>
              <a:rPr kumimoji="0" lang="en-US" altLang="zh-TW" sz="1200" b="1" baseline="80000">
                <a:solidFill>
                  <a:srgbClr val="FFFFFF"/>
                </a:solidFill>
                <a:latin typeface="微軟正黑體"/>
                <a:cs typeface="Arial" charset="0"/>
              </a:rPr>
              <a:t>®</a:t>
            </a:r>
          </a:p>
          <a:p>
            <a:endParaRPr kumimoji="0" lang="en-US" altLang="zh-TW" sz="1200" b="1" baseline="80000">
              <a:solidFill>
                <a:srgbClr val="FFFFFF"/>
              </a:solidFill>
              <a:latin typeface="微軟正黑體"/>
              <a:cs typeface="Arial" charset="0"/>
            </a:endParaRPr>
          </a:p>
        </p:txBody>
      </p:sp>
      <p:sp>
        <p:nvSpPr>
          <p:cNvPr id="134155" name="Rectangle 3"/>
          <p:cNvSpPr>
            <a:spLocks noChangeArrowheads="1"/>
          </p:cNvSpPr>
          <p:nvPr/>
        </p:nvSpPr>
        <p:spPr bwMode="gray">
          <a:xfrm>
            <a:off x="3000375" y="1928813"/>
            <a:ext cx="1376363" cy="493712"/>
          </a:xfrm>
          <a:prstGeom prst="rect">
            <a:avLst/>
          </a:prstGeom>
          <a:solidFill>
            <a:srgbClr val="333333"/>
          </a:solidFill>
          <a:ln w="9525">
            <a:noFill/>
            <a:miter lim="800000"/>
            <a:headEnd/>
            <a:tailEnd/>
          </a:ln>
        </p:spPr>
        <p:txBody>
          <a:bodyPr wrap="none" anchor="ctr"/>
          <a:lstStyle/>
          <a:p>
            <a:pPr>
              <a:lnSpc>
                <a:spcPct val="75000"/>
              </a:lnSpc>
            </a:pPr>
            <a:r>
              <a:rPr kumimoji="0" lang="en-US" altLang="zh-TW" sz="1200" b="1">
                <a:solidFill>
                  <a:srgbClr val="FFFFFF"/>
                </a:solidFill>
                <a:latin typeface="微軟正黑體"/>
              </a:rPr>
              <a:t>USP/NSC</a:t>
            </a:r>
          </a:p>
        </p:txBody>
      </p:sp>
      <p:sp>
        <p:nvSpPr>
          <p:cNvPr id="134156" name="Rectangle 11"/>
          <p:cNvSpPr>
            <a:spLocks noChangeArrowheads="1"/>
          </p:cNvSpPr>
          <p:nvPr/>
        </p:nvSpPr>
        <p:spPr bwMode="gray">
          <a:xfrm>
            <a:off x="1530350" y="1928813"/>
            <a:ext cx="1368425" cy="498475"/>
          </a:xfrm>
          <a:prstGeom prst="rect">
            <a:avLst/>
          </a:prstGeom>
          <a:solidFill>
            <a:srgbClr val="336699"/>
          </a:solidFill>
          <a:ln w="9525">
            <a:noFill/>
            <a:miter lim="800000"/>
            <a:headEnd/>
            <a:tailEnd/>
          </a:ln>
        </p:spPr>
        <p:txBody>
          <a:bodyPr wrap="none" anchor="ctr"/>
          <a:lstStyle/>
          <a:p>
            <a:r>
              <a:rPr kumimoji="0" lang="en-US" altLang="zh-TW" sz="1200" b="1">
                <a:solidFill>
                  <a:srgbClr val="FFFFFF"/>
                </a:solidFill>
                <a:latin typeface="微軟正黑體"/>
              </a:rPr>
              <a:t>Symmetrix DMX</a:t>
            </a:r>
          </a:p>
        </p:txBody>
      </p:sp>
      <p:sp>
        <p:nvSpPr>
          <p:cNvPr id="134157" name="Rectangle 17"/>
          <p:cNvSpPr>
            <a:spLocks noChangeArrowheads="1"/>
          </p:cNvSpPr>
          <p:nvPr/>
        </p:nvSpPr>
        <p:spPr bwMode="gray">
          <a:xfrm>
            <a:off x="4471988" y="1930400"/>
            <a:ext cx="1368425" cy="503238"/>
          </a:xfrm>
          <a:prstGeom prst="rect">
            <a:avLst/>
          </a:prstGeom>
          <a:solidFill>
            <a:srgbClr val="333333"/>
          </a:solidFill>
          <a:ln w="9525">
            <a:noFill/>
            <a:miter lim="800000"/>
            <a:headEnd/>
            <a:tailEnd/>
          </a:ln>
        </p:spPr>
        <p:txBody>
          <a:bodyPr wrap="none" anchor="ctr"/>
          <a:lstStyle/>
          <a:p>
            <a:r>
              <a:rPr kumimoji="0" lang="en-US" altLang="zh-TW" sz="1200" b="1">
                <a:solidFill>
                  <a:srgbClr val="FFFFFF"/>
                </a:solidFill>
                <a:latin typeface="微軟正黑體"/>
              </a:rPr>
              <a:t>XP</a:t>
            </a:r>
          </a:p>
          <a:p>
            <a:r>
              <a:rPr kumimoji="0" lang="en-US" altLang="zh-TW" sz="1200" b="1">
                <a:solidFill>
                  <a:srgbClr val="FFFFFF"/>
                </a:solidFill>
                <a:latin typeface="微軟正黑體"/>
              </a:rPr>
              <a:t>(OEM HDS)</a:t>
            </a:r>
          </a:p>
        </p:txBody>
      </p:sp>
      <p:sp>
        <p:nvSpPr>
          <p:cNvPr id="134158" name="Rectangle 40"/>
          <p:cNvSpPr>
            <a:spLocks noChangeArrowheads="1"/>
          </p:cNvSpPr>
          <p:nvPr/>
        </p:nvSpPr>
        <p:spPr bwMode="gray">
          <a:xfrm>
            <a:off x="5957888" y="1928813"/>
            <a:ext cx="1368425" cy="503237"/>
          </a:xfrm>
          <a:prstGeom prst="rect">
            <a:avLst/>
          </a:prstGeom>
          <a:solidFill>
            <a:srgbClr val="333333"/>
          </a:solidFill>
          <a:ln w="9525">
            <a:noFill/>
            <a:miter lim="800000"/>
            <a:headEnd/>
            <a:tailEnd/>
          </a:ln>
        </p:spPr>
        <p:txBody>
          <a:bodyPr wrap="none" anchor="ctr"/>
          <a:lstStyle/>
          <a:p>
            <a:r>
              <a:rPr kumimoji="0" lang="en-US" altLang="zh-TW" sz="1200" b="1">
                <a:solidFill>
                  <a:srgbClr val="FFFFFF"/>
                </a:solidFill>
                <a:latin typeface="微軟正黑體"/>
              </a:rPr>
              <a:t>DS8000/6000</a:t>
            </a:r>
          </a:p>
        </p:txBody>
      </p:sp>
      <p:sp>
        <p:nvSpPr>
          <p:cNvPr id="134159" name="Rectangle 4"/>
          <p:cNvSpPr>
            <a:spLocks noChangeArrowheads="1"/>
          </p:cNvSpPr>
          <p:nvPr/>
        </p:nvSpPr>
        <p:spPr bwMode="gray">
          <a:xfrm>
            <a:off x="3000375" y="2508250"/>
            <a:ext cx="1376363" cy="493713"/>
          </a:xfrm>
          <a:prstGeom prst="rect">
            <a:avLst/>
          </a:prstGeom>
          <a:solidFill>
            <a:srgbClr val="333333"/>
          </a:solidFill>
          <a:ln w="9525">
            <a:noFill/>
            <a:miter lim="800000"/>
            <a:headEnd/>
            <a:tailEnd/>
          </a:ln>
        </p:spPr>
        <p:txBody>
          <a:bodyPr wrap="none" anchor="ctr"/>
          <a:lstStyle/>
          <a:p>
            <a:pPr>
              <a:lnSpc>
                <a:spcPct val="75000"/>
              </a:lnSpc>
            </a:pPr>
            <a:r>
              <a:rPr kumimoji="0" lang="en-US" altLang="zh-TW" sz="1200" b="1">
                <a:solidFill>
                  <a:srgbClr val="FFFFFF"/>
                </a:solidFill>
                <a:latin typeface="微軟正黑體"/>
              </a:rPr>
              <a:t>AMS</a:t>
            </a:r>
          </a:p>
        </p:txBody>
      </p:sp>
      <p:sp>
        <p:nvSpPr>
          <p:cNvPr id="134160" name="Rectangle 12"/>
          <p:cNvSpPr>
            <a:spLocks noChangeArrowheads="1"/>
          </p:cNvSpPr>
          <p:nvPr/>
        </p:nvSpPr>
        <p:spPr bwMode="gray">
          <a:xfrm>
            <a:off x="1530350" y="2508250"/>
            <a:ext cx="1368425" cy="498475"/>
          </a:xfrm>
          <a:prstGeom prst="rect">
            <a:avLst/>
          </a:prstGeom>
          <a:solidFill>
            <a:srgbClr val="336699"/>
          </a:solidFill>
          <a:ln w="9525">
            <a:noFill/>
            <a:miter lim="800000"/>
            <a:headEnd/>
            <a:tailEnd/>
          </a:ln>
        </p:spPr>
        <p:txBody>
          <a:bodyPr wrap="none" anchor="ctr"/>
          <a:lstStyle/>
          <a:p>
            <a:r>
              <a:rPr kumimoji="0" lang="en-US" altLang="zh-TW" sz="1200" b="1">
                <a:solidFill>
                  <a:srgbClr val="FFFFFF"/>
                </a:solidFill>
                <a:latin typeface="微軟正黑體"/>
              </a:rPr>
              <a:t>CLARiiON CX/AX</a:t>
            </a:r>
          </a:p>
        </p:txBody>
      </p:sp>
      <p:sp>
        <p:nvSpPr>
          <p:cNvPr id="134161" name="Rectangle 18"/>
          <p:cNvSpPr>
            <a:spLocks noChangeArrowheads="1"/>
          </p:cNvSpPr>
          <p:nvPr/>
        </p:nvSpPr>
        <p:spPr bwMode="gray">
          <a:xfrm>
            <a:off x="4471988" y="2508250"/>
            <a:ext cx="1368425" cy="503238"/>
          </a:xfrm>
          <a:prstGeom prst="rect">
            <a:avLst/>
          </a:prstGeom>
          <a:solidFill>
            <a:srgbClr val="333333"/>
          </a:solidFill>
          <a:ln w="9525">
            <a:noFill/>
            <a:miter lim="800000"/>
            <a:headEnd/>
            <a:tailEnd/>
          </a:ln>
        </p:spPr>
        <p:txBody>
          <a:bodyPr wrap="none" anchor="ctr"/>
          <a:lstStyle/>
          <a:p>
            <a:r>
              <a:rPr kumimoji="0" lang="en-US" altLang="zh-TW" sz="1200" b="1">
                <a:solidFill>
                  <a:srgbClr val="FFFFFF"/>
                </a:solidFill>
                <a:latin typeface="微軟正黑體"/>
              </a:rPr>
              <a:t>EVA</a:t>
            </a:r>
          </a:p>
        </p:txBody>
      </p:sp>
      <p:sp>
        <p:nvSpPr>
          <p:cNvPr id="134162" name="Rectangle 41"/>
          <p:cNvSpPr>
            <a:spLocks noChangeArrowheads="1"/>
          </p:cNvSpPr>
          <p:nvPr/>
        </p:nvSpPr>
        <p:spPr bwMode="gray">
          <a:xfrm>
            <a:off x="5957888" y="2506663"/>
            <a:ext cx="1368425" cy="503237"/>
          </a:xfrm>
          <a:prstGeom prst="rect">
            <a:avLst/>
          </a:prstGeom>
          <a:solidFill>
            <a:srgbClr val="333333"/>
          </a:solidFill>
          <a:ln w="9525">
            <a:noFill/>
            <a:miter lim="800000"/>
            <a:headEnd/>
            <a:tailEnd/>
          </a:ln>
        </p:spPr>
        <p:txBody>
          <a:bodyPr wrap="none" anchor="ctr"/>
          <a:lstStyle/>
          <a:p>
            <a:r>
              <a:rPr kumimoji="0" lang="en-US" altLang="zh-TW" sz="1200" b="1">
                <a:solidFill>
                  <a:srgbClr val="FFFFFF"/>
                </a:solidFill>
                <a:latin typeface="微軟正黑體"/>
              </a:rPr>
              <a:t>DS4000</a:t>
            </a:r>
          </a:p>
          <a:p>
            <a:r>
              <a:rPr kumimoji="0" lang="en-US" altLang="zh-TW" sz="1200" b="1">
                <a:solidFill>
                  <a:srgbClr val="FFFFFF"/>
                </a:solidFill>
                <a:latin typeface="微軟正黑體"/>
              </a:rPr>
              <a:t>(OEM LSI)</a:t>
            </a:r>
          </a:p>
        </p:txBody>
      </p:sp>
      <p:sp>
        <p:nvSpPr>
          <p:cNvPr id="134163" name="Rectangle 5"/>
          <p:cNvSpPr>
            <a:spLocks noChangeArrowheads="1"/>
          </p:cNvSpPr>
          <p:nvPr/>
        </p:nvSpPr>
        <p:spPr bwMode="gray">
          <a:xfrm>
            <a:off x="3000375" y="3082925"/>
            <a:ext cx="1376363" cy="493713"/>
          </a:xfrm>
          <a:prstGeom prst="rect">
            <a:avLst/>
          </a:prstGeom>
          <a:solidFill>
            <a:srgbClr val="333333"/>
          </a:solidFill>
          <a:ln w="9525">
            <a:noFill/>
            <a:miter lim="800000"/>
            <a:headEnd/>
            <a:tailEnd/>
          </a:ln>
        </p:spPr>
        <p:txBody>
          <a:bodyPr wrap="none" anchor="ctr"/>
          <a:lstStyle/>
          <a:p>
            <a:pPr>
              <a:lnSpc>
                <a:spcPct val="75000"/>
              </a:lnSpc>
            </a:pPr>
            <a:r>
              <a:rPr kumimoji="0" lang="en-US" altLang="zh-TW" sz="1200" b="1">
                <a:solidFill>
                  <a:srgbClr val="FFFFFF"/>
                </a:solidFill>
                <a:latin typeface="微軟正黑體"/>
              </a:rPr>
              <a:t>WMS</a:t>
            </a:r>
          </a:p>
        </p:txBody>
      </p:sp>
      <p:sp>
        <p:nvSpPr>
          <p:cNvPr id="134164" name="Rectangle 13"/>
          <p:cNvSpPr>
            <a:spLocks noChangeArrowheads="1"/>
          </p:cNvSpPr>
          <p:nvPr/>
        </p:nvSpPr>
        <p:spPr bwMode="gray">
          <a:xfrm>
            <a:off x="1530350" y="3082925"/>
            <a:ext cx="1368425" cy="498475"/>
          </a:xfrm>
          <a:prstGeom prst="rect">
            <a:avLst/>
          </a:prstGeom>
          <a:solidFill>
            <a:srgbClr val="336699"/>
          </a:solidFill>
          <a:ln w="9525">
            <a:noFill/>
            <a:miter lim="800000"/>
            <a:headEnd/>
            <a:tailEnd/>
          </a:ln>
        </p:spPr>
        <p:txBody>
          <a:bodyPr wrap="none" anchor="ctr"/>
          <a:lstStyle/>
          <a:p>
            <a:r>
              <a:rPr kumimoji="0" lang="en-US" altLang="zh-TW" sz="1200" b="1">
                <a:solidFill>
                  <a:srgbClr val="FFFFFF"/>
                </a:solidFill>
                <a:latin typeface="微軟正黑體"/>
              </a:rPr>
              <a:t>Celerra</a:t>
            </a:r>
          </a:p>
        </p:txBody>
      </p:sp>
      <p:sp>
        <p:nvSpPr>
          <p:cNvPr id="134165" name="Rectangle 19"/>
          <p:cNvSpPr>
            <a:spLocks noChangeArrowheads="1"/>
          </p:cNvSpPr>
          <p:nvPr/>
        </p:nvSpPr>
        <p:spPr bwMode="gray">
          <a:xfrm>
            <a:off x="4471988" y="3082925"/>
            <a:ext cx="1368425" cy="503238"/>
          </a:xfrm>
          <a:prstGeom prst="rect">
            <a:avLst/>
          </a:prstGeom>
          <a:solidFill>
            <a:srgbClr val="333333"/>
          </a:solidFill>
          <a:ln w="9525">
            <a:noFill/>
            <a:miter lim="800000"/>
            <a:headEnd/>
            <a:tailEnd/>
          </a:ln>
        </p:spPr>
        <p:txBody>
          <a:bodyPr wrap="none" anchor="ctr"/>
          <a:lstStyle/>
          <a:p>
            <a:r>
              <a:rPr kumimoji="0" lang="en-US" altLang="zh-TW" sz="1200" b="1">
                <a:solidFill>
                  <a:srgbClr val="FFFFFF"/>
                </a:solidFill>
                <a:latin typeface="微軟正黑體"/>
              </a:rPr>
              <a:t>MSA</a:t>
            </a:r>
          </a:p>
        </p:txBody>
      </p:sp>
      <p:sp>
        <p:nvSpPr>
          <p:cNvPr id="134166" name="Rectangle 42"/>
          <p:cNvSpPr>
            <a:spLocks noChangeArrowheads="1"/>
          </p:cNvSpPr>
          <p:nvPr/>
        </p:nvSpPr>
        <p:spPr bwMode="gray">
          <a:xfrm>
            <a:off x="5957888" y="3081338"/>
            <a:ext cx="1368425" cy="503237"/>
          </a:xfrm>
          <a:prstGeom prst="rect">
            <a:avLst/>
          </a:prstGeom>
          <a:solidFill>
            <a:srgbClr val="333333"/>
          </a:solidFill>
          <a:ln w="9525">
            <a:noFill/>
            <a:miter lim="800000"/>
            <a:headEnd/>
            <a:tailEnd/>
          </a:ln>
        </p:spPr>
        <p:txBody>
          <a:bodyPr wrap="none" anchor="ctr"/>
          <a:lstStyle/>
          <a:p>
            <a:r>
              <a:rPr kumimoji="0" lang="en-US" altLang="zh-TW" sz="1200" b="1">
                <a:solidFill>
                  <a:srgbClr val="FFFFFF"/>
                </a:solidFill>
                <a:latin typeface="微軟正黑體"/>
              </a:rPr>
              <a:t>DS3000</a:t>
            </a:r>
          </a:p>
          <a:p>
            <a:r>
              <a:rPr kumimoji="0" lang="en-US" altLang="zh-TW" sz="1200" b="1">
                <a:solidFill>
                  <a:srgbClr val="FFFFFF"/>
                </a:solidFill>
                <a:latin typeface="微軟正黑體"/>
              </a:rPr>
              <a:t>(OEM LSI)</a:t>
            </a:r>
          </a:p>
        </p:txBody>
      </p:sp>
      <p:sp>
        <p:nvSpPr>
          <p:cNvPr id="134167" name="Rectangle 6"/>
          <p:cNvSpPr>
            <a:spLocks noChangeArrowheads="1"/>
          </p:cNvSpPr>
          <p:nvPr/>
        </p:nvSpPr>
        <p:spPr bwMode="gray">
          <a:xfrm>
            <a:off x="3000375" y="4235450"/>
            <a:ext cx="1376363" cy="493713"/>
          </a:xfrm>
          <a:prstGeom prst="rect">
            <a:avLst/>
          </a:prstGeom>
          <a:solidFill>
            <a:srgbClr val="333333"/>
          </a:solidFill>
          <a:ln w="9525">
            <a:noFill/>
            <a:miter lim="800000"/>
            <a:headEnd/>
            <a:tailEnd/>
          </a:ln>
        </p:spPr>
        <p:txBody>
          <a:bodyPr wrap="none" anchor="ctr"/>
          <a:lstStyle/>
          <a:p>
            <a:pPr>
              <a:lnSpc>
                <a:spcPct val="75000"/>
              </a:lnSpc>
            </a:pPr>
            <a:r>
              <a:rPr kumimoji="0" lang="en-US" altLang="zh-TW" sz="900" b="1">
                <a:solidFill>
                  <a:srgbClr val="FFFFFF"/>
                </a:solidFill>
                <a:latin typeface="微軟正黑體"/>
              </a:rPr>
              <a:t>Content</a:t>
            </a:r>
          </a:p>
          <a:p>
            <a:pPr>
              <a:lnSpc>
                <a:spcPct val="75000"/>
              </a:lnSpc>
            </a:pPr>
            <a:r>
              <a:rPr kumimoji="0" lang="en-US" altLang="zh-TW" sz="900" b="1">
                <a:solidFill>
                  <a:srgbClr val="FFFFFF"/>
                </a:solidFill>
                <a:latin typeface="微軟正黑體"/>
              </a:rPr>
              <a:t>Archive</a:t>
            </a:r>
          </a:p>
          <a:p>
            <a:pPr>
              <a:lnSpc>
                <a:spcPct val="75000"/>
              </a:lnSpc>
            </a:pPr>
            <a:r>
              <a:rPr kumimoji="0" lang="en-US" altLang="zh-TW" sz="900" b="1">
                <a:solidFill>
                  <a:srgbClr val="FFFFFF"/>
                </a:solidFill>
                <a:latin typeface="微軟正黑體"/>
              </a:rPr>
              <a:t>Platform</a:t>
            </a:r>
          </a:p>
        </p:txBody>
      </p:sp>
      <p:sp>
        <p:nvSpPr>
          <p:cNvPr id="134168" name="Rectangle 14"/>
          <p:cNvSpPr>
            <a:spLocks noChangeArrowheads="1"/>
          </p:cNvSpPr>
          <p:nvPr/>
        </p:nvSpPr>
        <p:spPr bwMode="gray">
          <a:xfrm>
            <a:off x="1530350" y="4235450"/>
            <a:ext cx="1368425" cy="496888"/>
          </a:xfrm>
          <a:prstGeom prst="rect">
            <a:avLst/>
          </a:prstGeom>
          <a:solidFill>
            <a:srgbClr val="336699"/>
          </a:solidFill>
          <a:ln w="9525">
            <a:noFill/>
            <a:miter lim="800000"/>
            <a:headEnd/>
            <a:tailEnd/>
          </a:ln>
        </p:spPr>
        <p:txBody>
          <a:bodyPr wrap="none" anchor="ctr"/>
          <a:lstStyle/>
          <a:p>
            <a:r>
              <a:rPr kumimoji="0" lang="en-US" altLang="zh-TW" sz="1200" b="1">
                <a:solidFill>
                  <a:srgbClr val="FFFFFF"/>
                </a:solidFill>
                <a:latin typeface="微軟正黑體"/>
              </a:rPr>
              <a:t>Centera</a:t>
            </a:r>
          </a:p>
        </p:txBody>
      </p:sp>
      <p:sp>
        <p:nvSpPr>
          <p:cNvPr id="134169" name="Rectangle 20"/>
          <p:cNvSpPr>
            <a:spLocks noChangeArrowheads="1"/>
          </p:cNvSpPr>
          <p:nvPr/>
        </p:nvSpPr>
        <p:spPr bwMode="gray">
          <a:xfrm>
            <a:off x="4471988" y="4235450"/>
            <a:ext cx="1368425" cy="501650"/>
          </a:xfrm>
          <a:prstGeom prst="rect">
            <a:avLst/>
          </a:prstGeom>
          <a:solidFill>
            <a:srgbClr val="333333"/>
          </a:solidFill>
          <a:ln w="9525">
            <a:noFill/>
            <a:miter lim="800000"/>
            <a:headEnd/>
            <a:tailEnd/>
          </a:ln>
        </p:spPr>
        <p:txBody>
          <a:bodyPr wrap="none" anchor="ctr"/>
          <a:lstStyle/>
          <a:p>
            <a:r>
              <a:rPr kumimoji="0" lang="en-US" altLang="zh-TW" sz="1200" b="1">
                <a:solidFill>
                  <a:srgbClr val="FFFFFF"/>
                </a:solidFill>
                <a:latin typeface="微軟正黑體"/>
              </a:rPr>
              <a:t>RISS</a:t>
            </a:r>
          </a:p>
        </p:txBody>
      </p:sp>
      <p:sp>
        <p:nvSpPr>
          <p:cNvPr id="134170" name="Rectangle 43"/>
          <p:cNvSpPr>
            <a:spLocks noChangeArrowheads="1"/>
          </p:cNvSpPr>
          <p:nvPr/>
        </p:nvSpPr>
        <p:spPr bwMode="gray">
          <a:xfrm>
            <a:off x="5957888" y="4233863"/>
            <a:ext cx="1368425" cy="501650"/>
          </a:xfrm>
          <a:prstGeom prst="rect">
            <a:avLst/>
          </a:prstGeom>
          <a:solidFill>
            <a:srgbClr val="333333"/>
          </a:solidFill>
          <a:ln w="9525">
            <a:noFill/>
            <a:miter lim="800000"/>
            <a:headEnd/>
            <a:tailEnd/>
          </a:ln>
        </p:spPr>
        <p:txBody>
          <a:bodyPr wrap="none" anchor="ctr"/>
          <a:lstStyle/>
          <a:p>
            <a:r>
              <a:rPr kumimoji="0" lang="en-US" altLang="zh-TW" sz="1200" b="1">
                <a:solidFill>
                  <a:srgbClr val="FFFFFF"/>
                </a:solidFill>
                <a:latin typeface="微軟正黑體"/>
              </a:rPr>
              <a:t>DR500</a:t>
            </a:r>
          </a:p>
        </p:txBody>
      </p:sp>
      <p:sp>
        <p:nvSpPr>
          <p:cNvPr id="134171" name="Rectangle 29"/>
          <p:cNvSpPr>
            <a:spLocks noChangeArrowheads="1"/>
          </p:cNvSpPr>
          <p:nvPr/>
        </p:nvSpPr>
        <p:spPr bwMode="gray">
          <a:xfrm>
            <a:off x="3000375" y="3667125"/>
            <a:ext cx="1376363" cy="495300"/>
          </a:xfrm>
          <a:prstGeom prst="rect">
            <a:avLst/>
          </a:prstGeom>
          <a:solidFill>
            <a:srgbClr val="333333"/>
          </a:solidFill>
          <a:ln w="9525">
            <a:noFill/>
            <a:miter lim="800000"/>
            <a:headEnd/>
            <a:tailEnd/>
          </a:ln>
        </p:spPr>
        <p:txBody>
          <a:bodyPr wrap="none" anchor="ctr"/>
          <a:lstStyle/>
          <a:p>
            <a:pPr>
              <a:lnSpc>
                <a:spcPct val="80000"/>
              </a:lnSpc>
            </a:pPr>
            <a:r>
              <a:rPr kumimoji="0" lang="en-US" altLang="zh-TW" sz="1200" b="1">
                <a:solidFill>
                  <a:srgbClr val="FFFFFF"/>
                </a:solidFill>
                <a:latin typeface="微軟正黑體"/>
              </a:rPr>
              <a:t>(OEM BlueArc)</a:t>
            </a:r>
          </a:p>
        </p:txBody>
      </p:sp>
      <p:sp>
        <p:nvSpPr>
          <p:cNvPr id="134172" name="Rectangle 30"/>
          <p:cNvSpPr>
            <a:spLocks noChangeArrowheads="1"/>
          </p:cNvSpPr>
          <p:nvPr/>
        </p:nvSpPr>
        <p:spPr bwMode="gray">
          <a:xfrm>
            <a:off x="4471988" y="3667125"/>
            <a:ext cx="1377950" cy="495300"/>
          </a:xfrm>
          <a:prstGeom prst="rect">
            <a:avLst/>
          </a:prstGeom>
          <a:solidFill>
            <a:srgbClr val="333333"/>
          </a:solidFill>
          <a:ln w="9525">
            <a:noFill/>
            <a:miter lim="800000"/>
            <a:headEnd/>
            <a:tailEnd/>
          </a:ln>
        </p:spPr>
        <p:txBody>
          <a:bodyPr wrap="none" anchor="ctr"/>
          <a:lstStyle/>
          <a:p>
            <a:pPr>
              <a:lnSpc>
                <a:spcPct val="80000"/>
              </a:lnSpc>
            </a:pPr>
            <a:r>
              <a:rPr kumimoji="0" lang="en-US" altLang="zh-TW" sz="1200" b="1">
                <a:solidFill>
                  <a:srgbClr val="FFFFFF"/>
                </a:solidFill>
                <a:latin typeface="微軟正黑體"/>
              </a:rPr>
              <a:t>PolyServe</a:t>
            </a:r>
          </a:p>
          <a:p>
            <a:pPr>
              <a:lnSpc>
                <a:spcPct val="80000"/>
              </a:lnSpc>
            </a:pPr>
            <a:r>
              <a:rPr kumimoji="0" lang="en-US" altLang="zh-TW" sz="1200" b="1">
                <a:solidFill>
                  <a:srgbClr val="FFFFFF"/>
                </a:solidFill>
                <a:latin typeface="微軟正黑體"/>
              </a:rPr>
              <a:t>Software</a:t>
            </a:r>
          </a:p>
        </p:txBody>
      </p:sp>
      <p:sp>
        <p:nvSpPr>
          <p:cNvPr id="134173" name="Rectangle 33"/>
          <p:cNvSpPr>
            <a:spLocks noChangeArrowheads="1"/>
          </p:cNvSpPr>
          <p:nvPr/>
        </p:nvSpPr>
        <p:spPr bwMode="gray">
          <a:xfrm>
            <a:off x="1531938" y="3663950"/>
            <a:ext cx="1368425" cy="498475"/>
          </a:xfrm>
          <a:prstGeom prst="rect">
            <a:avLst/>
          </a:prstGeom>
          <a:solidFill>
            <a:srgbClr val="336699"/>
          </a:solidFill>
          <a:ln w="9525">
            <a:noFill/>
            <a:miter lim="800000"/>
            <a:headEnd/>
            <a:tailEnd/>
          </a:ln>
        </p:spPr>
        <p:txBody>
          <a:bodyPr wrap="none" anchor="ctr"/>
          <a:lstStyle/>
          <a:p>
            <a:r>
              <a:rPr kumimoji="0" lang="en-US" altLang="zh-TW" sz="1200" b="1">
                <a:solidFill>
                  <a:srgbClr val="FFFFFF"/>
                </a:solidFill>
                <a:latin typeface="微軟正黑體"/>
              </a:rPr>
              <a:t>NS/NSX</a:t>
            </a:r>
          </a:p>
          <a:p>
            <a:r>
              <a:rPr kumimoji="0" lang="en-US" altLang="zh-TW" sz="1200" b="1">
                <a:solidFill>
                  <a:srgbClr val="FFFFFF"/>
                </a:solidFill>
                <a:latin typeface="微軟正黑體"/>
              </a:rPr>
              <a:t>(Windows/Linux)</a:t>
            </a:r>
          </a:p>
        </p:txBody>
      </p:sp>
      <p:sp>
        <p:nvSpPr>
          <p:cNvPr id="134174" name="Rectangle 45"/>
          <p:cNvSpPr>
            <a:spLocks noChangeArrowheads="1"/>
          </p:cNvSpPr>
          <p:nvPr/>
        </p:nvSpPr>
        <p:spPr bwMode="gray">
          <a:xfrm>
            <a:off x="5957888" y="3665538"/>
            <a:ext cx="1377950" cy="495300"/>
          </a:xfrm>
          <a:prstGeom prst="rect">
            <a:avLst/>
          </a:prstGeom>
          <a:solidFill>
            <a:srgbClr val="333333"/>
          </a:solidFill>
          <a:ln w="9525">
            <a:noFill/>
            <a:miter lim="800000"/>
            <a:headEnd/>
            <a:tailEnd/>
          </a:ln>
        </p:spPr>
        <p:txBody>
          <a:bodyPr wrap="none" anchor="ctr"/>
          <a:lstStyle/>
          <a:p>
            <a:pPr>
              <a:lnSpc>
                <a:spcPct val="80000"/>
              </a:lnSpc>
            </a:pPr>
            <a:r>
              <a:rPr kumimoji="0" lang="en-US" altLang="zh-TW" sz="1200" b="1">
                <a:solidFill>
                  <a:srgbClr val="FFFFFF"/>
                </a:solidFill>
                <a:latin typeface="微軟正黑體"/>
              </a:rPr>
              <a:t>N series</a:t>
            </a:r>
          </a:p>
          <a:p>
            <a:pPr>
              <a:lnSpc>
                <a:spcPct val="80000"/>
              </a:lnSpc>
            </a:pPr>
            <a:r>
              <a:rPr kumimoji="0" lang="en-US" altLang="zh-TW" sz="1200" b="1">
                <a:solidFill>
                  <a:srgbClr val="FFFFFF"/>
                </a:solidFill>
                <a:latin typeface="微軟正黑體"/>
              </a:rPr>
              <a:t>(OEM NetApp)</a:t>
            </a:r>
          </a:p>
        </p:txBody>
      </p:sp>
      <p:pic>
        <p:nvPicPr>
          <p:cNvPr id="134175" name="Picture 83" descr="ibm-logo"/>
          <p:cNvPicPr>
            <a:picLocks noChangeAspect="1" noChangeArrowheads="1"/>
          </p:cNvPicPr>
          <p:nvPr/>
        </p:nvPicPr>
        <p:blipFill>
          <a:blip r:embed="rId6"/>
          <a:srcRect/>
          <a:stretch>
            <a:fillRect/>
          </a:stretch>
        </p:blipFill>
        <p:spPr bwMode="auto">
          <a:xfrm>
            <a:off x="6115050" y="1143000"/>
            <a:ext cx="1047750" cy="495300"/>
          </a:xfrm>
          <a:prstGeom prst="rect">
            <a:avLst/>
          </a:prstGeom>
          <a:noFill/>
          <a:ln w="9525">
            <a:noFill/>
            <a:miter lim="800000"/>
            <a:headEnd/>
            <a:tailEnd/>
          </a:ln>
        </p:spPr>
      </p:pic>
      <p:pic>
        <p:nvPicPr>
          <p:cNvPr id="134176" name="Picture 84" descr="hpweb_1-2_topnav_hp_logo"/>
          <p:cNvPicPr>
            <a:picLocks noChangeAspect="1" noChangeArrowheads="1"/>
          </p:cNvPicPr>
          <p:nvPr/>
        </p:nvPicPr>
        <p:blipFill>
          <a:blip r:embed="rId7"/>
          <a:srcRect/>
          <a:stretch>
            <a:fillRect/>
          </a:stretch>
        </p:blipFill>
        <p:spPr bwMode="auto">
          <a:xfrm>
            <a:off x="4743450" y="1071563"/>
            <a:ext cx="823913" cy="708025"/>
          </a:xfrm>
          <a:prstGeom prst="rect">
            <a:avLst/>
          </a:prstGeom>
          <a:noFill/>
          <a:ln w="9525">
            <a:noFill/>
            <a:miter lim="800000"/>
            <a:headEnd/>
            <a:tailEnd/>
          </a:ln>
        </p:spPr>
      </p:pic>
      <p:pic>
        <p:nvPicPr>
          <p:cNvPr id="134177" name="Picture 85" descr="emc_logo"/>
          <p:cNvPicPr>
            <a:picLocks noChangeAspect="1" noChangeArrowheads="1"/>
          </p:cNvPicPr>
          <p:nvPr/>
        </p:nvPicPr>
        <p:blipFill>
          <a:blip r:embed="rId8"/>
          <a:srcRect/>
          <a:stretch>
            <a:fillRect/>
          </a:stretch>
        </p:blipFill>
        <p:spPr bwMode="auto">
          <a:xfrm>
            <a:off x="1673225" y="1143000"/>
            <a:ext cx="1081088" cy="455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idx="4294967295"/>
          </p:nvPr>
        </p:nvSpPr>
        <p:spPr>
          <a:xfrm>
            <a:off x="1371600" y="0"/>
            <a:ext cx="7772400" cy="658813"/>
          </a:xfrm>
        </p:spPr>
        <p:txBody>
          <a:bodyPr/>
          <a:lstStyle/>
          <a:p>
            <a:pPr eaLnBrk="1" hangingPunct="1"/>
            <a:r>
              <a:rPr lang="en-US" altLang="zh-TW" smtClean="0"/>
              <a:t>NetApp</a:t>
            </a:r>
            <a:r>
              <a:rPr lang="zh-TW" altLang="en-US" smtClean="0"/>
              <a:t>提供不需搬動資料擴充彈性</a:t>
            </a:r>
          </a:p>
        </p:txBody>
      </p:sp>
      <p:sp>
        <p:nvSpPr>
          <p:cNvPr id="91140" name="Rectangle 3"/>
          <p:cNvSpPr>
            <a:spLocks noGrp="1" noChangeArrowheads="1"/>
          </p:cNvSpPr>
          <p:nvPr>
            <p:ph type="body" sz="half" idx="4294967295"/>
          </p:nvPr>
        </p:nvSpPr>
        <p:spPr>
          <a:xfrm>
            <a:off x="4787900" y="5634038"/>
            <a:ext cx="4248150" cy="1323975"/>
          </a:xfrm>
        </p:spPr>
        <p:txBody>
          <a:bodyPr/>
          <a:lstStyle/>
          <a:p>
            <a:pPr eaLnBrk="1" hangingPunct="1"/>
            <a:r>
              <a:rPr kumimoji="0" lang="zh-TW" altLang="en-US" sz="1600" b="1" i="1" smtClean="0">
                <a:solidFill>
                  <a:srgbClr val="CC3300"/>
                </a:solidFill>
              </a:rPr>
              <a:t>更換主機即可直接快速升級至更高階機種</a:t>
            </a:r>
          </a:p>
          <a:p>
            <a:pPr eaLnBrk="1" hangingPunct="1"/>
            <a:r>
              <a:rPr kumimoji="0" lang="zh-TW" altLang="en-US" sz="1600" b="1" i="1" smtClean="0">
                <a:solidFill>
                  <a:srgbClr val="CC3300"/>
                </a:solidFill>
              </a:rPr>
              <a:t>資料不受影響，不需透過其他儲存系統或磁帶系統的備份回復輔助</a:t>
            </a:r>
          </a:p>
        </p:txBody>
      </p:sp>
      <p:grpSp>
        <p:nvGrpSpPr>
          <p:cNvPr id="91141" name="Group 4"/>
          <p:cNvGrpSpPr>
            <a:grpSpLocks/>
          </p:cNvGrpSpPr>
          <p:nvPr/>
        </p:nvGrpSpPr>
        <p:grpSpPr bwMode="auto">
          <a:xfrm>
            <a:off x="1825625" y="692150"/>
            <a:ext cx="920750" cy="4495800"/>
            <a:chOff x="1184" y="528"/>
            <a:chExt cx="580" cy="2832"/>
          </a:xfrm>
        </p:grpSpPr>
        <p:graphicFrame>
          <p:nvGraphicFramePr>
            <p:cNvPr id="91138" name="Object 5"/>
            <p:cNvGraphicFramePr>
              <a:graphicFrameLocks noChangeAspect="1"/>
            </p:cNvGraphicFramePr>
            <p:nvPr/>
          </p:nvGraphicFramePr>
          <p:xfrm>
            <a:off x="1296" y="672"/>
            <a:ext cx="253" cy="2688"/>
          </p:xfrm>
          <a:graphic>
            <a:graphicData uri="http://schemas.openxmlformats.org/presentationml/2006/ole">
              <p:oleObj spid="_x0000_s91138" name="VISIO" r:id="rId4" imgW="407880" imgH="1322280" progId="Visio.Drawing.11">
                <p:embed/>
              </p:oleObj>
            </a:graphicData>
          </a:graphic>
        </p:graphicFrame>
        <p:sp>
          <p:nvSpPr>
            <p:cNvPr id="91370" name="Text Box 6"/>
            <p:cNvSpPr txBox="1">
              <a:spLocks noChangeArrowheads="1"/>
            </p:cNvSpPr>
            <p:nvPr/>
          </p:nvSpPr>
          <p:spPr bwMode="auto">
            <a:xfrm>
              <a:off x="1184" y="528"/>
              <a:ext cx="580" cy="231"/>
            </a:xfrm>
            <a:prstGeom prst="rect">
              <a:avLst/>
            </a:prstGeom>
            <a:noFill/>
            <a:ln w="12700">
              <a:noFill/>
              <a:miter lim="800000"/>
              <a:headEnd type="none" w="sm" len="sm"/>
              <a:tailEnd type="none" w="sm" len="sm"/>
            </a:ln>
          </p:spPr>
          <p:txBody>
            <a:bodyPr wrap="none">
              <a:spAutoFit/>
            </a:bodyPr>
            <a:lstStyle/>
            <a:p>
              <a:pPr algn="ctr" eaLnBrk="0" hangingPunct="0"/>
              <a:r>
                <a:rPr kumimoji="0" lang="en-US" altLang="en-US" b="1">
                  <a:solidFill>
                    <a:schemeClr val="accent2"/>
                  </a:solidFill>
                </a:rPr>
                <a:t>Switch</a:t>
              </a:r>
              <a:endParaRPr kumimoji="0" lang="en-US" altLang="en-US" sz="2000" b="1">
                <a:solidFill>
                  <a:schemeClr val="accent2"/>
                </a:solidFill>
              </a:endParaRPr>
            </a:p>
          </p:txBody>
        </p:sp>
      </p:grpSp>
      <p:sp>
        <p:nvSpPr>
          <p:cNvPr id="91142" name="Text Box 7"/>
          <p:cNvSpPr txBox="1">
            <a:spLocks noChangeArrowheads="1"/>
          </p:cNvSpPr>
          <p:nvPr/>
        </p:nvSpPr>
        <p:spPr bwMode="auto">
          <a:xfrm>
            <a:off x="193675" y="5751513"/>
            <a:ext cx="4205288" cy="701675"/>
          </a:xfrm>
          <a:prstGeom prst="rect">
            <a:avLst/>
          </a:prstGeom>
          <a:noFill/>
          <a:ln w="9525">
            <a:noFill/>
            <a:miter lim="800000"/>
            <a:headEnd/>
            <a:tailEnd/>
          </a:ln>
        </p:spPr>
        <p:txBody>
          <a:bodyPr wrap="none">
            <a:spAutoFit/>
          </a:bodyPr>
          <a:lstStyle/>
          <a:p>
            <a:pPr eaLnBrk="0" hangingPunct="0"/>
            <a:r>
              <a:rPr kumimoji="0" lang="en-US" altLang="zh-TW" sz="2000" i="1"/>
              <a:t>Frontend: Multiple Ethernet channel</a:t>
            </a:r>
          </a:p>
          <a:p>
            <a:pPr eaLnBrk="0" hangingPunct="0"/>
            <a:r>
              <a:rPr kumimoji="0" lang="en-US" altLang="zh-TW" sz="2000" i="1"/>
              <a:t>Backend: Multiple FC-AL channel</a:t>
            </a:r>
          </a:p>
        </p:txBody>
      </p:sp>
      <p:grpSp>
        <p:nvGrpSpPr>
          <p:cNvPr id="91143" name="Group 8"/>
          <p:cNvGrpSpPr>
            <a:grpSpLocks/>
          </p:cNvGrpSpPr>
          <p:nvPr/>
        </p:nvGrpSpPr>
        <p:grpSpPr bwMode="auto">
          <a:xfrm>
            <a:off x="250825" y="844550"/>
            <a:ext cx="1744663" cy="990600"/>
            <a:chOff x="192" y="624"/>
            <a:chExt cx="1099" cy="624"/>
          </a:xfrm>
        </p:grpSpPr>
        <p:grpSp>
          <p:nvGrpSpPr>
            <p:cNvPr id="91318" name="Group 9"/>
            <p:cNvGrpSpPr>
              <a:grpSpLocks/>
            </p:cNvGrpSpPr>
            <p:nvPr/>
          </p:nvGrpSpPr>
          <p:grpSpPr bwMode="auto">
            <a:xfrm>
              <a:off x="192" y="624"/>
              <a:ext cx="528" cy="624"/>
              <a:chOff x="2797" y="1442"/>
              <a:chExt cx="457" cy="640"/>
            </a:xfrm>
          </p:grpSpPr>
          <p:grpSp>
            <p:nvGrpSpPr>
              <p:cNvPr id="91320" name="Group 10"/>
              <p:cNvGrpSpPr>
                <a:grpSpLocks/>
              </p:cNvGrpSpPr>
              <p:nvPr/>
            </p:nvGrpSpPr>
            <p:grpSpPr bwMode="auto">
              <a:xfrm>
                <a:off x="2843" y="2033"/>
                <a:ext cx="365" cy="49"/>
                <a:chOff x="4319" y="2212"/>
                <a:chExt cx="365" cy="49"/>
              </a:xfrm>
            </p:grpSpPr>
            <p:sp>
              <p:nvSpPr>
                <p:cNvPr id="91368" name="Rectangle 11"/>
                <p:cNvSpPr>
                  <a:spLocks noChangeArrowheads="1"/>
                </p:cNvSpPr>
                <p:nvPr/>
              </p:nvSpPr>
              <p:spPr bwMode="auto">
                <a:xfrm>
                  <a:off x="4319" y="2212"/>
                  <a:ext cx="46" cy="49"/>
                </a:xfrm>
                <a:prstGeom prst="rect">
                  <a:avLst/>
                </a:prstGeom>
                <a:solidFill>
                  <a:srgbClr val="80808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69" name="Rectangle 12"/>
                <p:cNvSpPr>
                  <a:spLocks noChangeArrowheads="1"/>
                </p:cNvSpPr>
                <p:nvPr/>
              </p:nvSpPr>
              <p:spPr bwMode="auto">
                <a:xfrm>
                  <a:off x="4639" y="2212"/>
                  <a:ext cx="45" cy="49"/>
                </a:xfrm>
                <a:prstGeom prst="rect">
                  <a:avLst/>
                </a:prstGeom>
                <a:solidFill>
                  <a:srgbClr val="80808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321" name="Rectangle 13"/>
              <p:cNvSpPr>
                <a:spLocks noChangeArrowheads="1"/>
              </p:cNvSpPr>
              <p:nvPr/>
            </p:nvSpPr>
            <p:spPr bwMode="auto">
              <a:xfrm>
                <a:off x="2797" y="1478"/>
                <a:ext cx="457" cy="567"/>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22" name="Freeform 14"/>
              <p:cNvSpPr>
                <a:spLocks/>
              </p:cNvSpPr>
              <p:nvPr/>
            </p:nvSpPr>
            <p:spPr bwMode="auto">
              <a:xfrm>
                <a:off x="2797" y="1478"/>
                <a:ext cx="457" cy="567"/>
              </a:xfrm>
              <a:custGeom>
                <a:avLst/>
                <a:gdLst>
                  <a:gd name="T0" fmla="*/ 457 w 457"/>
                  <a:gd name="T1" fmla="*/ 0 h 567"/>
                  <a:gd name="T2" fmla="*/ 0 w 457"/>
                  <a:gd name="T3" fmla="*/ 567 h 567"/>
                  <a:gd name="T4" fmla="*/ 457 w 457"/>
                  <a:gd name="T5" fmla="*/ 567 h 567"/>
                  <a:gd name="T6" fmla="*/ 457 w 457"/>
                  <a:gd name="T7" fmla="*/ 0 h 567"/>
                  <a:gd name="T8" fmla="*/ 0 60000 65536"/>
                  <a:gd name="T9" fmla="*/ 0 60000 65536"/>
                  <a:gd name="T10" fmla="*/ 0 60000 65536"/>
                  <a:gd name="T11" fmla="*/ 0 60000 65536"/>
                  <a:gd name="T12" fmla="*/ 0 w 457"/>
                  <a:gd name="T13" fmla="*/ 0 h 567"/>
                  <a:gd name="T14" fmla="*/ 457 w 457"/>
                  <a:gd name="T15" fmla="*/ 567 h 567"/>
                </a:gdLst>
                <a:ahLst/>
                <a:cxnLst>
                  <a:cxn ang="T8">
                    <a:pos x="T0" y="T1"/>
                  </a:cxn>
                  <a:cxn ang="T9">
                    <a:pos x="T2" y="T3"/>
                  </a:cxn>
                  <a:cxn ang="T10">
                    <a:pos x="T4" y="T5"/>
                  </a:cxn>
                  <a:cxn ang="T11">
                    <a:pos x="T6" y="T7"/>
                  </a:cxn>
                </a:cxnLst>
                <a:rect l="T12" t="T13" r="T14" b="T15"/>
                <a:pathLst>
                  <a:path w="457" h="567">
                    <a:moveTo>
                      <a:pt x="457" y="0"/>
                    </a:moveTo>
                    <a:lnTo>
                      <a:pt x="0" y="567"/>
                    </a:lnTo>
                    <a:lnTo>
                      <a:pt x="457" y="567"/>
                    </a:lnTo>
                    <a:lnTo>
                      <a:pt x="457" y="0"/>
                    </a:lnTo>
                    <a:close/>
                  </a:path>
                </a:pathLst>
              </a:custGeom>
              <a:solidFill>
                <a:srgbClr val="808080"/>
              </a:solidFill>
              <a:ln w="3175">
                <a:solidFill>
                  <a:srgbClr val="000000"/>
                </a:solidFill>
                <a:round/>
                <a:headEnd/>
                <a:tailEnd/>
              </a:ln>
            </p:spPr>
            <p:txBody>
              <a:bodyPr/>
              <a:lstStyle/>
              <a:p>
                <a:endParaRPr lang="zh-TW" altLang="en-US"/>
              </a:p>
            </p:txBody>
          </p:sp>
          <p:sp>
            <p:nvSpPr>
              <p:cNvPr id="91323" name="Rectangle 15"/>
              <p:cNvSpPr>
                <a:spLocks noChangeArrowheads="1"/>
              </p:cNvSpPr>
              <p:nvPr/>
            </p:nvSpPr>
            <p:spPr bwMode="auto">
              <a:xfrm>
                <a:off x="2797" y="1478"/>
                <a:ext cx="457" cy="567"/>
              </a:xfrm>
              <a:prstGeom prst="rect">
                <a:avLst/>
              </a:prstGeom>
              <a:solidFill>
                <a:srgbClr val="C8C8C8"/>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24" name="Rectangle 16"/>
              <p:cNvSpPr>
                <a:spLocks noChangeArrowheads="1"/>
              </p:cNvSpPr>
              <p:nvPr/>
            </p:nvSpPr>
            <p:spPr bwMode="auto">
              <a:xfrm>
                <a:off x="2843" y="1491"/>
                <a:ext cx="365" cy="554"/>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25" name="Rectangle 17"/>
              <p:cNvSpPr>
                <a:spLocks noChangeArrowheads="1"/>
              </p:cNvSpPr>
              <p:nvPr/>
            </p:nvSpPr>
            <p:spPr bwMode="auto">
              <a:xfrm>
                <a:off x="2828" y="1442"/>
                <a:ext cx="395" cy="133"/>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26" name="Freeform 18"/>
              <p:cNvSpPr>
                <a:spLocks/>
              </p:cNvSpPr>
              <p:nvPr/>
            </p:nvSpPr>
            <p:spPr bwMode="auto">
              <a:xfrm>
                <a:off x="2828" y="1442"/>
                <a:ext cx="395" cy="133"/>
              </a:xfrm>
              <a:custGeom>
                <a:avLst/>
                <a:gdLst>
                  <a:gd name="T0" fmla="*/ 395 w 395"/>
                  <a:gd name="T1" fmla="*/ 0 h 133"/>
                  <a:gd name="T2" fmla="*/ 13 w 395"/>
                  <a:gd name="T3" fmla="*/ 120 h 133"/>
                  <a:gd name="T4" fmla="*/ 0 w 395"/>
                  <a:gd name="T5" fmla="*/ 133 h 133"/>
                  <a:gd name="T6" fmla="*/ 395 w 395"/>
                  <a:gd name="T7" fmla="*/ 133 h 133"/>
                  <a:gd name="T8" fmla="*/ 395 w 395"/>
                  <a:gd name="T9" fmla="*/ 0 h 133"/>
                  <a:gd name="T10" fmla="*/ 0 60000 65536"/>
                  <a:gd name="T11" fmla="*/ 0 60000 65536"/>
                  <a:gd name="T12" fmla="*/ 0 60000 65536"/>
                  <a:gd name="T13" fmla="*/ 0 60000 65536"/>
                  <a:gd name="T14" fmla="*/ 0 60000 65536"/>
                  <a:gd name="T15" fmla="*/ 0 w 395"/>
                  <a:gd name="T16" fmla="*/ 0 h 133"/>
                  <a:gd name="T17" fmla="*/ 395 w 395"/>
                  <a:gd name="T18" fmla="*/ 133 h 133"/>
                </a:gdLst>
                <a:ahLst/>
                <a:cxnLst>
                  <a:cxn ang="T10">
                    <a:pos x="T0" y="T1"/>
                  </a:cxn>
                  <a:cxn ang="T11">
                    <a:pos x="T2" y="T3"/>
                  </a:cxn>
                  <a:cxn ang="T12">
                    <a:pos x="T4" y="T5"/>
                  </a:cxn>
                  <a:cxn ang="T13">
                    <a:pos x="T6" y="T7"/>
                  </a:cxn>
                  <a:cxn ang="T14">
                    <a:pos x="T8" y="T9"/>
                  </a:cxn>
                </a:cxnLst>
                <a:rect l="T15" t="T16" r="T17" b="T18"/>
                <a:pathLst>
                  <a:path w="395" h="133">
                    <a:moveTo>
                      <a:pt x="395" y="0"/>
                    </a:moveTo>
                    <a:lnTo>
                      <a:pt x="13" y="120"/>
                    </a:lnTo>
                    <a:lnTo>
                      <a:pt x="0" y="133"/>
                    </a:lnTo>
                    <a:lnTo>
                      <a:pt x="395" y="133"/>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327" name="Rectangle 19"/>
              <p:cNvSpPr>
                <a:spLocks noChangeArrowheads="1"/>
              </p:cNvSpPr>
              <p:nvPr/>
            </p:nvSpPr>
            <p:spPr bwMode="auto">
              <a:xfrm>
                <a:off x="2843" y="1442"/>
                <a:ext cx="380" cy="120"/>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28" name="Rectangle 20"/>
              <p:cNvSpPr>
                <a:spLocks noChangeArrowheads="1"/>
              </p:cNvSpPr>
              <p:nvPr/>
            </p:nvSpPr>
            <p:spPr bwMode="auto">
              <a:xfrm>
                <a:off x="2843" y="1454"/>
                <a:ext cx="136" cy="6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nvGrpSpPr>
              <p:cNvPr id="91329" name="Group 21"/>
              <p:cNvGrpSpPr>
                <a:grpSpLocks/>
              </p:cNvGrpSpPr>
              <p:nvPr/>
            </p:nvGrpSpPr>
            <p:grpSpPr bwMode="auto">
              <a:xfrm>
                <a:off x="2843" y="1454"/>
                <a:ext cx="136" cy="61"/>
                <a:chOff x="4319" y="1633"/>
                <a:chExt cx="136" cy="61"/>
              </a:xfrm>
            </p:grpSpPr>
            <p:sp>
              <p:nvSpPr>
                <p:cNvPr id="91366" name="Freeform 22"/>
                <p:cNvSpPr>
                  <a:spLocks/>
                </p:cNvSpPr>
                <p:nvPr/>
              </p:nvSpPr>
              <p:spPr bwMode="auto">
                <a:xfrm>
                  <a:off x="4319" y="1633"/>
                  <a:ext cx="136" cy="61"/>
                </a:xfrm>
                <a:custGeom>
                  <a:avLst/>
                  <a:gdLst>
                    <a:gd name="T0" fmla="*/ 136 w 136"/>
                    <a:gd name="T1" fmla="*/ 0 h 61"/>
                    <a:gd name="T2" fmla="*/ 15 w 136"/>
                    <a:gd name="T3" fmla="*/ 48 h 61"/>
                    <a:gd name="T4" fmla="*/ 0 w 136"/>
                    <a:gd name="T5" fmla="*/ 61 h 61"/>
                    <a:gd name="T6" fmla="*/ 136 w 136"/>
                    <a:gd name="T7" fmla="*/ 61 h 61"/>
                    <a:gd name="T8" fmla="*/ 136 w 136"/>
                    <a:gd name="T9" fmla="*/ 0 h 61"/>
                    <a:gd name="T10" fmla="*/ 0 60000 65536"/>
                    <a:gd name="T11" fmla="*/ 0 60000 65536"/>
                    <a:gd name="T12" fmla="*/ 0 60000 65536"/>
                    <a:gd name="T13" fmla="*/ 0 60000 65536"/>
                    <a:gd name="T14" fmla="*/ 0 60000 65536"/>
                    <a:gd name="T15" fmla="*/ 0 w 136"/>
                    <a:gd name="T16" fmla="*/ 0 h 61"/>
                    <a:gd name="T17" fmla="*/ 136 w 136"/>
                    <a:gd name="T18" fmla="*/ 61 h 61"/>
                  </a:gdLst>
                  <a:ahLst/>
                  <a:cxnLst>
                    <a:cxn ang="T10">
                      <a:pos x="T0" y="T1"/>
                    </a:cxn>
                    <a:cxn ang="T11">
                      <a:pos x="T2" y="T3"/>
                    </a:cxn>
                    <a:cxn ang="T12">
                      <a:pos x="T4" y="T5"/>
                    </a:cxn>
                    <a:cxn ang="T13">
                      <a:pos x="T6" y="T7"/>
                    </a:cxn>
                    <a:cxn ang="T14">
                      <a:pos x="T8" y="T9"/>
                    </a:cxn>
                  </a:cxnLst>
                  <a:rect l="T15" t="T16" r="T17" b="T18"/>
                  <a:pathLst>
                    <a:path w="136" h="61">
                      <a:moveTo>
                        <a:pt x="136" y="0"/>
                      </a:moveTo>
                      <a:lnTo>
                        <a:pt x="15" y="48"/>
                      </a:lnTo>
                      <a:lnTo>
                        <a:pt x="0" y="61"/>
                      </a:lnTo>
                      <a:lnTo>
                        <a:pt x="136" y="61"/>
                      </a:lnTo>
                      <a:lnTo>
                        <a:pt x="136" y="0"/>
                      </a:lnTo>
                      <a:close/>
                    </a:path>
                  </a:pathLst>
                </a:custGeom>
                <a:solidFill>
                  <a:srgbClr val="EDEDED"/>
                </a:solidFill>
                <a:ln w="3175">
                  <a:solidFill>
                    <a:srgbClr val="000000"/>
                  </a:solidFill>
                  <a:round/>
                  <a:headEnd/>
                  <a:tailEnd/>
                </a:ln>
              </p:spPr>
              <p:txBody>
                <a:bodyPr/>
                <a:lstStyle/>
                <a:p>
                  <a:endParaRPr lang="zh-TW" altLang="en-US"/>
                </a:p>
              </p:txBody>
            </p:sp>
            <p:sp>
              <p:nvSpPr>
                <p:cNvPr id="91367" name="Rectangle 23"/>
                <p:cNvSpPr>
                  <a:spLocks noChangeArrowheads="1"/>
                </p:cNvSpPr>
                <p:nvPr/>
              </p:nvSpPr>
              <p:spPr bwMode="auto">
                <a:xfrm>
                  <a:off x="4334" y="1633"/>
                  <a:ext cx="121" cy="48"/>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330" name="Rectangle 24"/>
              <p:cNvSpPr>
                <a:spLocks noChangeArrowheads="1"/>
              </p:cNvSpPr>
              <p:nvPr/>
            </p:nvSpPr>
            <p:spPr bwMode="auto">
              <a:xfrm>
                <a:off x="2843" y="1478"/>
                <a:ext cx="136" cy="37"/>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nvGrpSpPr>
              <p:cNvPr id="91331" name="Group 25"/>
              <p:cNvGrpSpPr>
                <a:grpSpLocks/>
              </p:cNvGrpSpPr>
              <p:nvPr/>
            </p:nvGrpSpPr>
            <p:grpSpPr bwMode="auto">
              <a:xfrm>
                <a:off x="2828" y="1478"/>
                <a:ext cx="395" cy="591"/>
                <a:chOff x="4304" y="1657"/>
                <a:chExt cx="395" cy="591"/>
              </a:xfrm>
            </p:grpSpPr>
            <p:sp>
              <p:nvSpPr>
                <p:cNvPr id="91363" name="Freeform 26"/>
                <p:cNvSpPr>
                  <a:spLocks/>
                </p:cNvSpPr>
                <p:nvPr/>
              </p:nvSpPr>
              <p:spPr bwMode="auto">
                <a:xfrm>
                  <a:off x="4317" y="1657"/>
                  <a:ext cx="138" cy="37"/>
                </a:xfrm>
                <a:custGeom>
                  <a:avLst/>
                  <a:gdLst>
                    <a:gd name="T0" fmla="*/ 138 w 138"/>
                    <a:gd name="T1" fmla="*/ 13 h 37"/>
                    <a:gd name="T2" fmla="*/ 17 w 138"/>
                    <a:gd name="T3" fmla="*/ 24 h 37"/>
                    <a:gd name="T4" fmla="*/ 0 w 138"/>
                    <a:gd name="T5" fmla="*/ 37 h 37"/>
                    <a:gd name="T6" fmla="*/ 138 w 138"/>
                    <a:gd name="T7" fmla="*/ 37 h 37"/>
                    <a:gd name="T8" fmla="*/ 138 w 138"/>
                    <a:gd name="T9" fmla="*/ 0 h 37"/>
                    <a:gd name="T10" fmla="*/ 138 w 138"/>
                    <a:gd name="T11" fmla="*/ 13 h 37"/>
                    <a:gd name="T12" fmla="*/ 0 60000 65536"/>
                    <a:gd name="T13" fmla="*/ 0 60000 65536"/>
                    <a:gd name="T14" fmla="*/ 0 60000 65536"/>
                    <a:gd name="T15" fmla="*/ 0 60000 65536"/>
                    <a:gd name="T16" fmla="*/ 0 60000 65536"/>
                    <a:gd name="T17" fmla="*/ 0 60000 65536"/>
                    <a:gd name="T18" fmla="*/ 0 w 138"/>
                    <a:gd name="T19" fmla="*/ 0 h 37"/>
                    <a:gd name="T20" fmla="*/ 138 w 13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38" h="37">
                      <a:moveTo>
                        <a:pt x="138" y="13"/>
                      </a:moveTo>
                      <a:lnTo>
                        <a:pt x="17" y="24"/>
                      </a:lnTo>
                      <a:lnTo>
                        <a:pt x="0" y="37"/>
                      </a:lnTo>
                      <a:lnTo>
                        <a:pt x="138" y="37"/>
                      </a:lnTo>
                      <a:lnTo>
                        <a:pt x="138" y="0"/>
                      </a:lnTo>
                      <a:lnTo>
                        <a:pt x="138" y="13"/>
                      </a:lnTo>
                      <a:close/>
                    </a:path>
                  </a:pathLst>
                </a:custGeom>
                <a:solidFill>
                  <a:srgbClr val="EDEDED"/>
                </a:solidFill>
                <a:ln w="3175">
                  <a:solidFill>
                    <a:srgbClr val="000000"/>
                  </a:solidFill>
                  <a:round/>
                  <a:headEnd/>
                  <a:tailEnd/>
                </a:ln>
              </p:spPr>
              <p:txBody>
                <a:bodyPr/>
                <a:lstStyle/>
                <a:p>
                  <a:endParaRPr lang="zh-TW" altLang="en-US"/>
                </a:p>
              </p:txBody>
            </p:sp>
            <p:sp>
              <p:nvSpPr>
                <p:cNvPr id="91364" name="Rectangle 27"/>
                <p:cNvSpPr>
                  <a:spLocks noChangeArrowheads="1"/>
                </p:cNvSpPr>
                <p:nvPr/>
              </p:nvSpPr>
              <p:spPr bwMode="auto">
                <a:xfrm>
                  <a:off x="4334" y="1670"/>
                  <a:ext cx="121" cy="11"/>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65" name="Rectangle 28"/>
                <p:cNvSpPr>
                  <a:spLocks noChangeArrowheads="1"/>
                </p:cNvSpPr>
                <p:nvPr/>
              </p:nvSpPr>
              <p:spPr bwMode="auto">
                <a:xfrm>
                  <a:off x="4304" y="2200"/>
                  <a:ext cx="395" cy="48"/>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332" name="Freeform 29"/>
              <p:cNvSpPr>
                <a:spLocks/>
              </p:cNvSpPr>
              <p:nvPr/>
            </p:nvSpPr>
            <p:spPr bwMode="auto">
              <a:xfrm>
                <a:off x="2828" y="2021"/>
                <a:ext cx="395" cy="48"/>
              </a:xfrm>
              <a:custGeom>
                <a:avLst/>
                <a:gdLst>
                  <a:gd name="T0" fmla="*/ 395 w 395"/>
                  <a:gd name="T1" fmla="*/ 12 h 48"/>
                  <a:gd name="T2" fmla="*/ 13 w 395"/>
                  <a:gd name="T3" fmla="*/ 48 h 48"/>
                  <a:gd name="T4" fmla="*/ 0 w 395"/>
                  <a:gd name="T5" fmla="*/ 48 h 48"/>
                  <a:gd name="T6" fmla="*/ 395 w 395"/>
                  <a:gd name="T7" fmla="*/ 48 h 48"/>
                  <a:gd name="T8" fmla="*/ 395 w 395"/>
                  <a:gd name="T9" fmla="*/ 0 h 48"/>
                  <a:gd name="T10" fmla="*/ 395 w 395"/>
                  <a:gd name="T11" fmla="*/ 12 h 48"/>
                  <a:gd name="T12" fmla="*/ 0 60000 65536"/>
                  <a:gd name="T13" fmla="*/ 0 60000 65536"/>
                  <a:gd name="T14" fmla="*/ 0 60000 65536"/>
                  <a:gd name="T15" fmla="*/ 0 60000 65536"/>
                  <a:gd name="T16" fmla="*/ 0 60000 65536"/>
                  <a:gd name="T17" fmla="*/ 0 60000 65536"/>
                  <a:gd name="T18" fmla="*/ 0 w 395"/>
                  <a:gd name="T19" fmla="*/ 0 h 48"/>
                  <a:gd name="T20" fmla="*/ 395 w 395"/>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95" h="48">
                    <a:moveTo>
                      <a:pt x="395" y="12"/>
                    </a:moveTo>
                    <a:lnTo>
                      <a:pt x="13" y="48"/>
                    </a:lnTo>
                    <a:lnTo>
                      <a:pt x="0" y="48"/>
                    </a:lnTo>
                    <a:lnTo>
                      <a:pt x="395" y="48"/>
                    </a:lnTo>
                    <a:lnTo>
                      <a:pt x="395" y="0"/>
                    </a:lnTo>
                    <a:lnTo>
                      <a:pt x="395" y="12"/>
                    </a:lnTo>
                    <a:close/>
                  </a:path>
                </a:pathLst>
              </a:custGeom>
              <a:solidFill>
                <a:srgbClr val="929292"/>
              </a:solidFill>
              <a:ln w="3175">
                <a:solidFill>
                  <a:srgbClr val="000000"/>
                </a:solidFill>
                <a:round/>
                <a:headEnd/>
                <a:tailEnd/>
              </a:ln>
            </p:spPr>
            <p:txBody>
              <a:bodyPr/>
              <a:lstStyle/>
              <a:p>
                <a:endParaRPr lang="zh-TW" altLang="en-US"/>
              </a:p>
            </p:txBody>
          </p:sp>
          <p:sp>
            <p:nvSpPr>
              <p:cNvPr id="91333" name="Rectangle 30"/>
              <p:cNvSpPr>
                <a:spLocks noChangeArrowheads="1"/>
              </p:cNvSpPr>
              <p:nvPr/>
            </p:nvSpPr>
            <p:spPr bwMode="auto">
              <a:xfrm>
                <a:off x="2843" y="2033"/>
                <a:ext cx="380" cy="36"/>
              </a:xfrm>
              <a:prstGeom prst="rect">
                <a:avLst/>
              </a:prstGeom>
              <a:solidFill>
                <a:srgbClr val="C8C8C8"/>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34" name="Freeform 31"/>
              <p:cNvSpPr>
                <a:spLocks/>
              </p:cNvSpPr>
              <p:nvPr/>
            </p:nvSpPr>
            <p:spPr bwMode="auto">
              <a:xfrm>
                <a:off x="2858" y="1502"/>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FFFFFF"/>
              </a:solidFill>
              <a:ln w="3175">
                <a:solidFill>
                  <a:srgbClr val="000000"/>
                </a:solidFill>
                <a:round/>
                <a:headEnd/>
                <a:tailEnd/>
              </a:ln>
            </p:spPr>
            <p:txBody>
              <a:bodyPr/>
              <a:lstStyle/>
              <a:p>
                <a:endParaRPr lang="zh-TW" altLang="en-US"/>
              </a:p>
            </p:txBody>
          </p:sp>
          <p:grpSp>
            <p:nvGrpSpPr>
              <p:cNvPr id="91335" name="Group 32"/>
              <p:cNvGrpSpPr>
                <a:grpSpLocks/>
              </p:cNvGrpSpPr>
              <p:nvPr/>
            </p:nvGrpSpPr>
            <p:grpSpPr bwMode="auto">
              <a:xfrm>
                <a:off x="2858" y="1467"/>
                <a:ext cx="106" cy="35"/>
                <a:chOff x="4334" y="1646"/>
                <a:chExt cx="106" cy="35"/>
              </a:xfrm>
            </p:grpSpPr>
            <p:sp>
              <p:nvSpPr>
                <p:cNvPr id="91361" name="Rectangle 33"/>
                <p:cNvSpPr>
                  <a:spLocks noChangeArrowheads="1"/>
                </p:cNvSpPr>
                <p:nvPr/>
              </p:nvSpPr>
              <p:spPr bwMode="auto">
                <a:xfrm>
                  <a:off x="4334" y="1670"/>
                  <a:ext cx="106" cy="1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62" name="Freeform 34"/>
                <p:cNvSpPr>
                  <a:spLocks/>
                </p:cNvSpPr>
                <p:nvPr/>
              </p:nvSpPr>
              <p:spPr bwMode="auto">
                <a:xfrm>
                  <a:off x="4334" y="1646"/>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929292"/>
                </a:solidFill>
                <a:ln w="3175">
                  <a:solidFill>
                    <a:srgbClr val="000000"/>
                  </a:solidFill>
                  <a:round/>
                  <a:headEnd/>
                  <a:tailEnd/>
                </a:ln>
              </p:spPr>
              <p:txBody>
                <a:bodyPr/>
                <a:lstStyle/>
                <a:p>
                  <a:endParaRPr lang="zh-TW" altLang="en-US"/>
                </a:p>
              </p:txBody>
            </p:sp>
          </p:grpSp>
          <p:sp>
            <p:nvSpPr>
              <p:cNvPr id="91336" name="Freeform 35"/>
              <p:cNvSpPr>
                <a:spLocks/>
              </p:cNvSpPr>
              <p:nvPr/>
            </p:nvSpPr>
            <p:spPr bwMode="auto">
              <a:xfrm>
                <a:off x="2889" y="1467"/>
                <a:ext cx="44" cy="1"/>
              </a:xfrm>
              <a:custGeom>
                <a:avLst/>
                <a:gdLst>
                  <a:gd name="T0" fmla="*/ 44 w 44"/>
                  <a:gd name="T1" fmla="*/ 0 h 1"/>
                  <a:gd name="T2" fmla="*/ 0 w 44"/>
                  <a:gd name="T3" fmla="*/ 0 h 1"/>
                  <a:gd name="T4" fmla="*/ 44 w 44"/>
                  <a:gd name="T5" fmla="*/ 0 h 1"/>
                  <a:gd name="T6" fmla="*/ 0 60000 65536"/>
                  <a:gd name="T7" fmla="*/ 0 60000 65536"/>
                  <a:gd name="T8" fmla="*/ 0 60000 65536"/>
                  <a:gd name="T9" fmla="*/ 0 w 44"/>
                  <a:gd name="T10" fmla="*/ 0 h 1"/>
                  <a:gd name="T11" fmla="*/ 44 w 44"/>
                  <a:gd name="T12" fmla="*/ 1 h 1"/>
                </a:gdLst>
                <a:ahLst/>
                <a:cxnLst>
                  <a:cxn ang="T6">
                    <a:pos x="T0" y="T1"/>
                  </a:cxn>
                  <a:cxn ang="T7">
                    <a:pos x="T2" y="T3"/>
                  </a:cxn>
                  <a:cxn ang="T8">
                    <a:pos x="T4" y="T5"/>
                  </a:cxn>
                </a:cxnLst>
                <a:rect l="T9" t="T10" r="T11" b="T12"/>
                <a:pathLst>
                  <a:path w="44" h="1">
                    <a:moveTo>
                      <a:pt x="44" y="0"/>
                    </a:moveTo>
                    <a:lnTo>
                      <a:pt x="0" y="0"/>
                    </a:lnTo>
                    <a:lnTo>
                      <a:pt x="44" y="0"/>
                    </a:lnTo>
                    <a:close/>
                  </a:path>
                </a:pathLst>
              </a:custGeom>
              <a:solidFill>
                <a:srgbClr val="FFFFFF"/>
              </a:solidFill>
              <a:ln w="3175">
                <a:solidFill>
                  <a:srgbClr val="000000"/>
                </a:solidFill>
                <a:round/>
                <a:headEnd/>
                <a:tailEnd/>
              </a:ln>
            </p:spPr>
            <p:txBody>
              <a:bodyPr/>
              <a:lstStyle/>
              <a:p>
                <a:endParaRPr lang="zh-TW" altLang="en-US"/>
              </a:p>
            </p:txBody>
          </p:sp>
          <p:sp>
            <p:nvSpPr>
              <p:cNvPr id="91337" name="Freeform 36"/>
              <p:cNvSpPr>
                <a:spLocks/>
              </p:cNvSpPr>
              <p:nvPr/>
            </p:nvSpPr>
            <p:spPr bwMode="auto">
              <a:xfrm>
                <a:off x="2843" y="1539"/>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sp>
            <p:nvSpPr>
              <p:cNvPr id="91338" name="Rectangle 37"/>
              <p:cNvSpPr>
                <a:spLocks noChangeArrowheads="1"/>
              </p:cNvSpPr>
              <p:nvPr/>
            </p:nvSpPr>
            <p:spPr bwMode="auto">
              <a:xfrm>
                <a:off x="2828" y="1586"/>
                <a:ext cx="395" cy="121"/>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39" name="Freeform 38"/>
              <p:cNvSpPr>
                <a:spLocks/>
              </p:cNvSpPr>
              <p:nvPr/>
            </p:nvSpPr>
            <p:spPr bwMode="auto">
              <a:xfrm>
                <a:off x="2828" y="1586"/>
                <a:ext cx="395" cy="121"/>
              </a:xfrm>
              <a:custGeom>
                <a:avLst/>
                <a:gdLst>
                  <a:gd name="T0" fmla="*/ 395 w 395"/>
                  <a:gd name="T1" fmla="*/ 0 h 121"/>
                  <a:gd name="T2" fmla="*/ 13 w 395"/>
                  <a:gd name="T3" fmla="*/ 121 h 121"/>
                  <a:gd name="T4" fmla="*/ 0 w 395"/>
                  <a:gd name="T5" fmla="*/ 121 h 121"/>
                  <a:gd name="T6" fmla="*/ 395 w 395"/>
                  <a:gd name="T7" fmla="*/ 121 h 121"/>
                  <a:gd name="T8" fmla="*/ 395 w 395"/>
                  <a:gd name="T9" fmla="*/ 0 h 121"/>
                  <a:gd name="T10" fmla="*/ 0 60000 65536"/>
                  <a:gd name="T11" fmla="*/ 0 60000 65536"/>
                  <a:gd name="T12" fmla="*/ 0 60000 65536"/>
                  <a:gd name="T13" fmla="*/ 0 60000 65536"/>
                  <a:gd name="T14" fmla="*/ 0 60000 65536"/>
                  <a:gd name="T15" fmla="*/ 0 w 395"/>
                  <a:gd name="T16" fmla="*/ 0 h 121"/>
                  <a:gd name="T17" fmla="*/ 395 w 395"/>
                  <a:gd name="T18" fmla="*/ 121 h 121"/>
                </a:gdLst>
                <a:ahLst/>
                <a:cxnLst>
                  <a:cxn ang="T10">
                    <a:pos x="T0" y="T1"/>
                  </a:cxn>
                  <a:cxn ang="T11">
                    <a:pos x="T2" y="T3"/>
                  </a:cxn>
                  <a:cxn ang="T12">
                    <a:pos x="T4" y="T5"/>
                  </a:cxn>
                  <a:cxn ang="T13">
                    <a:pos x="T6" y="T7"/>
                  </a:cxn>
                  <a:cxn ang="T14">
                    <a:pos x="T8" y="T9"/>
                  </a:cxn>
                </a:cxnLst>
                <a:rect l="T15" t="T16" r="T17" b="T18"/>
                <a:pathLst>
                  <a:path w="395" h="121">
                    <a:moveTo>
                      <a:pt x="395" y="0"/>
                    </a:moveTo>
                    <a:lnTo>
                      <a:pt x="13" y="121"/>
                    </a:lnTo>
                    <a:lnTo>
                      <a:pt x="0" y="121"/>
                    </a:lnTo>
                    <a:lnTo>
                      <a:pt x="395" y="121"/>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340" name="Rectangle 39"/>
              <p:cNvSpPr>
                <a:spLocks noChangeArrowheads="1"/>
              </p:cNvSpPr>
              <p:nvPr/>
            </p:nvSpPr>
            <p:spPr bwMode="auto">
              <a:xfrm>
                <a:off x="2843" y="1586"/>
                <a:ext cx="380" cy="121"/>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41" name="Freeform 40"/>
              <p:cNvSpPr>
                <a:spLocks/>
              </p:cNvSpPr>
              <p:nvPr/>
            </p:nvSpPr>
            <p:spPr bwMode="auto">
              <a:xfrm>
                <a:off x="2843" y="1683"/>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sp>
            <p:nvSpPr>
              <p:cNvPr id="91342" name="Rectangle 41"/>
              <p:cNvSpPr>
                <a:spLocks noChangeArrowheads="1"/>
              </p:cNvSpPr>
              <p:nvPr/>
            </p:nvSpPr>
            <p:spPr bwMode="auto">
              <a:xfrm>
                <a:off x="2828" y="1720"/>
                <a:ext cx="395" cy="132"/>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43" name="Freeform 42"/>
              <p:cNvSpPr>
                <a:spLocks/>
              </p:cNvSpPr>
              <p:nvPr/>
            </p:nvSpPr>
            <p:spPr bwMode="auto">
              <a:xfrm>
                <a:off x="2828" y="1720"/>
                <a:ext cx="395" cy="132"/>
              </a:xfrm>
              <a:custGeom>
                <a:avLst/>
                <a:gdLst>
                  <a:gd name="T0" fmla="*/ 395 w 395"/>
                  <a:gd name="T1" fmla="*/ 11 h 132"/>
                  <a:gd name="T2" fmla="*/ 13 w 395"/>
                  <a:gd name="T3" fmla="*/ 132 h 132"/>
                  <a:gd name="T4" fmla="*/ 0 w 395"/>
                  <a:gd name="T5" fmla="*/ 132 h 132"/>
                  <a:gd name="T6" fmla="*/ 395 w 395"/>
                  <a:gd name="T7" fmla="*/ 132 h 132"/>
                  <a:gd name="T8" fmla="*/ 395 w 395"/>
                  <a:gd name="T9" fmla="*/ 0 h 132"/>
                  <a:gd name="T10" fmla="*/ 395 w 395"/>
                  <a:gd name="T11" fmla="*/ 11 h 132"/>
                  <a:gd name="T12" fmla="*/ 0 60000 65536"/>
                  <a:gd name="T13" fmla="*/ 0 60000 65536"/>
                  <a:gd name="T14" fmla="*/ 0 60000 65536"/>
                  <a:gd name="T15" fmla="*/ 0 60000 65536"/>
                  <a:gd name="T16" fmla="*/ 0 60000 65536"/>
                  <a:gd name="T17" fmla="*/ 0 60000 65536"/>
                  <a:gd name="T18" fmla="*/ 0 w 395"/>
                  <a:gd name="T19" fmla="*/ 0 h 132"/>
                  <a:gd name="T20" fmla="*/ 395 w 395"/>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395" h="132">
                    <a:moveTo>
                      <a:pt x="395" y="11"/>
                    </a:moveTo>
                    <a:lnTo>
                      <a:pt x="13" y="132"/>
                    </a:lnTo>
                    <a:lnTo>
                      <a:pt x="0" y="132"/>
                    </a:lnTo>
                    <a:lnTo>
                      <a:pt x="395" y="132"/>
                    </a:lnTo>
                    <a:lnTo>
                      <a:pt x="395" y="0"/>
                    </a:lnTo>
                    <a:lnTo>
                      <a:pt x="395" y="11"/>
                    </a:lnTo>
                    <a:close/>
                  </a:path>
                </a:pathLst>
              </a:custGeom>
              <a:solidFill>
                <a:srgbClr val="929292"/>
              </a:solidFill>
              <a:ln w="3175">
                <a:solidFill>
                  <a:srgbClr val="000000"/>
                </a:solidFill>
                <a:round/>
                <a:headEnd/>
                <a:tailEnd/>
              </a:ln>
            </p:spPr>
            <p:txBody>
              <a:bodyPr/>
              <a:lstStyle/>
              <a:p>
                <a:endParaRPr lang="zh-TW" altLang="en-US"/>
              </a:p>
            </p:txBody>
          </p:sp>
          <p:sp>
            <p:nvSpPr>
              <p:cNvPr id="91344" name="Rectangle 43"/>
              <p:cNvSpPr>
                <a:spLocks noChangeArrowheads="1"/>
              </p:cNvSpPr>
              <p:nvPr/>
            </p:nvSpPr>
            <p:spPr bwMode="auto">
              <a:xfrm>
                <a:off x="2843" y="1731"/>
                <a:ext cx="380" cy="121"/>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45" name="Rectangle 44"/>
              <p:cNvSpPr>
                <a:spLocks noChangeArrowheads="1"/>
              </p:cNvSpPr>
              <p:nvPr/>
            </p:nvSpPr>
            <p:spPr bwMode="auto">
              <a:xfrm>
                <a:off x="2843" y="1731"/>
                <a:ext cx="136" cy="60"/>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46" name="Freeform 45"/>
              <p:cNvSpPr>
                <a:spLocks/>
              </p:cNvSpPr>
              <p:nvPr/>
            </p:nvSpPr>
            <p:spPr bwMode="auto">
              <a:xfrm>
                <a:off x="2843" y="1731"/>
                <a:ext cx="136" cy="60"/>
              </a:xfrm>
              <a:custGeom>
                <a:avLst/>
                <a:gdLst>
                  <a:gd name="T0" fmla="*/ 136 w 136"/>
                  <a:gd name="T1" fmla="*/ 13 h 60"/>
                  <a:gd name="T2" fmla="*/ 15 w 136"/>
                  <a:gd name="T3" fmla="*/ 60 h 60"/>
                  <a:gd name="T4" fmla="*/ 0 w 136"/>
                  <a:gd name="T5" fmla="*/ 60 h 60"/>
                  <a:gd name="T6" fmla="*/ 136 w 136"/>
                  <a:gd name="T7" fmla="*/ 60 h 60"/>
                  <a:gd name="T8" fmla="*/ 136 w 136"/>
                  <a:gd name="T9" fmla="*/ 0 h 60"/>
                  <a:gd name="T10" fmla="*/ 136 w 136"/>
                  <a:gd name="T11" fmla="*/ 13 h 60"/>
                  <a:gd name="T12" fmla="*/ 0 60000 65536"/>
                  <a:gd name="T13" fmla="*/ 0 60000 65536"/>
                  <a:gd name="T14" fmla="*/ 0 60000 65536"/>
                  <a:gd name="T15" fmla="*/ 0 60000 65536"/>
                  <a:gd name="T16" fmla="*/ 0 60000 65536"/>
                  <a:gd name="T17" fmla="*/ 0 60000 65536"/>
                  <a:gd name="T18" fmla="*/ 0 w 136"/>
                  <a:gd name="T19" fmla="*/ 0 h 60"/>
                  <a:gd name="T20" fmla="*/ 136 w 136"/>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36" h="60">
                    <a:moveTo>
                      <a:pt x="136" y="13"/>
                    </a:moveTo>
                    <a:lnTo>
                      <a:pt x="15" y="60"/>
                    </a:lnTo>
                    <a:lnTo>
                      <a:pt x="0" y="60"/>
                    </a:lnTo>
                    <a:lnTo>
                      <a:pt x="136" y="60"/>
                    </a:lnTo>
                    <a:lnTo>
                      <a:pt x="136" y="0"/>
                    </a:lnTo>
                    <a:lnTo>
                      <a:pt x="136" y="13"/>
                    </a:lnTo>
                    <a:close/>
                  </a:path>
                </a:pathLst>
              </a:custGeom>
              <a:solidFill>
                <a:srgbClr val="FFFFFF"/>
              </a:solidFill>
              <a:ln w="3175">
                <a:solidFill>
                  <a:srgbClr val="000000"/>
                </a:solidFill>
                <a:round/>
                <a:headEnd/>
                <a:tailEnd/>
              </a:ln>
            </p:spPr>
            <p:txBody>
              <a:bodyPr/>
              <a:lstStyle/>
              <a:p>
                <a:endParaRPr lang="zh-TW" altLang="en-US"/>
              </a:p>
            </p:txBody>
          </p:sp>
          <p:sp>
            <p:nvSpPr>
              <p:cNvPr id="91347" name="Rectangle 46"/>
              <p:cNvSpPr>
                <a:spLocks noChangeArrowheads="1"/>
              </p:cNvSpPr>
              <p:nvPr/>
            </p:nvSpPr>
            <p:spPr bwMode="auto">
              <a:xfrm>
                <a:off x="2858" y="1744"/>
                <a:ext cx="121" cy="47"/>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48" name="Rectangle 47"/>
              <p:cNvSpPr>
                <a:spLocks noChangeArrowheads="1"/>
              </p:cNvSpPr>
              <p:nvPr/>
            </p:nvSpPr>
            <p:spPr bwMode="auto">
              <a:xfrm>
                <a:off x="2843" y="1767"/>
                <a:ext cx="136" cy="24"/>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49" name="Freeform 48"/>
              <p:cNvSpPr>
                <a:spLocks/>
              </p:cNvSpPr>
              <p:nvPr/>
            </p:nvSpPr>
            <p:spPr bwMode="auto">
              <a:xfrm>
                <a:off x="2843" y="1767"/>
                <a:ext cx="136" cy="24"/>
              </a:xfrm>
              <a:custGeom>
                <a:avLst/>
                <a:gdLst>
                  <a:gd name="T0" fmla="*/ 136 w 136"/>
                  <a:gd name="T1" fmla="*/ 0 h 24"/>
                  <a:gd name="T2" fmla="*/ 15 w 136"/>
                  <a:gd name="T3" fmla="*/ 24 h 24"/>
                  <a:gd name="T4" fmla="*/ 0 w 136"/>
                  <a:gd name="T5" fmla="*/ 24 h 24"/>
                  <a:gd name="T6" fmla="*/ 136 w 136"/>
                  <a:gd name="T7" fmla="*/ 24 h 24"/>
                  <a:gd name="T8" fmla="*/ 136 w 136"/>
                  <a:gd name="T9" fmla="*/ 0 h 24"/>
                  <a:gd name="T10" fmla="*/ 0 60000 65536"/>
                  <a:gd name="T11" fmla="*/ 0 60000 65536"/>
                  <a:gd name="T12" fmla="*/ 0 60000 65536"/>
                  <a:gd name="T13" fmla="*/ 0 60000 65536"/>
                  <a:gd name="T14" fmla="*/ 0 60000 65536"/>
                  <a:gd name="T15" fmla="*/ 0 w 136"/>
                  <a:gd name="T16" fmla="*/ 0 h 24"/>
                  <a:gd name="T17" fmla="*/ 136 w 136"/>
                  <a:gd name="T18" fmla="*/ 24 h 24"/>
                </a:gdLst>
                <a:ahLst/>
                <a:cxnLst>
                  <a:cxn ang="T10">
                    <a:pos x="T0" y="T1"/>
                  </a:cxn>
                  <a:cxn ang="T11">
                    <a:pos x="T2" y="T3"/>
                  </a:cxn>
                  <a:cxn ang="T12">
                    <a:pos x="T4" y="T5"/>
                  </a:cxn>
                  <a:cxn ang="T13">
                    <a:pos x="T6" y="T7"/>
                  </a:cxn>
                  <a:cxn ang="T14">
                    <a:pos x="T8" y="T9"/>
                  </a:cxn>
                </a:cxnLst>
                <a:rect l="T15" t="T16" r="T17" b="T18"/>
                <a:pathLst>
                  <a:path w="136" h="24">
                    <a:moveTo>
                      <a:pt x="136" y="0"/>
                    </a:moveTo>
                    <a:lnTo>
                      <a:pt x="15" y="24"/>
                    </a:lnTo>
                    <a:lnTo>
                      <a:pt x="0" y="24"/>
                    </a:lnTo>
                    <a:lnTo>
                      <a:pt x="136" y="24"/>
                    </a:lnTo>
                    <a:lnTo>
                      <a:pt x="136" y="0"/>
                    </a:lnTo>
                    <a:close/>
                  </a:path>
                </a:pathLst>
              </a:custGeom>
              <a:solidFill>
                <a:srgbClr val="FFFFFF"/>
              </a:solidFill>
              <a:ln w="3175">
                <a:solidFill>
                  <a:srgbClr val="000000"/>
                </a:solidFill>
                <a:round/>
                <a:headEnd/>
                <a:tailEnd/>
              </a:ln>
            </p:spPr>
            <p:txBody>
              <a:bodyPr/>
              <a:lstStyle/>
              <a:p>
                <a:endParaRPr lang="zh-TW" altLang="en-US"/>
              </a:p>
            </p:txBody>
          </p:sp>
          <p:sp>
            <p:nvSpPr>
              <p:cNvPr id="91350" name="Rectangle 49"/>
              <p:cNvSpPr>
                <a:spLocks noChangeArrowheads="1"/>
              </p:cNvSpPr>
              <p:nvPr/>
            </p:nvSpPr>
            <p:spPr bwMode="auto">
              <a:xfrm>
                <a:off x="2858" y="1767"/>
                <a:ext cx="121" cy="24"/>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51" name="Freeform 50"/>
              <p:cNvSpPr>
                <a:spLocks/>
              </p:cNvSpPr>
              <p:nvPr/>
            </p:nvSpPr>
            <p:spPr bwMode="auto">
              <a:xfrm>
                <a:off x="2858" y="1780"/>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FFFFFF"/>
              </a:solidFill>
              <a:ln w="3175">
                <a:solidFill>
                  <a:srgbClr val="000000"/>
                </a:solidFill>
                <a:round/>
                <a:headEnd/>
                <a:tailEnd/>
              </a:ln>
            </p:spPr>
            <p:txBody>
              <a:bodyPr/>
              <a:lstStyle/>
              <a:p>
                <a:endParaRPr lang="zh-TW" altLang="en-US"/>
              </a:p>
            </p:txBody>
          </p:sp>
          <p:grpSp>
            <p:nvGrpSpPr>
              <p:cNvPr id="91352" name="Group 51"/>
              <p:cNvGrpSpPr>
                <a:grpSpLocks/>
              </p:cNvGrpSpPr>
              <p:nvPr/>
            </p:nvGrpSpPr>
            <p:grpSpPr bwMode="auto">
              <a:xfrm>
                <a:off x="2858" y="1744"/>
                <a:ext cx="106" cy="37"/>
                <a:chOff x="4334" y="1923"/>
                <a:chExt cx="106" cy="37"/>
              </a:xfrm>
            </p:grpSpPr>
            <p:sp>
              <p:nvSpPr>
                <p:cNvPr id="91359" name="Freeform 52"/>
                <p:cNvSpPr>
                  <a:spLocks/>
                </p:cNvSpPr>
                <p:nvPr/>
              </p:nvSpPr>
              <p:spPr bwMode="auto">
                <a:xfrm>
                  <a:off x="4334" y="1959"/>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929292"/>
                </a:solidFill>
                <a:ln w="3175">
                  <a:solidFill>
                    <a:srgbClr val="000000"/>
                  </a:solidFill>
                  <a:round/>
                  <a:headEnd/>
                  <a:tailEnd/>
                </a:ln>
              </p:spPr>
              <p:txBody>
                <a:bodyPr/>
                <a:lstStyle/>
                <a:p>
                  <a:endParaRPr lang="zh-TW" altLang="en-US"/>
                </a:p>
              </p:txBody>
            </p:sp>
            <p:sp>
              <p:nvSpPr>
                <p:cNvPr id="91360" name="Rectangle 53"/>
                <p:cNvSpPr>
                  <a:spLocks noChangeArrowheads="1"/>
                </p:cNvSpPr>
                <p:nvPr/>
              </p:nvSpPr>
              <p:spPr bwMode="auto">
                <a:xfrm>
                  <a:off x="4334" y="1923"/>
                  <a:ext cx="106" cy="1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353" name="Rectangle 54"/>
              <p:cNvSpPr>
                <a:spLocks noChangeArrowheads="1"/>
              </p:cNvSpPr>
              <p:nvPr/>
            </p:nvSpPr>
            <p:spPr bwMode="auto">
              <a:xfrm>
                <a:off x="2889" y="1744"/>
                <a:ext cx="44" cy="11"/>
              </a:xfrm>
              <a:prstGeom prst="rect">
                <a:avLst/>
              </a:prstGeom>
              <a:solidFill>
                <a:srgbClr val="FFFFFF"/>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54" name="Rectangle 55"/>
              <p:cNvSpPr>
                <a:spLocks noChangeArrowheads="1"/>
              </p:cNvSpPr>
              <p:nvPr/>
            </p:nvSpPr>
            <p:spPr bwMode="auto">
              <a:xfrm>
                <a:off x="2843" y="1817"/>
                <a:ext cx="46" cy="11"/>
              </a:xfrm>
              <a:prstGeom prst="rect">
                <a:avLst/>
              </a:prstGeom>
              <a:solidFill>
                <a:srgbClr val="688CC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55" name="Rectangle 56"/>
              <p:cNvSpPr>
                <a:spLocks noChangeArrowheads="1"/>
              </p:cNvSpPr>
              <p:nvPr/>
            </p:nvSpPr>
            <p:spPr bwMode="auto">
              <a:xfrm>
                <a:off x="2828" y="1864"/>
                <a:ext cx="395" cy="134"/>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56" name="Freeform 57"/>
              <p:cNvSpPr>
                <a:spLocks/>
              </p:cNvSpPr>
              <p:nvPr/>
            </p:nvSpPr>
            <p:spPr bwMode="auto">
              <a:xfrm>
                <a:off x="2828" y="1864"/>
                <a:ext cx="395" cy="134"/>
              </a:xfrm>
              <a:custGeom>
                <a:avLst/>
                <a:gdLst>
                  <a:gd name="T0" fmla="*/ 395 w 395"/>
                  <a:gd name="T1" fmla="*/ 0 h 134"/>
                  <a:gd name="T2" fmla="*/ 13 w 395"/>
                  <a:gd name="T3" fmla="*/ 134 h 134"/>
                  <a:gd name="T4" fmla="*/ 0 w 395"/>
                  <a:gd name="T5" fmla="*/ 134 h 134"/>
                  <a:gd name="T6" fmla="*/ 395 w 395"/>
                  <a:gd name="T7" fmla="*/ 134 h 134"/>
                  <a:gd name="T8" fmla="*/ 395 w 395"/>
                  <a:gd name="T9" fmla="*/ 0 h 134"/>
                  <a:gd name="T10" fmla="*/ 0 60000 65536"/>
                  <a:gd name="T11" fmla="*/ 0 60000 65536"/>
                  <a:gd name="T12" fmla="*/ 0 60000 65536"/>
                  <a:gd name="T13" fmla="*/ 0 60000 65536"/>
                  <a:gd name="T14" fmla="*/ 0 60000 65536"/>
                  <a:gd name="T15" fmla="*/ 0 w 395"/>
                  <a:gd name="T16" fmla="*/ 0 h 134"/>
                  <a:gd name="T17" fmla="*/ 395 w 395"/>
                  <a:gd name="T18" fmla="*/ 134 h 134"/>
                </a:gdLst>
                <a:ahLst/>
                <a:cxnLst>
                  <a:cxn ang="T10">
                    <a:pos x="T0" y="T1"/>
                  </a:cxn>
                  <a:cxn ang="T11">
                    <a:pos x="T2" y="T3"/>
                  </a:cxn>
                  <a:cxn ang="T12">
                    <a:pos x="T4" y="T5"/>
                  </a:cxn>
                  <a:cxn ang="T13">
                    <a:pos x="T6" y="T7"/>
                  </a:cxn>
                  <a:cxn ang="T14">
                    <a:pos x="T8" y="T9"/>
                  </a:cxn>
                </a:cxnLst>
                <a:rect l="T15" t="T16" r="T17" b="T18"/>
                <a:pathLst>
                  <a:path w="395" h="134">
                    <a:moveTo>
                      <a:pt x="395" y="0"/>
                    </a:moveTo>
                    <a:lnTo>
                      <a:pt x="13" y="134"/>
                    </a:lnTo>
                    <a:lnTo>
                      <a:pt x="0" y="134"/>
                    </a:lnTo>
                    <a:lnTo>
                      <a:pt x="395" y="134"/>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357" name="Rectangle 58"/>
              <p:cNvSpPr>
                <a:spLocks noChangeArrowheads="1"/>
              </p:cNvSpPr>
              <p:nvPr/>
            </p:nvSpPr>
            <p:spPr bwMode="auto">
              <a:xfrm>
                <a:off x="2843" y="1864"/>
                <a:ext cx="380" cy="134"/>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58" name="Freeform 59"/>
              <p:cNvSpPr>
                <a:spLocks/>
              </p:cNvSpPr>
              <p:nvPr/>
            </p:nvSpPr>
            <p:spPr bwMode="auto">
              <a:xfrm>
                <a:off x="2843" y="1961"/>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grpSp>
        <p:sp>
          <p:nvSpPr>
            <p:cNvPr id="1120316" name="Rectangle 60"/>
            <p:cNvSpPr>
              <a:spLocks noChangeArrowheads="1"/>
            </p:cNvSpPr>
            <p:nvPr/>
          </p:nvSpPr>
          <p:spPr bwMode="auto">
            <a:xfrm>
              <a:off x="720" y="1008"/>
              <a:ext cx="571" cy="48"/>
            </a:xfrm>
            <a:prstGeom prst="rect">
              <a:avLst/>
            </a:prstGeom>
            <a:gradFill rotWithShape="0">
              <a:gsLst>
                <a:gs pos="0">
                  <a:schemeClr val="folHlink">
                    <a:gamma/>
                    <a:tint val="32941"/>
                    <a:invGamma/>
                  </a:schemeClr>
                </a:gs>
                <a:gs pos="100000">
                  <a:schemeClr val="folHlink"/>
                </a:gs>
              </a:gsLst>
              <a:path path="shape">
                <a:fillToRect l="50000" t="50000" r="50000" b="50000"/>
              </a:path>
            </a:gradFill>
            <a:ln w="9525">
              <a:solidFill>
                <a:schemeClr val="tx1"/>
              </a:solidFill>
              <a:miter lim="800000"/>
              <a:headEnd/>
              <a:tailEnd/>
            </a:ln>
            <a:effectLst/>
          </p:spPr>
          <p:txBody>
            <a:bodyPr wrap="none" anchor="ctr"/>
            <a:lstStyle/>
            <a:p>
              <a:pPr algn="ctr" eaLnBrk="0" hangingPunct="0">
                <a:spcBef>
                  <a:spcPct val="50000"/>
                </a:spcBef>
                <a:defRPr/>
              </a:pPr>
              <a:endParaRPr kumimoji="0" lang="zh-TW" altLang="en-US" sz="2800" b="1">
                <a:solidFill>
                  <a:schemeClr val="bg2"/>
                </a:solidFill>
                <a:latin typeface="Arial" pitchFamily="34" charset="0"/>
                <a:ea typeface="標楷體" pitchFamily="65" charset="-120"/>
              </a:endParaRPr>
            </a:p>
          </p:txBody>
        </p:sp>
      </p:grpSp>
      <p:grpSp>
        <p:nvGrpSpPr>
          <p:cNvPr id="91144" name="Group 61"/>
          <p:cNvGrpSpPr>
            <a:grpSpLocks/>
          </p:cNvGrpSpPr>
          <p:nvPr/>
        </p:nvGrpSpPr>
        <p:grpSpPr bwMode="auto">
          <a:xfrm>
            <a:off x="250825" y="1925638"/>
            <a:ext cx="1752600" cy="3109912"/>
            <a:chOff x="266" y="1304"/>
            <a:chExt cx="1104" cy="1959"/>
          </a:xfrm>
        </p:grpSpPr>
        <p:grpSp>
          <p:nvGrpSpPr>
            <p:cNvPr id="91159" name="Group 62"/>
            <p:cNvGrpSpPr>
              <a:grpSpLocks/>
            </p:cNvGrpSpPr>
            <p:nvPr/>
          </p:nvGrpSpPr>
          <p:grpSpPr bwMode="auto">
            <a:xfrm>
              <a:off x="266" y="1976"/>
              <a:ext cx="1104" cy="624"/>
              <a:chOff x="192" y="1977"/>
              <a:chExt cx="1104" cy="624"/>
            </a:xfrm>
          </p:grpSpPr>
          <p:grpSp>
            <p:nvGrpSpPr>
              <p:cNvPr id="91266" name="Group 63"/>
              <p:cNvGrpSpPr>
                <a:grpSpLocks/>
              </p:cNvGrpSpPr>
              <p:nvPr/>
            </p:nvGrpSpPr>
            <p:grpSpPr bwMode="auto">
              <a:xfrm>
                <a:off x="192" y="1977"/>
                <a:ext cx="528" cy="624"/>
                <a:chOff x="2797" y="1442"/>
                <a:chExt cx="457" cy="640"/>
              </a:xfrm>
            </p:grpSpPr>
            <p:grpSp>
              <p:nvGrpSpPr>
                <p:cNvPr id="91268" name="Group 64"/>
                <p:cNvGrpSpPr>
                  <a:grpSpLocks/>
                </p:cNvGrpSpPr>
                <p:nvPr/>
              </p:nvGrpSpPr>
              <p:grpSpPr bwMode="auto">
                <a:xfrm>
                  <a:off x="2843" y="2033"/>
                  <a:ext cx="365" cy="49"/>
                  <a:chOff x="4319" y="2212"/>
                  <a:chExt cx="365" cy="49"/>
                </a:xfrm>
              </p:grpSpPr>
              <p:sp>
                <p:nvSpPr>
                  <p:cNvPr id="91316" name="Rectangle 65"/>
                  <p:cNvSpPr>
                    <a:spLocks noChangeArrowheads="1"/>
                  </p:cNvSpPr>
                  <p:nvPr/>
                </p:nvSpPr>
                <p:spPr bwMode="auto">
                  <a:xfrm>
                    <a:off x="4319" y="2212"/>
                    <a:ext cx="46" cy="49"/>
                  </a:xfrm>
                  <a:prstGeom prst="rect">
                    <a:avLst/>
                  </a:prstGeom>
                  <a:solidFill>
                    <a:srgbClr val="80808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17" name="Rectangle 66"/>
                  <p:cNvSpPr>
                    <a:spLocks noChangeArrowheads="1"/>
                  </p:cNvSpPr>
                  <p:nvPr/>
                </p:nvSpPr>
                <p:spPr bwMode="auto">
                  <a:xfrm>
                    <a:off x="4639" y="2212"/>
                    <a:ext cx="45" cy="49"/>
                  </a:xfrm>
                  <a:prstGeom prst="rect">
                    <a:avLst/>
                  </a:prstGeom>
                  <a:solidFill>
                    <a:srgbClr val="80808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269" name="Rectangle 67"/>
                <p:cNvSpPr>
                  <a:spLocks noChangeArrowheads="1"/>
                </p:cNvSpPr>
                <p:nvPr/>
              </p:nvSpPr>
              <p:spPr bwMode="auto">
                <a:xfrm>
                  <a:off x="2797" y="1478"/>
                  <a:ext cx="457" cy="567"/>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70" name="Freeform 68"/>
                <p:cNvSpPr>
                  <a:spLocks/>
                </p:cNvSpPr>
                <p:nvPr/>
              </p:nvSpPr>
              <p:spPr bwMode="auto">
                <a:xfrm>
                  <a:off x="2797" y="1478"/>
                  <a:ext cx="457" cy="567"/>
                </a:xfrm>
                <a:custGeom>
                  <a:avLst/>
                  <a:gdLst>
                    <a:gd name="T0" fmla="*/ 457 w 457"/>
                    <a:gd name="T1" fmla="*/ 0 h 567"/>
                    <a:gd name="T2" fmla="*/ 0 w 457"/>
                    <a:gd name="T3" fmla="*/ 567 h 567"/>
                    <a:gd name="T4" fmla="*/ 457 w 457"/>
                    <a:gd name="T5" fmla="*/ 567 h 567"/>
                    <a:gd name="T6" fmla="*/ 457 w 457"/>
                    <a:gd name="T7" fmla="*/ 0 h 567"/>
                    <a:gd name="T8" fmla="*/ 0 60000 65536"/>
                    <a:gd name="T9" fmla="*/ 0 60000 65536"/>
                    <a:gd name="T10" fmla="*/ 0 60000 65536"/>
                    <a:gd name="T11" fmla="*/ 0 60000 65536"/>
                    <a:gd name="T12" fmla="*/ 0 w 457"/>
                    <a:gd name="T13" fmla="*/ 0 h 567"/>
                    <a:gd name="T14" fmla="*/ 457 w 457"/>
                    <a:gd name="T15" fmla="*/ 567 h 567"/>
                  </a:gdLst>
                  <a:ahLst/>
                  <a:cxnLst>
                    <a:cxn ang="T8">
                      <a:pos x="T0" y="T1"/>
                    </a:cxn>
                    <a:cxn ang="T9">
                      <a:pos x="T2" y="T3"/>
                    </a:cxn>
                    <a:cxn ang="T10">
                      <a:pos x="T4" y="T5"/>
                    </a:cxn>
                    <a:cxn ang="T11">
                      <a:pos x="T6" y="T7"/>
                    </a:cxn>
                  </a:cxnLst>
                  <a:rect l="T12" t="T13" r="T14" b="T15"/>
                  <a:pathLst>
                    <a:path w="457" h="567">
                      <a:moveTo>
                        <a:pt x="457" y="0"/>
                      </a:moveTo>
                      <a:lnTo>
                        <a:pt x="0" y="567"/>
                      </a:lnTo>
                      <a:lnTo>
                        <a:pt x="457" y="567"/>
                      </a:lnTo>
                      <a:lnTo>
                        <a:pt x="457" y="0"/>
                      </a:lnTo>
                      <a:close/>
                    </a:path>
                  </a:pathLst>
                </a:custGeom>
                <a:solidFill>
                  <a:srgbClr val="808080"/>
                </a:solidFill>
                <a:ln w="3175">
                  <a:solidFill>
                    <a:srgbClr val="000000"/>
                  </a:solidFill>
                  <a:round/>
                  <a:headEnd/>
                  <a:tailEnd/>
                </a:ln>
              </p:spPr>
              <p:txBody>
                <a:bodyPr/>
                <a:lstStyle/>
                <a:p>
                  <a:endParaRPr lang="zh-TW" altLang="en-US"/>
                </a:p>
              </p:txBody>
            </p:sp>
            <p:sp>
              <p:nvSpPr>
                <p:cNvPr id="91271" name="Rectangle 69"/>
                <p:cNvSpPr>
                  <a:spLocks noChangeArrowheads="1"/>
                </p:cNvSpPr>
                <p:nvPr/>
              </p:nvSpPr>
              <p:spPr bwMode="auto">
                <a:xfrm>
                  <a:off x="2797" y="1478"/>
                  <a:ext cx="457" cy="567"/>
                </a:xfrm>
                <a:prstGeom prst="rect">
                  <a:avLst/>
                </a:prstGeom>
                <a:solidFill>
                  <a:srgbClr val="C8C8C8"/>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72" name="Rectangle 70"/>
                <p:cNvSpPr>
                  <a:spLocks noChangeArrowheads="1"/>
                </p:cNvSpPr>
                <p:nvPr/>
              </p:nvSpPr>
              <p:spPr bwMode="auto">
                <a:xfrm>
                  <a:off x="2843" y="1491"/>
                  <a:ext cx="365" cy="554"/>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73" name="Rectangle 71"/>
                <p:cNvSpPr>
                  <a:spLocks noChangeArrowheads="1"/>
                </p:cNvSpPr>
                <p:nvPr/>
              </p:nvSpPr>
              <p:spPr bwMode="auto">
                <a:xfrm>
                  <a:off x="2828" y="1442"/>
                  <a:ext cx="395" cy="133"/>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74" name="Freeform 72"/>
                <p:cNvSpPr>
                  <a:spLocks/>
                </p:cNvSpPr>
                <p:nvPr/>
              </p:nvSpPr>
              <p:spPr bwMode="auto">
                <a:xfrm>
                  <a:off x="2828" y="1442"/>
                  <a:ext cx="395" cy="133"/>
                </a:xfrm>
                <a:custGeom>
                  <a:avLst/>
                  <a:gdLst>
                    <a:gd name="T0" fmla="*/ 395 w 395"/>
                    <a:gd name="T1" fmla="*/ 0 h 133"/>
                    <a:gd name="T2" fmla="*/ 13 w 395"/>
                    <a:gd name="T3" fmla="*/ 120 h 133"/>
                    <a:gd name="T4" fmla="*/ 0 w 395"/>
                    <a:gd name="T5" fmla="*/ 133 h 133"/>
                    <a:gd name="T6" fmla="*/ 395 w 395"/>
                    <a:gd name="T7" fmla="*/ 133 h 133"/>
                    <a:gd name="T8" fmla="*/ 395 w 395"/>
                    <a:gd name="T9" fmla="*/ 0 h 133"/>
                    <a:gd name="T10" fmla="*/ 0 60000 65536"/>
                    <a:gd name="T11" fmla="*/ 0 60000 65536"/>
                    <a:gd name="T12" fmla="*/ 0 60000 65536"/>
                    <a:gd name="T13" fmla="*/ 0 60000 65536"/>
                    <a:gd name="T14" fmla="*/ 0 60000 65536"/>
                    <a:gd name="T15" fmla="*/ 0 w 395"/>
                    <a:gd name="T16" fmla="*/ 0 h 133"/>
                    <a:gd name="T17" fmla="*/ 395 w 395"/>
                    <a:gd name="T18" fmla="*/ 133 h 133"/>
                  </a:gdLst>
                  <a:ahLst/>
                  <a:cxnLst>
                    <a:cxn ang="T10">
                      <a:pos x="T0" y="T1"/>
                    </a:cxn>
                    <a:cxn ang="T11">
                      <a:pos x="T2" y="T3"/>
                    </a:cxn>
                    <a:cxn ang="T12">
                      <a:pos x="T4" y="T5"/>
                    </a:cxn>
                    <a:cxn ang="T13">
                      <a:pos x="T6" y="T7"/>
                    </a:cxn>
                    <a:cxn ang="T14">
                      <a:pos x="T8" y="T9"/>
                    </a:cxn>
                  </a:cxnLst>
                  <a:rect l="T15" t="T16" r="T17" b="T18"/>
                  <a:pathLst>
                    <a:path w="395" h="133">
                      <a:moveTo>
                        <a:pt x="395" y="0"/>
                      </a:moveTo>
                      <a:lnTo>
                        <a:pt x="13" y="120"/>
                      </a:lnTo>
                      <a:lnTo>
                        <a:pt x="0" y="133"/>
                      </a:lnTo>
                      <a:lnTo>
                        <a:pt x="395" y="133"/>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275" name="Rectangle 73"/>
                <p:cNvSpPr>
                  <a:spLocks noChangeArrowheads="1"/>
                </p:cNvSpPr>
                <p:nvPr/>
              </p:nvSpPr>
              <p:spPr bwMode="auto">
                <a:xfrm>
                  <a:off x="2843" y="1442"/>
                  <a:ext cx="380" cy="120"/>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76" name="Rectangle 74"/>
                <p:cNvSpPr>
                  <a:spLocks noChangeArrowheads="1"/>
                </p:cNvSpPr>
                <p:nvPr/>
              </p:nvSpPr>
              <p:spPr bwMode="auto">
                <a:xfrm>
                  <a:off x="2843" y="1454"/>
                  <a:ext cx="136" cy="6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nvGrpSpPr>
                <p:cNvPr id="91277" name="Group 75"/>
                <p:cNvGrpSpPr>
                  <a:grpSpLocks/>
                </p:cNvGrpSpPr>
                <p:nvPr/>
              </p:nvGrpSpPr>
              <p:grpSpPr bwMode="auto">
                <a:xfrm>
                  <a:off x="2843" y="1454"/>
                  <a:ext cx="136" cy="61"/>
                  <a:chOff x="4319" y="1633"/>
                  <a:chExt cx="136" cy="61"/>
                </a:xfrm>
              </p:grpSpPr>
              <p:sp>
                <p:nvSpPr>
                  <p:cNvPr id="91314" name="Freeform 76"/>
                  <p:cNvSpPr>
                    <a:spLocks/>
                  </p:cNvSpPr>
                  <p:nvPr/>
                </p:nvSpPr>
                <p:spPr bwMode="auto">
                  <a:xfrm>
                    <a:off x="4319" y="1633"/>
                    <a:ext cx="136" cy="61"/>
                  </a:xfrm>
                  <a:custGeom>
                    <a:avLst/>
                    <a:gdLst>
                      <a:gd name="T0" fmla="*/ 136 w 136"/>
                      <a:gd name="T1" fmla="*/ 0 h 61"/>
                      <a:gd name="T2" fmla="*/ 15 w 136"/>
                      <a:gd name="T3" fmla="*/ 48 h 61"/>
                      <a:gd name="T4" fmla="*/ 0 w 136"/>
                      <a:gd name="T5" fmla="*/ 61 h 61"/>
                      <a:gd name="T6" fmla="*/ 136 w 136"/>
                      <a:gd name="T7" fmla="*/ 61 h 61"/>
                      <a:gd name="T8" fmla="*/ 136 w 136"/>
                      <a:gd name="T9" fmla="*/ 0 h 61"/>
                      <a:gd name="T10" fmla="*/ 0 60000 65536"/>
                      <a:gd name="T11" fmla="*/ 0 60000 65536"/>
                      <a:gd name="T12" fmla="*/ 0 60000 65536"/>
                      <a:gd name="T13" fmla="*/ 0 60000 65536"/>
                      <a:gd name="T14" fmla="*/ 0 60000 65536"/>
                      <a:gd name="T15" fmla="*/ 0 w 136"/>
                      <a:gd name="T16" fmla="*/ 0 h 61"/>
                      <a:gd name="T17" fmla="*/ 136 w 136"/>
                      <a:gd name="T18" fmla="*/ 61 h 61"/>
                    </a:gdLst>
                    <a:ahLst/>
                    <a:cxnLst>
                      <a:cxn ang="T10">
                        <a:pos x="T0" y="T1"/>
                      </a:cxn>
                      <a:cxn ang="T11">
                        <a:pos x="T2" y="T3"/>
                      </a:cxn>
                      <a:cxn ang="T12">
                        <a:pos x="T4" y="T5"/>
                      </a:cxn>
                      <a:cxn ang="T13">
                        <a:pos x="T6" y="T7"/>
                      </a:cxn>
                      <a:cxn ang="T14">
                        <a:pos x="T8" y="T9"/>
                      </a:cxn>
                    </a:cxnLst>
                    <a:rect l="T15" t="T16" r="T17" b="T18"/>
                    <a:pathLst>
                      <a:path w="136" h="61">
                        <a:moveTo>
                          <a:pt x="136" y="0"/>
                        </a:moveTo>
                        <a:lnTo>
                          <a:pt x="15" y="48"/>
                        </a:lnTo>
                        <a:lnTo>
                          <a:pt x="0" y="61"/>
                        </a:lnTo>
                        <a:lnTo>
                          <a:pt x="136" y="61"/>
                        </a:lnTo>
                        <a:lnTo>
                          <a:pt x="136" y="0"/>
                        </a:lnTo>
                        <a:close/>
                      </a:path>
                    </a:pathLst>
                  </a:custGeom>
                  <a:solidFill>
                    <a:srgbClr val="EDEDED"/>
                  </a:solidFill>
                  <a:ln w="3175">
                    <a:solidFill>
                      <a:srgbClr val="000000"/>
                    </a:solidFill>
                    <a:round/>
                    <a:headEnd/>
                    <a:tailEnd/>
                  </a:ln>
                </p:spPr>
                <p:txBody>
                  <a:bodyPr/>
                  <a:lstStyle/>
                  <a:p>
                    <a:endParaRPr lang="zh-TW" altLang="en-US"/>
                  </a:p>
                </p:txBody>
              </p:sp>
              <p:sp>
                <p:nvSpPr>
                  <p:cNvPr id="91315" name="Rectangle 77"/>
                  <p:cNvSpPr>
                    <a:spLocks noChangeArrowheads="1"/>
                  </p:cNvSpPr>
                  <p:nvPr/>
                </p:nvSpPr>
                <p:spPr bwMode="auto">
                  <a:xfrm>
                    <a:off x="4334" y="1633"/>
                    <a:ext cx="121" cy="48"/>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278" name="Rectangle 78"/>
                <p:cNvSpPr>
                  <a:spLocks noChangeArrowheads="1"/>
                </p:cNvSpPr>
                <p:nvPr/>
              </p:nvSpPr>
              <p:spPr bwMode="auto">
                <a:xfrm>
                  <a:off x="2843" y="1478"/>
                  <a:ext cx="136" cy="37"/>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nvGrpSpPr>
                <p:cNvPr id="91279" name="Group 79"/>
                <p:cNvGrpSpPr>
                  <a:grpSpLocks/>
                </p:cNvGrpSpPr>
                <p:nvPr/>
              </p:nvGrpSpPr>
              <p:grpSpPr bwMode="auto">
                <a:xfrm>
                  <a:off x="2828" y="1478"/>
                  <a:ext cx="395" cy="591"/>
                  <a:chOff x="4304" y="1657"/>
                  <a:chExt cx="395" cy="591"/>
                </a:xfrm>
              </p:grpSpPr>
              <p:sp>
                <p:nvSpPr>
                  <p:cNvPr id="91311" name="Freeform 80"/>
                  <p:cNvSpPr>
                    <a:spLocks/>
                  </p:cNvSpPr>
                  <p:nvPr/>
                </p:nvSpPr>
                <p:spPr bwMode="auto">
                  <a:xfrm>
                    <a:off x="4317" y="1657"/>
                    <a:ext cx="138" cy="37"/>
                  </a:xfrm>
                  <a:custGeom>
                    <a:avLst/>
                    <a:gdLst>
                      <a:gd name="T0" fmla="*/ 138 w 138"/>
                      <a:gd name="T1" fmla="*/ 13 h 37"/>
                      <a:gd name="T2" fmla="*/ 17 w 138"/>
                      <a:gd name="T3" fmla="*/ 24 h 37"/>
                      <a:gd name="T4" fmla="*/ 0 w 138"/>
                      <a:gd name="T5" fmla="*/ 37 h 37"/>
                      <a:gd name="T6" fmla="*/ 138 w 138"/>
                      <a:gd name="T7" fmla="*/ 37 h 37"/>
                      <a:gd name="T8" fmla="*/ 138 w 138"/>
                      <a:gd name="T9" fmla="*/ 0 h 37"/>
                      <a:gd name="T10" fmla="*/ 138 w 138"/>
                      <a:gd name="T11" fmla="*/ 13 h 37"/>
                      <a:gd name="T12" fmla="*/ 0 60000 65536"/>
                      <a:gd name="T13" fmla="*/ 0 60000 65536"/>
                      <a:gd name="T14" fmla="*/ 0 60000 65536"/>
                      <a:gd name="T15" fmla="*/ 0 60000 65536"/>
                      <a:gd name="T16" fmla="*/ 0 60000 65536"/>
                      <a:gd name="T17" fmla="*/ 0 60000 65536"/>
                      <a:gd name="T18" fmla="*/ 0 w 138"/>
                      <a:gd name="T19" fmla="*/ 0 h 37"/>
                      <a:gd name="T20" fmla="*/ 138 w 13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38" h="37">
                        <a:moveTo>
                          <a:pt x="138" y="13"/>
                        </a:moveTo>
                        <a:lnTo>
                          <a:pt x="17" y="24"/>
                        </a:lnTo>
                        <a:lnTo>
                          <a:pt x="0" y="37"/>
                        </a:lnTo>
                        <a:lnTo>
                          <a:pt x="138" y="37"/>
                        </a:lnTo>
                        <a:lnTo>
                          <a:pt x="138" y="0"/>
                        </a:lnTo>
                        <a:lnTo>
                          <a:pt x="138" y="13"/>
                        </a:lnTo>
                        <a:close/>
                      </a:path>
                    </a:pathLst>
                  </a:custGeom>
                  <a:solidFill>
                    <a:srgbClr val="EDEDED"/>
                  </a:solidFill>
                  <a:ln w="3175">
                    <a:solidFill>
                      <a:srgbClr val="000000"/>
                    </a:solidFill>
                    <a:round/>
                    <a:headEnd/>
                    <a:tailEnd/>
                  </a:ln>
                </p:spPr>
                <p:txBody>
                  <a:bodyPr/>
                  <a:lstStyle/>
                  <a:p>
                    <a:endParaRPr lang="zh-TW" altLang="en-US"/>
                  </a:p>
                </p:txBody>
              </p:sp>
              <p:sp>
                <p:nvSpPr>
                  <p:cNvPr id="91312" name="Rectangle 81"/>
                  <p:cNvSpPr>
                    <a:spLocks noChangeArrowheads="1"/>
                  </p:cNvSpPr>
                  <p:nvPr/>
                </p:nvSpPr>
                <p:spPr bwMode="auto">
                  <a:xfrm>
                    <a:off x="4334" y="1670"/>
                    <a:ext cx="121" cy="11"/>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13" name="Rectangle 82"/>
                  <p:cNvSpPr>
                    <a:spLocks noChangeArrowheads="1"/>
                  </p:cNvSpPr>
                  <p:nvPr/>
                </p:nvSpPr>
                <p:spPr bwMode="auto">
                  <a:xfrm>
                    <a:off x="4304" y="2200"/>
                    <a:ext cx="395" cy="48"/>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280" name="Freeform 83"/>
                <p:cNvSpPr>
                  <a:spLocks/>
                </p:cNvSpPr>
                <p:nvPr/>
              </p:nvSpPr>
              <p:spPr bwMode="auto">
                <a:xfrm>
                  <a:off x="2828" y="2021"/>
                  <a:ext cx="395" cy="48"/>
                </a:xfrm>
                <a:custGeom>
                  <a:avLst/>
                  <a:gdLst>
                    <a:gd name="T0" fmla="*/ 395 w 395"/>
                    <a:gd name="T1" fmla="*/ 12 h 48"/>
                    <a:gd name="T2" fmla="*/ 13 w 395"/>
                    <a:gd name="T3" fmla="*/ 48 h 48"/>
                    <a:gd name="T4" fmla="*/ 0 w 395"/>
                    <a:gd name="T5" fmla="*/ 48 h 48"/>
                    <a:gd name="T6" fmla="*/ 395 w 395"/>
                    <a:gd name="T7" fmla="*/ 48 h 48"/>
                    <a:gd name="T8" fmla="*/ 395 w 395"/>
                    <a:gd name="T9" fmla="*/ 0 h 48"/>
                    <a:gd name="T10" fmla="*/ 395 w 395"/>
                    <a:gd name="T11" fmla="*/ 12 h 48"/>
                    <a:gd name="T12" fmla="*/ 0 60000 65536"/>
                    <a:gd name="T13" fmla="*/ 0 60000 65536"/>
                    <a:gd name="T14" fmla="*/ 0 60000 65536"/>
                    <a:gd name="T15" fmla="*/ 0 60000 65536"/>
                    <a:gd name="T16" fmla="*/ 0 60000 65536"/>
                    <a:gd name="T17" fmla="*/ 0 60000 65536"/>
                    <a:gd name="T18" fmla="*/ 0 w 395"/>
                    <a:gd name="T19" fmla="*/ 0 h 48"/>
                    <a:gd name="T20" fmla="*/ 395 w 395"/>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95" h="48">
                      <a:moveTo>
                        <a:pt x="395" y="12"/>
                      </a:moveTo>
                      <a:lnTo>
                        <a:pt x="13" y="48"/>
                      </a:lnTo>
                      <a:lnTo>
                        <a:pt x="0" y="48"/>
                      </a:lnTo>
                      <a:lnTo>
                        <a:pt x="395" y="48"/>
                      </a:lnTo>
                      <a:lnTo>
                        <a:pt x="395" y="0"/>
                      </a:lnTo>
                      <a:lnTo>
                        <a:pt x="395" y="12"/>
                      </a:lnTo>
                      <a:close/>
                    </a:path>
                  </a:pathLst>
                </a:custGeom>
                <a:solidFill>
                  <a:srgbClr val="929292"/>
                </a:solidFill>
                <a:ln w="3175">
                  <a:solidFill>
                    <a:srgbClr val="000000"/>
                  </a:solidFill>
                  <a:round/>
                  <a:headEnd/>
                  <a:tailEnd/>
                </a:ln>
              </p:spPr>
              <p:txBody>
                <a:bodyPr/>
                <a:lstStyle/>
                <a:p>
                  <a:endParaRPr lang="zh-TW" altLang="en-US"/>
                </a:p>
              </p:txBody>
            </p:sp>
            <p:sp>
              <p:nvSpPr>
                <p:cNvPr id="91281" name="Rectangle 84"/>
                <p:cNvSpPr>
                  <a:spLocks noChangeArrowheads="1"/>
                </p:cNvSpPr>
                <p:nvPr/>
              </p:nvSpPr>
              <p:spPr bwMode="auto">
                <a:xfrm>
                  <a:off x="2843" y="2033"/>
                  <a:ext cx="380" cy="36"/>
                </a:xfrm>
                <a:prstGeom prst="rect">
                  <a:avLst/>
                </a:prstGeom>
                <a:solidFill>
                  <a:srgbClr val="C8C8C8"/>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82" name="Freeform 85"/>
                <p:cNvSpPr>
                  <a:spLocks/>
                </p:cNvSpPr>
                <p:nvPr/>
              </p:nvSpPr>
              <p:spPr bwMode="auto">
                <a:xfrm>
                  <a:off x="2858" y="1502"/>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FFFFFF"/>
                </a:solidFill>
                <a:ln w="3175">
                  <a:solidFill>
                    <a:srgbClr val="000000"/>
                  </a:solidFill>
                  <a:round/>
                  <a:headEnd/>
                  <a:tailEnd/>
                </a:ln>
              </p:spPr>
              <p:txBody>
                <a:bodyPr/>
                <a:lstStyle/>
                <a:p>
                  <a:endParaRPr lang="zh-TW" altLang="en-US"/>
                </a:p>
              </p:txBody>
            </p:sp>
            <p:grpSp>
              <p:nvGrpSpPr>
                <p:cNvPr id="91283" name="Group 86"/>
                <p:cNvGrpSpPr>
                  <a:grpSpLocks/>
                </p:cNvGrpSpPr>
                <p:nvPr/>
              </p:nvGrpSpPr>
              <p:grpSpPr bwMode="auto">
                <a:xfrm>
                  <a:off x="2858" y="1467"/>
                  <a:ext cx="106" cy="35"/>
                  <a:chOff x="4334" y="1646"/>
                  <a:chExt cx="106" cy="35"/>
                </a:xfrm>
              </p:grpSpPr>
              <p:sp>
                <p:nvSpPr>
                  <p:cNvPr id="91309" name="Rectangle 87"/>
                  <p:cNvSpPr>
                    <a:spLocks noChangeArrowheads="1"/>
                  </p:cNvSpPr>
                  <p:nvPr/>
                </p:nvSpPr>
                <p:spPr bwMode="auto">
                  <a:xfrm>
                    <a:off x="4334" y="1670"/>
                    <a:ext cx="106" cy="1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10" name="Freeform 88"/>
                  <p:cNvSpPr>
                    <a:spLocks/>
                  </p:cNvSpPr>
                  <p:nvPr/>
                </p:nvSpPr>
                <p:spPr bwMode="auto">
                  <a:xfrm>
                    <a:off x="4334" y="1646"/>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929292"/>
                  </a:solidFill>
                  <a:ln w="3175">
                    <a:solidFill>
                      <a:srgbClr val="000000"/>
                    </a:solidFill>
                    <a:round/>
                    <a:headEnd/>
                    <a:tailEnd/>
                  </a:ln>
                </p:spPr>
                <p:txBody>
                  <a:bodyPr/>
                  <a:lstStyle/>
                  <a:p>
                    <a:endParaRPr lang="zh-TW" altLang="en-US"/>
                  </a:p>
                </p:txBody>
              </p:sp>
            </p:grpSp>
            <p:sp>
              <p:nvSpPr>
                <p:cNvPr id="91284" name="Freeform 89"/>
                <p:cNvSpPr>
                  <a:spLocks/>
                </p:cNvSpPr>
                <p:nvPr/>
              </p:nvSpPr>
              <p:spPr bwMode="auto">
                <a:xfrm>
                  <a:off x="2889" y="1467"/>
                  <a:ext cx="44" cy="1"/>
                </a:xfrm>
                <a:custGeom>
                  <a:avLst/>
                  <a:gdLst>
                    <a:gd name="T0" fmla="*/ 44 w 44"/>
                    <a:gd name="T1" fmla="*/ 0 h 1"/>
                    <a:gd name="T2" fmla="*/ 0 w 44"/>
                    <a:gd name="T3" fmla="*/ 0 h 1"/>
                    <a:gd name="T4" fmla="*/ 44 w 44"/>
                    <a:gd name="T5" fmla="*/ 0 h 1"/>
                    <a:gd name="T6" fmla="*/ 0 60000 65536"/>
                    <a:gd name="T7" fmla="*/ 0 60000 65536"/>
                    <a:gd name="T8" fmla="*/ 0 60000 65536"/>
                    <a:gd name="T9" fmla="*/ 0 w 44"/>
                    <a:gd name="T10" fmla="*/ 0 h 1"/>
                    <a:gd name="T11" fmla="*/ 44 w 44"/>
                    <a:gd name="T12" fmla="*/ 1 h 1"/>
                  </a:gdLst>
                  <a:ahLst/>
                  <a:cxnLst>
                    <a:cxn ang="T6">
                      <a:pos x="T0" y="T1"/>
                    </a:cxn>
                    <a:cxn ang="T7">
                      <a:pos x="T2" y="T3"/>
                    </a:cxn>
                    <a:cxn ang="T8">
                      <a:pos x="T4" y="T5"/>
                    </a:cxn>
                  </a:cxnLst>
                  <a:rect l="T9" t="T10" r="T11" b="T12"/>
                  <a:pathLst>
                    <a:path w="44" h="1">
                      <a:moveTo>
                        <a:pt x="44" y="0"/>
                      </a:moveTo>
                      <a:lnTo>
                        <a:pt x="0" y="0"/>
                      </a:lnTo>
                      <a:lnTo>
                        <a:pt x="44" y="0"/>
                      </a:lnTo>
                      <a:close/>
                    </a:path>
                  </a:pathLst>
                </a:custGeom>
                <a:solidFill>
                  <a:srgbClr val="FFFFFF"/>
                </a:solidFill>
                <a:ln w="3175">
                  <a:solidFill>
                    <a:srgbClr val="000000"/>
                  </a:solidFill>
                  <a:round/>
                  <a:headEnd/>
                  <a:tailEnd/>
                </a:ln>
              </p:spPr>
              <p:txBody>
                <a:bodyPr/>
                <a:lstStyle/>
                <a:p>
                  <a:endParaRPr lang="zh-TW" altLang="en-US"/>
                </a:p>
              </p:txBody>
            </p:sp>
            <p:sp>
              <p:nvSpPr>
                <p:cNvPr id="91285" name="Freeform 90"/>
                <p:cNvSpPr>
                  <a:spLocks/>
                </p:cNvSpPr>
                <p:nvPr/>
              </p:nvSpPr>
              <p:spPr bwMode="auto">
                <a:xfrm>
                  <a:off x="2843" y="1539"/>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sp>
              <p:nvSpPr>
                <p:cNvPr id="91286" name="Rectangle 91"/>
                <p:cNvSpPr>
                  <a:spLocks noChangeArrowheads="1"/>
                </p:cNvSpPr>
                <p:nvPr/>
              </p:nvSpPr>
              <p:spPr bwMode="auto">
                <a:xfrm>
                  <a:off x="2828" y="1586"/>
                  <a:ext cx="395" cy="121"/>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87" name="Freeform 92"/>
                <p:cNvSpPr>
                  <a:spLocks/>
                </p:cNvSpPr>
                <p:nvPr/>
              </p:nvSpPr>
              <p:spPr bwMode="auto">
                <a:xfrm>
                  <a:off x="2828" y="1586"/>
                  <a:ext cx="395" cy="121"/>
                </a:xfrm>
                <a:custGeom>
                  <a:avLst/>
                  <a:gdLst>
                    <a:gd name="T0" fmla="*/ 395 w 395"/>
                    <a:gd name="T1" fmla="*/ 0 h 121"/>
                    <a:gd name="T2" fmla="*/ 13 w 395"/>
                    <a:gd name="T3" fmla="*/ 121 h 121"/>
                    <a:gd name="T4" fmla="*/ 0 w 395"/>
                    <a:gd name="T5" fmla="*/ 121 h 121"/>
                    <a:gd name="T6" fmla="*/ 395 w 395"/>
                    <a:gd name="T7" fmla="*/ 121 h 121"/>
                    <a:gd name="T8" fmla="*/ 395 w 395"/>
                    <a:gd name="T9" fmla="*/ 0 h 121"/>
                    <a:gd name="T10" fmla="*/ 0 60000 65536"/>
                    <a:gd name="T11" fmla="*/ 0 60000 65536"/>
                    <a:gd name="T12" fmla="*/ 0 60000 65536"/>
                    <a:gd name="T13" fmla="*/ 0 60000 65536"/>
                    <a:gd name="T14" fmla="*/ 0 60000 65536"/>
                    <a:gd name="T15" fmla="*/ 0 w 395"/>
                    <a:gd name="T16" fmla="*/ 0 h 121"/>
                    <a:gd name="T17" fmla="*/ 395 w 395"/>
                    <a:gd name="T18" fmla="*/ 121 h 121"/>
                  </a:gdLst>
                  <a:ahLst/>
                  <a:cxnLst>
                    <a:cxn ang="T10">
                      <a:pos x="T0" y="T1"/>
                    </a:cxn>
                    <a:cxn ang="T11">
                      <a:pos x="T2" y="T3"/>
                    </a:cxn>
                    <a:cxn ang="T12">
                      <a:pos x="T4" y="T5"/>
                    </a:cxn>
                    <a:cxn ang="T13">
                      <a:pos x="T6" y="T7"/>
                    </a:cxn>
                    <a:cxn ang="T14">
                      <a:pos x="T8" y="T9"/>
                    </a:cxn>
                  </a:cxnLst>
                  <a:rect l="T15" t="T16" r="T17" b="T18"/>
                  <a:pathLst>
                    <a:path w="395" h="121">
                      <a:moveTo>
                        <a:pt x="395" y="0"/>
                      </a:moveTo>
                      <a:lnTo>
                        <a:pt x="13" y="121"/>
                      </a:lnTo>
                      <a:lnTo>
                        <a:pt x="0" y="121"/>
                      </a:lnTo>
                      <a:lnTo>
                        <a:pt x="395" y="121"/>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288" name="Rectangle 93"/>
                <p:cNvSpPr>
                  <a:spLocks noChangeArrowheads="1"/>
                </p:cNvSpPr>
                <p:nvPr/>
              </p:nvSpPr>
              <p:spPr bwMode="auto">
                <a:xfrm>
                  <a:off x="2843" y="1586"/>
                  <a:ext cx="380" cy="121"/>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89" name="Freeform 94"/>
                <p:cNvSpPr>
                  <a:spLocks/>
                </p:cNvSpPr>
                <p:nvPr/>
              </p:nvSpPr>
              <p:spPr bwMode="auto">
                <a:xfrm>
                  <a:off x="2843" y="1683"/>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sp>
              <p:nvSpPr>
                <p:cNvPr id="91290" name="Rectangle 95"/>
                <p:cNvSpPr>
                  <a:spLocks noChangeArrowheads="1"/>
                </p:cNvSpPr>
                <p:nvPr/>
              </p:nvSpPr>
              <p:spPr bwMode="auto">
                <a:xfrm>
                  <a:off x="2828" y="1720"/>
                  <a:ext cx="395" cy="132"/>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91" name="Freeform 96"/>
                <p:cNvSpPr>
                  <a:spLocks/>
                </p:cNvSpPr>
                <p:nvPr/>
              </p:nvSpPr>
              <p:spPr bwMode="auto">
                <a:xfrm>
                  <a:off x="2828" y="1720"/>
                  <a:ext cx="395" cy="132"/>
                </a:xfrm>
                <a:custGeom>
                  <a:avLst/>
                  <a:gdLst>
                    <a:gd name="T0" fmla="*/ 395 w 395"/>
                    <a:gd name="T1" fmla="*/ 11 h 132"/>
                    <a:gd name="T2" fmla="*/ 13 w 395"/>
                    <a:gd name="T3" fmla="*/ 132 h 132"/>
                    <a:gd name="T4" fmla="*/ 0 w 395"/>
                    <a:gd name="T5" fmla="*/ 132 h 132"/>
                    <a:gd name="T6" fmla="*/ 395 w 395"/>
                    <a:gd name="T7" fmla="*/ 132 h 132"/>
                    <a:gd name="T8" fmla="*/ 395 w 395"/>
                    <a:gd name="T9" fmla="*/ 0 h 132"/>
                    <a:gd name="T10" fmla="*/ 395 w 395"/>
                    <a:gd name="T11" fmla="*/ 11 h 132"/>
                    <a:gd name="T12" fmla="*/ 0 60000 65536"/>
                    <a:gd name="T13" fmla="*/ 0 60000 65536"/>
                    <a:gd name="T14" fmla="*/ 0 60000 65536"/>
                    <a:gd name="T15" fmla="*/ 0 60000 65536"/>
                    <a:gd name="T16" fmla="*/ 0 60000 65536"/>
                    <a:gd name="T17" fmla="*/ 0 60000 65536"/>
                    <a:gd name="T18" fmla="*/ 0 w 395"/>
                    <a:gd name="T19" fmla="*/ 0 h 132"/>
                    <a:gd name="T20" fmla="*/ 395 w 395"/>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395" h="132">
                      <a:moveTo>
                        <a:pt x="395" y="11"/>
                      </a:moveTo>
                      <a:lnTo>
                        <a:pt x="13" y="132"/>
                      </a:lnTo>
                      <a:lnTo>
                        <a:pt x="0" y="132"/>
                      </a:lnTo>
                      <a:lnTo>
                        <a:pt x="395" y="132"/>
                      </a:lnTo>
                      <a:lnTo>
                        <a:pt x="395" y="0"/>
                      </a:lnTo>
                      <a:lnTo>
                        <a:pt x="395" y="11"/>
                      </a:lnTo>
                      <a:close/>
                    </a:path>
                  </a:pathLst>
                </a:custGeom>
                <a:solidFill>
                  <a:srgbClr val="929292"/>
                </a:solidFill>
                <a:ln w="3175">
                  <a:solidFill>
                    <a:srgbClr val="000000"/>
                  </a:solidFill>
                  <a:round/>
                  <a:headEnd/>
                  <a:tailEnd/>
                </a:ln>
              </p:spPr>
              <p:txBody>
                <a:bodyPr/>
                <a:lstStyle/>
                <a:p>
                  <a:endParaRPr lang="zh-TW" altLang="en-US"/>
                </a:p>
              </p:txBody>
            </p:sp>
            <p:sp>
              <p:nvSpPr>
                <p:cNvPr id="91292" name="Rectangle 97"/>
                <p:cNvSpPr>
                  <a:spLocks noChangeArrowheads="1"/>
                </p:cNvSpPr>
                <p:nvPr/>
              </p:nvSpPr>
              <p:spPr bwMode="auto">
                <a:xfrm>
                  <a:off x="2843" y="1731"/>
                  <a:ext cx="380" cy="121"/>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93" name="Rectangle 98"/>
                <p:cNvSpPr>
                  <a:spLocks noChangeArrowheads="1"/>
                </p:cNvSpPr>
                <p:nvPr/>
              </p:nvSpPr>
              <p:spPr bwMode="auto">
                <a:xfrm>
                  <a:off x="2843" y="1731"/>
                  <a:ext cx="136" cy="60"/>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94" name="Freeform 99"/>
                <p:cNvSpPr>
                  <a:spLocks/>
                </p:cNvSpPr>
                <p:nvPr/>
              </p:nvSpPr>
              <p:spPr bwMode="auto">
                <a:xfrm>
                  <a:off x="2843" y="1731"/>
                  <a:ext cx="136" cy="60"/>
                </a:xfrm>
                <a:custGeom>
                  <a:avLst/>
                  <a:gdLst>
                    <a:gd name="T0" fmla="*/ 136 w 136"/>
                    <a:gd name="T1" fmla="*/ 13 h 60"/>
                    <a:gd name="T2" fmla="*/ 15 w 136"/>
                    <a:gd name="T3" fmla="*/ 60 h 60"/>
                    <a:gd name="T4" fmla="*/ 0 w 136"/>
                    <a:gd name="T5" fmla="*/ 60 h 60"/>
                    <a:gd name="T6" fmla="*/ 136 w 136"/>
                    <a:gd name="T7" fmla="*/ 60 h 60"/>
                    <a:gd name="T8" fmla="*/ 136 w 136"/>
                    <a:gd name="T9" fmla="*/ 0 h 60"/>
                    <a:gd name="T10" fmla="*/ 136 w 136"/>
                    <a:gd name="T11" fmla="*/ 13 h 60"/>
                    <a:gd name="T12" fmla="*/ 0 60000 65536"/>
                    <a:gd name="T13" fmla="*/ 0 60000 65536"/>
                    <a:gd name="T14" fmla="*/ 0 60000 65536"/>
                    <a:gd name="T15" fmla="*/ 0 60000 65536"/>
                    <a:gd name="T16" fmla="*/ 0 60000 65536"/>
                    <a:gd name="T17" fmla="*/ 0 60000 65536"/>
                    <a:gd name="T18" fmla="*/ 0 w 136"/>
                    <a:gd name="T19" fmla="*/ 0 h 60"/>
                    <a:gd name="T20" fmla="*/ 136 w 136"/>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36" h="60">
                      <a:moveTo>
                        <a:pt x="136" y="13"/>
                      </a:moveTo>
                      <a:lnTo>
                        <a:pt x="15" y="60"/>
                      </a:lnTo>
                      <a:lnTo>
                        <a:pt x="0" y="60"/>
                      </a:lnTo>
                      <a:lnTo>
                        <a:pt x="136" y="60"/>
                      </a:lnTo>
                      <a:lnTo>
                        <a:pt x="136" y="0"/>
                      </a:lnTo>
                      <a:lnTo>
                        <a:pt x="136" y="13"/>
                      </a:lnTo>
                      <a:close/>
                    </a:path>
                  </a:pathLst>
                </a:custGeom>
                <a:solidFill>
                  <a:srgbClr val="FFFFFF"/>
                </a:solidFill>
                <a:ln w="3175">
                  <a:solidFill>
                    <a:srgbClr val="000000"/>
                  </a:solidFill>
                  <a:round/>
                  <a:headEnd/>
                  <a:tailEnd/>
                </a:ln>
              </p:spPr>
              <p:txBody>
                <a:bodyPr/>
                <a:lstStyle/>
                <a:p>
                  <a:endParaRPr lang="zh-TW" altLang="en-US"/>
                </a:p>
              </p:txBody>
            </p:sp>
            <p:sp>
              <p:nvSpPr>
                <p:cNvPr id="91295" name="Rectangle 100"/>
                <p:cNvSpPr>
                  <a:spLocks noChangeArrowheads="1"/>
                </p:cNvSpPr>
                <p:nvPr/>
              </p:nvSpPr>
              <p:spPr bwMode="auto">
                <a:xfrm>
                  <a:off x="2858" y="1744"/>
                  <a:ext cx="121" cy="47"/>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96" name="Rectangle 101"/>
                <p:cNvSpPr>
                  <a:spLocks noChangeArrowheads="1"/>
                </p:cNvSpPr>
                <p:nvPr/>
              </p:nvSpPr>
              <p:spPr bwMode="auto">
                <a:xfrm>
                  <a:off x="2843" y="1767"/>
                  <a:ext cx="136" cy="24"/>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97" name="Freeform 102"/>
                <p:cNvSpPr>
                  <a:spLocks/>
                </p:cNvSpPr>
                <p:nvPr/>
              </p:nvSpPr>
              <p:spPr bwMode="auto">
                <a:xfrm>
                  <a:off x="2843" y="1767"/>
                  <a:ext cx="136" cy="24"/>
                </a:xfrm>
                <a:custGeom>
                  <a:avLst/>
                  <a:gdLst>
                    <a:gd name="T0" fmla="*/ 136 w 136"/>
                    <a:gd name="T1" fmla="*/ 0 h 24"/>
                    <a:gd name="T2" fmla="*/ 15 w 136"/>
                    <a:gd name="T3" fmla="*/ 24 h 24"/>
                    <a:gd name="T4" fmla="*/ 0 w 136"/>
                    <a:gd name="T5" fmla="*/ 24 h 24"/>
                    <a:gd name="T6" fmla="*/ 136 w 136"/>
                    <a:gd name="T7" fmla="*/ 24 h 24"/>
                    <a:gd name="T8" fmla="*/ 136 w 136"/>
                    <a:gd name="T9" fmla="*/ 0 h 24"/>
                    <a:gd name="T10" fmla="*/ 0 60000 65536"/>
                    <a:gd name="T11" fmla="*/ 0 60000 65536"/>
                    <a:gd name="T12" fmla="*/ 0 60000 65536"/>
                    <a:gd name="T13" fmla="*/ 0 60000 65536"/>
                    <a:gd name="T14" fmla="*/ 0 60000 65536"/>
                    <a:gd name="T15" fmla="*/ 0 w 136"/>
                    <a:gd name="T16" fmla="*/ 0 h 24"/>
                    <a:gd name="T17" fmla="*/ 136 w 136"/>
                    <a:gd name="T18" fmla="*/ 24 h 24"/>
                  </a:gdLst>
                  <a:ahLst/>
                  <a:cxnLst>
                    <a:cxn ang="T10">
                      <a:pos x="T0" y="T1"/>
                    </a:cxn>
                    <a:cxn ang="T11">
                      <a:pos x="T2" y="T3"/>
                    </a:cxn>
                    <a:cxn ang="T12">
                      <a:pos x="T4" y="T5"/>
                    </a:cxn>
                    <a:cxn ang="T13">
                      <a:pos x="T6" y="T7"/>
                    </a:cxn>
                    <a:cxn ang="T14">
                      <a:pos x="T8" y="T9"/>
                    </a:cxn>
                  </a:cxnLst>
                  <a:rect l="T15" t="T16" r="T17" b="T18"/>
                  <a:pathLst>
                    <a:path w="136" h="24">
                      <a:moveTo>
                        <a:pt x="136" y="0"/>
                      </a:moveTo>
                      <a:lnTo>
                        <a:pt x="15" y="24"/>
                      </a:lnTo>
                      <a:lnTo>
                        <a:pt x="0" y="24"/>
                      </a:lnTo>
                      <a:lnTo>
                        <a:pt x="136" y="24"/>
                      </a:lnTo>
                      <a:lnTo>
                        <a:pt x="136" y="0"/>
                      </a:lnTo>
                      <a:close/>
                    </a:path>
                  </a:pathLst>
                </a:custGeom>
                <a:solidFill>
                  <a:srgbClr val="FFFFFF"/>
                </a:solidFill>
                <a:ln w="3175">
                  <a:solidFill>
                    <a:srgbClr val="000000"/>
                  </a:solidFill>
                  <a:round/>
                  <a:headEnd/>
                  <a:tailEnd/>
                </a:ln>
              </p:spPr>
              <p:txBody>
                <a:bodyPr/>
                <a:lstStyle/>
                <a:p>
                  <a:endParaRPr lang="zh-TW" altLang="en-US"/>
                </a:p>
              </p:txBody>
            </p:sp>
            <p:sp>
              <p:nvSpPr>
                <p:cNvPr id="91298" name="Rectangle 103"/>
                <p:cNvSpPr>
                  <a:spLocks noChangeArrowheads="1"/>
                </p:cNvSpPr>
                <p:nvPr/>
              </p:nvSpPr>
              <p:spPr bwMode="auto">
                <a:xfrm>
                  <a:off x="2858" y="1767"/>
                  <a:ext cx="121" cy="24"/>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99" name="Freeform 104"/>
                <p:cNvSpPr>
                  <a:spLocks/>
                </p:cNvSpPr>
                <p:nvPr/>
              </p:nvSpPr>
              <p:spPr bwMode="auto">
                <a:xfrm>
                  <a:off x="2858" y="1780"/>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FFFFFF"/>
                </a:solidFill>
                <a:ln w="3175">
                  <a:solidFill>
                    <a:srgbClr val="000000"/>
                  </a:solidFill>
                  <a:round/>
                  <a:headEnd/>
                  <a:tailEnd/>
                </a:ln>
              </p:spPr>
              <p:txBody>
                <a:bodyPr/>
                <a:lstStyle/>
                <a:p>
                  <a:endParaRPr lang="zh-TW" altLang="en-US"/>
                </a:p>
              </p:txBody>
            </p:sp>
            <p:grpSp>
              <p:nvGrpSpPr>
                <p:cNvPr id="91300" name="Group 105"/>
                <p:cNvGrpSpPr>
                  <a:grpSpLocks/>
                </p:cNvGrpSpPr>
                <p:nvPr/>
              </p:nvGrpSpPr>
              <p:grpSpPr bwMode="auto">
                <a:xfrm>
                  <a:off x="2858" y="1744"/>
                  <a:ext cx="106" cy="37"/>
                  <a:chOff x="4334" y="1923"/>
                  <a:chExt cx="106" cy="37"/>
                </a:xfrm>
              </p:grpSpPr>
              <p:sp>
                <p:nvSpPr>
                  <p:cNvPr id="91307" name="Freeform 106"/>
                  <p:cNvSpPr>
                    <a:spLocks/>
                  </p:cNvSpPr>
                  <p:nvPr/>
                </p:nvSpPr>
                <p:spPr bwMode="auto">
                  <a:xfrm>
                    <a:off x="4334" y="1959"/>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929292"/>
                  </a:solidFill>
                  <a:ln w="3175">
                    <a:solidFill>
                      <a:srgbClr val="000000"/>
                    </a:solidFill>
                    <a:round/>
                    <a:headEnd/>
                    <a:tailEnd/>
                  </a:ln>
                </p:spPr>
                <p:txBody>
                  <a:bodyPr/>
                  <a:lstStyle/>
                  <a:p>
                    <a:endParaRPr lang="zh-TW" altLang="en-US"/>
                  </a:p>
                </p:txBody>
              </p:sp>
              <p:sp>
                <p:nvSpPr>
                  <p:cNvPr id="91308" name="Rectangle 107"/>
                  <p:cNvSpPr>
                    <a:spLocks noChangeArrowheads="1"/>
                  </p:cNvSpPr>
                  <p:nvPr/>
                </p:nvSpPr>
                <p:spPr bwMode="auto">
                  <a:xfrm>
                    <a:off x="4334" y="1923"/>
                    <a:ext cx="106" cy="1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301" name="Rectangle 108"/>
                <p:cNvSpPr>
                  <a:spLocks noChangeArrowheads="1"/>
                </p:cNvSpPr>
                <p:nvPr/>
              </p:nvSpPr>
              <p:spPr bwMode="auto">
                <a:xfrm>
                  <a:off x="2889" y="1744"/>
                  <a:ext cx="44" cy="11"/>
                </a:xfrm>
                <a:prstGeom prst="rect">
                  <a:avLst/>
                </a:prstGeom>
                <a:solidFill>
                  <a:srgbClr val="FFFFFF"/>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02" name="Rectangle 109"/>
                <p:cNvSpPr>
                  <a:spLocks noChangeArrowheads="1"/>
                </p:cNvSpPr>
                <p:nvPr/>
              </p:nvSpPr>
              <p:spPr bwMode="auto">
                <a:xfrm>
                  <a:off x="2843" y="1817"/>
                  <a:ext cx="46" cy="11"/>
                </a:xfrm>
                <a:prstGeom prst="rect">
                  <a:avLst/>
                </a:prstGeom>
                <a:solidFill>
                  <a:srgbClr val="688CC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03" name="Rectangle 110"/>
                <p:cNvSpPr>
                  <a:spLocks noChangeArrowheads="1"/>
                </p:cNvSpPr>
                <p:nvPr/>
              </p:nvSpPr>
              <p:spPr bwMode="auto">
                <a:xfrm>
                  <a:off x="2828" y="1864"/>
                  <a:ext cx="395" cy="134"/>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04" name="Freeform 111"/>
                <p:cNvSpPr>
                  <a:spLocks/>
                </p:cNvSpPr>
                <p:nvPr/>
              </p:nvSpPr>
              <p:spPr bwMode="auto">
                <a:xfrm>
                  <a:off x="2828" y="1864"/>
                  <a:ext cx="395" cy="134"/>
                </a:xfrm>
                <a:custGeom>
                  <a:avLst/>
                  <a:gdLst>
                    <a:gd name="T0" fmla="*/ 395 w 395"/>
                    <a:gd name="T1" fmla="*/ 0 h 134"/>
                    <a:gd name="T2" fmla="*/ 13 w 395"/>
                    <a:gd name="T3" fmla="*/ 134 h 134"/>
                    <a:gd name="T4" fmla="*/ 0 w 395"/>
                    <a:gd name="T5" fmla="*/ 134 h 134"/>
                    <a:gd name="T6" fmla="*/ 395 w 395"/>
                    <a:gd name="T7" fmla="*/ 134 h 134"/>
                    <a:gd name="T8" fmla="*/ 395 w 395"/>
                    <a:gd name="T9" fmla="*/ 0 h 134"/>
                    <a:gd name="T10" fmla="*/ 0 60000 65536"/>
                    <a:gd name="T11" fmla="*/ 0 60000 65536"/>
                    <a:gd name="T12" fmla="*/ 0 60000 65536"/>
                    <a:gd name="T13" fmla="*/ 0 60000 65536"/>
                    <a:gd name="T14" fmla="*/ 0 60000 65536"/>
                    <a:gd name="T15" fmla="*/ 0 w 395"/>
                    <a:gd name="T16" fmla="*/ 0 h 134"/>
                    <a:gd name="T17" fmla="*/ 395 w 395"/>
                    <a:gd name="T18" fmla="*/ 134 h 134"/>
                  </a:gdLst>
                  <a:ahLst/>
                  <a:cxnLst>
                    <a:cxn ang="T10">
                      <a:pos x="T0" y="T1"/>
                    </a:cxn>
                    <a:cxn ang="T11">
                      <a:pos x="T2" y="T3"/>
                    </a:cxn>
                    <a:cxn ang="T12">
                      <a:pos x="T4" y="T5"/>
                    </a:cxn>
                    <a:cxn ang="T13">
                      <a:pos x="T6" y="T7"/>
                    </a:cxn>
                    <a:cxn ang="T14">
                      <a:pos x="T8" y="T9"/>
                    </a:cxn>
                  </a:cxnLst>
                  <a:rect l="T15" t="T16" r="T17" b="T18"/>
                  <a:pathLst>
                    <a:path w="395" h="134">
                      <a:moveTo>
                        <a:pt x="395" y="0"/>
                      </a:moveTo>
                      <a:lnTo>
                        <a:pt x="13" y="134"/>
                      </a:lnTo>
                      <a:lnTo>
                        <a:pt x="0" y="134"/>
                      </a:lnTo>
                      <a:lnTo>
                        <a:pt x="395" y="134"/>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305" name="Rectangle 112"/>
                <p:cNvSpPr>
                  <a:spLocks noChangeArrowheads="1"/>
                </p:cNvSpPr>
                <p:nvPr/>
              </p:nvSpPr>
              <p:spPr bwMode="auto">
                <a:xfrm>
                  <a:off x="2843" y="1864"/>
                  <a:ext cx="380" cy="134"/>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306" name="Freeform 113"/>
                <p:cNvSpPr>
                  <a:spLocks/>
                </p:cNvSpPr>
                <p:nvPr/>
              </p:nvSpPr>
              <p:spPr bwMode="auto">
                <a:xfrm>
                  <a:off x="2843" y="1961"/>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grpSp>
          <p:sp>
            <p:nvSpPr>
              <p:cNvPr id="1120370" name="Rectangle 114"/>
              <p:cNvSpPr>
                <a:spLocks noChangeArrowheads="1"/>
              </p:cNvSpPr>
              <p:nvPr/>
            </p:nvSpPr>
            <p:spPr bwMode="auto">
              <a:xfrm>
                <a:off x="725" y="2257"/>
                <a:ext cx="571" cy="47"/>
              </a:xfrm>
              <a:prstGeom prst="rect">
                <a:avLst/>
              </a:prstGeom>
              <a:gradFill rotWithShape="0">
                <a:gsLst>
                  <a:gs pos="0">
                    <a:schemeClr val="folHlink">
                      <a:gamma/>
                      <a:tint val="32941"/>
                      <a:invGamma/>
                    </a:schemeClr>
                  </a:gs>
                  <a:gs pos="100000">
                    <a:schemeClr val="folHlink"/>
                  </a:gs>
                </a:gsLst>
                <a:path path="shape">
                  <a:fillToRect l="50000" t="50000" r="50000" b="50000"/>
                </a:path>
              </a:gradFill>
              <a:ln w="9525">
                <a:solidFill>
                  <a:schemeClr val="tx1"/>
                </a:solidFill>
                <a:miter lim="800000"/>
                <a:headEnd/>
                <a:tailEnd/>
              </a:ln>
              <a:effectLst/>
            </p:spPr>
            <p:txBody>
              <a:bodyPr wrap="none" anchor="ctr"/>
              <a:lstStyle/>
              <a:p>
                <a:pPr algn="ctr" eaLnBrk="0" hangingPunct="0">
                  <a:spcBef>
                    <a:spcPct val="50000"/>
                  </a:spcBef>
                  <a:defRPr/>
                </a:pPr>
                <a:endParaRPr kumimoji="0" lang="zh-TW" altLang="en-US" sz="2800" b="1">
                  <a:solidFill>
                    <a:schemeClr val="bg2"/>
                  </a:solidFill>
                  <a:latin typeface="Arial" pitchFamily="34" charset="0"/>
                  <a:ea typeface="標楷體" pitchFamily="65" charset="-120"/>
                </a:endParaRPr>
              </a:p>
            </p:txBody>
          </p:sp>
        </p:grpSp>
        <p:grpSp>
          <p:nvGrpSpPr>
            <p:cNvPr id="91160" name="Group 115"/>
            <p:cNvGrpSpPr>
              <a:grpSpLocks/>
            </p:cNvGrpSpPr>
            <p:nvPr/>
          </p:nvGrpSpPr>
          <p:grpSpPr bwMode="auto">
            <a:xfrm>
              <a:off x="271" y="1304"/>
              <a:ext cx="1094" cy="624"/>
              <a:chOff x="197" y="1305"/>
              <a:chExt cx="1094" cy="624"/>
            </a:xfrm>
          </p:grpSpPr>
          <p:grpSp>
            <p:nvGrpSpPr>
              <p:cNvPr id="91214" name="Group 116"/>
              <p:cNvGrpSpPr>
                <a:grpSpLocks/>
              </p:cNvGrpSpPr>
              <p:nvPr/>
            </p:nvGrpSpPr>
            <p:grpSpPr bwMode="auto">
              <a:xfrm>
                <a:off x="197" y="1305"/>
                <a:ext cx="528" cy="624"/>
                <a:chOff x="2797" y="1442"/>
                <a:chExt cx="457" cy="640"/>
              </a:xfrm>
            </p:grpSpPr>
            <p:grpSp>
              <p:nvGrpSpPr>
                <p:cNvPr id="91216" name="Group 117"/>
                <p:cNvGrpSpPr>
                  <a:grpSpLocks/>
                </p:cNvGrpSpPr>
                <p:nvPr/>
              </p:nvGrpSpPr>
              <p:grpSpPr bwMode="auto">
                <a:xfrm>
                  <a:off x="2843" y="2033"/>
                  <a:ext cx="365" cy="49"/>
                  <a:chOff x="4319" y="2212"/>
                  <a:chExt cx="365" cy="49"/>
                </a:xfrm>
              </p:grpSpPr>
              <p:sp>
                <p:nvSpPr>
                  <p:cNvPr id="91264" name="Rectangle 118"/>
                  <p:cNvSpPr>
                    <a:spLocks noChangeArrowheads="1"/>
                  </p:cNvSpPr>
                  <p:nvPr/>
                </p:nvSpPr>
                <p:spPr bwMode="auto">
                  <a:xfrm>
                    <a:off x="4319" y="2212"/>
                    <a:ext cx="46" cy="49"/>
                  </a:xfrm>
                  <a:prstGeom prst="rect">
                    <a:avLst/>
                  </a:prstGeom>
                  <a:solidFill>
                    <a:srgbClr val="80808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65" name="Rectangle 119"/>
                  <p:cNvSpPr>
                    <a:spLocks noChangeArrowheads="1"/>
                  </p:cNvSpPr>
                  <p:nvPr/>
                </p:nvSpPr>
                <p:spPr bwMode="auto">
                  <a:xfrm>
                    <a:off x="4639" y="2212"/>
                    <a:ext cx="45" cy="49"/>
                  </a:xfrm>
                  <a:prstGeom prst="rect">
                    <a:avLst/>
                  </a:prstGeom>
                  <a:solidFill>
                    <a:srgbClr val="80808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217" name="Rectangle 120"/>
                <p:cNvSpPr>
                  <a:spLocks noChangeArrowheads="1"/>
                </p:cNvSpPr>
                <p:nvPr/>
              </p:nvSpPr>
              <p:spPr bwMode="auto">
                <a:xfrm>
                  <a:off x="2797" y="1478"/>
                  <a:ext cx="457" cy="567"/>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18" name="Freeform 121"/>
                <p:cNvSpPr>
                  <a:spLocks/>
                </p:cNvSpPr>
                <p:nvPr/>
              </p:nvSpPr>
              <p:spPr bwMode="auto">
                <a:xfrm>
                  <a:off x="2797" y="1478"/>
                  <a:ext cx="457" cy="567"/>
                </a:xfrm>
                <a:custGeom>
                  <a:avLst/>
                  <a:gdLst>
                    <a:gd name="T0" fmla="*/ 457 w 457"/>
                    <a:gd name="T1" fmla="*/ 0 h 567"/>
                    <a:gd name="T2" fmla="*/ 0 w 457"/>
                    <a:gd name="T3" fmla="*/ 567 h 567"/>
                    <a:gd name="T4" fmla="*/ 457 w 457"/>
                    <a:gd name="T5" fmla="*/ 567 h 567"/>
                    <a:gd name="T6" fmla="*/ 457 w 457"/>
                    <a:gd name="T7" fmla="*/ 0 h 567"/>
                    <a:gd name="T8" fmla="*/ 0 60000 65536"/>
                    <a:gd name="T9" fmla="*/ 0 60000 65536"/>
                    <a:gd name="T10" fmla="*/ 0 60000 65536"/>
                    <a:gd name="T11" fmla="*/ 0 60000 65536"/>
                    <a:gd name="T12" fmla="*/ 0 w 457"/>
                    <a:gd name="T13" fmla="*/ 0 h 567"/>
                    <a:gd name="T14" fmla="*/ 457 w 457"/>
                    <a:gd name="T15" fmla="*/ 567 h 567"/>
                  </a:gdLst>
                  <a:ahLst/>
                  <a:cxnLst>
                    <a:cxn ang="T8">
                      <a:pos x="T0" y="T1"/>
                    </a:cxn>
                    <a:cxn ang="T9">
                      <a:pos x="T2" y="T3"/>
                    </a:cxn>
                    <a:cxn ang="T10">
                      <a:pos x="T4" y="T5"/>
                    </a:cxn>
                    <a:cxn ang="T11">
                      <a:pos x="T6" y="T7"/>
                    </a:cxn>
                  </a:cxnLst>
                  <a:rect l="T12" t="T13" r="T14" b="T15"/>
                  <a:pathLst>
                    <a:path w="457" h="567">
                      <a:moveTo>
                        <a:pt x="457" y="0"/>
                      </a:moveTo>
                      <a:lnTo>
                        <a:pt x="0" y="567"/>
                      </a:lnTo>
                      <a:lnTo>
                        <a:pt x="457" y="567"/>
                      </a:lnTo>
                      <a:lnTo>
                        <a:pt x="457" y="0"/>
                      </a:lnTo>
                      <a:close/>
                    </a:path>
                  </a:pathLst>
                </a:custGeom>
                <a:solidFill>
                  <a:srgbClr val="808080"/>
                </a:solidFill>
                <a:ln w="3175">
                  <a:solidFill>
                    <a:srgbClr val="000000"/>
                  </a:solidFill>
                  <a:round/>
                  <a:headEnd/>
                  <a:tailEnd/>
                </a:ln>
              </p:spPr>
              <p:txBody>
                <a:bodyPr/>
                <a:lstStyle/>
                <a:p>
                  <a:endParaRPr lang="zh-TW" altLang="en-US"/>
                </a:p>
              </p:txBody>
            </p:sp>
            <p:sp>
              <p:nvSpPr>
                <p:cNvPr id="91219" name="Rectangle 122"/>
                <p:cNvSpPr>
                  <a:spLocks noChangeArrowheads="1"/>
                </p:cNvSpPr>
                <p:nvPr/>
              </p:nvSpPr>
              <p:spPr bwMode="auto">
                <a:xfrm>
                  <a:off x="2797" y="1478"/>
                  <a:ext cx="457" cy="567"/>
                </a:xfrm>
                <a:prstGeom prst="rect">
                  <a:avLst/>
                </a:prstGeom>
                <a:solidFill>
                  <a:srgbClr val="C8C8C8"/>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20" name="Rectangle 123"/>
                <p:cNvSpPr>
                  <a:spLocks noChangeArrowheads="1"/>
                </p:cNvSpPr>
                <p:nvPr/>
              </p:nvSpPr>
              <p:spPr bwMode="auto">
                <a:xfrm>
                  <a:off x="2843" y="1491"/>
                  <a:ext cx="365" cy="554"/>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21" name="Rectangle 124"/>
                <p:cNvSpPr>
                  <a:spLocks noChangeArrowheads="1"/>
                </p:cNvSpPr>
                <p:nvPr/>
              </p:nvSpPr>
              <p:spPr bwMode="auto">
                <a:xfrm>
                  <a:off x="2828" y="1442"/>
                  <a:ext cx="395" cy="133"/>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22" name="Freeform 125"/>
                <p:cNvSpPr>
                  <a:spLocks/>
                </p:cNvSpPr>
                <p:nvPr/>
              </p:nvSpPr>
              <p:spPr bwMode="auto">
                <a:xfrm>
                  <a:off x="2828" y="1442"/>
                  <a:ext cx="395" cy="133"/>
                </a:xfrm>
                <a:custGeom>
                  <a:avLst/>
                  <a:gdLst>
                    <a:gd name="T0" fmla="*/ 395 w 395"/>
                    <a:gd name="T1" fmla="*/ 0 h 133"/>
                    <a:gd name="T2" fmla="*/ 13 w 395"/>
                    <a:gd name="T3" fmla="*/ 120 h 133"/>
                    <a:gd name="T4" fmla="*/ 0 w 395"/>
                    <a:gd name="T5" fmla="*/ 133 h 133"/>
                    <a:gd name="T6" fmla="*/ 395 w 395"/>
                    <a:gd name="T7" fmla="*/ 133 h 133"/>
                    <a:gd name="T8" fmla="*/ 395 w 395"/>
                    <a:gd name="T9" fmla="*/ 0 h 133"/>
                    <a:gd name="T10" fmla="*/ 0 60000 65536"/>
                    <a:gd name="T11" fmla="*/ 0 60000 65536"/>
                    <a:gd name="T12" fmla="*/ 0 60000 65536"/>
                    <a:gd name="T13" fmla="*/ 0 60000 65536"/>
                    <a:gd name="T14" fmla="*/ 0 60000 65536"/>
                    <a:gd name="T15" fmla="*/ 0 w 395"/>
                    <a:gd name="T16" fmla="*/ 0 h 133"/>
                    <a:gd name="T17" fmla="*/ 395 w 395"/>
                    <a:gd name="T18" fmla="*/ 133 h 133"/>
                  </a:gdLst>
                  <a:ahLst/>
                  <a:cxnLst>
                    <a:cxn ang="T10">
                      <a:pos x="T0" y="T1"/>
                    </a:cxn>
                    <a:cxn ang="T11">
                      <a:pos x="T2" y="T3"/>
                    </a:cxn>
                    <a:cxn ang="T12">
                      <a:pos x="T4" y="T5"/>
                    </a:cxn>
                    <a:cxn ang="T13">
                      <a:pos x="T6" y="T7"/>
                    </a:cxn>
                    <a:cxn ang="T14">
                      <a:pos x="T8" y="T9"/>
                    </a:cxn>
                  </a:cxnLst>
                  <a:rect l="T15" t="T16" r="T17" b="T18"/>
                  <a:pathLst>
                    <a:path w="395" h="133">
                      <a:moveTo>
                        <a:pt x="395" y="0"/>
                      </a:moveTo>
                      <a:lnTo>
                        <a:pt x="13" y="120"/>
                      </a:lnTo>
                      <a:lnTo>
                        <a:pt x="0" y="133"/>
                      </a:lnTo>
                      <a:lnTo>
                        <a:pt x="395" y="133"/>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223" name="Rectangle 126"/>
                <p:cNvSpPr>
                  <a:spLocks noChangeArrowheads="1"/>
                </p:cNvSpPr>
                <p:nvPr/>
              </p:nvSpPr>
              <p:spPr bwMode="auto">
                <a:xfrm>
                  <a:off x="2843" y="1442"/>
                  <a:ext cx="380" cy="120"/>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24" name="Rectangle 127"/>
                <p:cNvSpPr>
                  <a:spLocks noChangeArrowheads="1"/>
                </p:cNvSpPr>
                <p:nvPr/>
              </p:nvSpPr>
              <p:spPr bwMode="auto">
                <a:xfrm>
                  <a:off x="2843" y="1454"/>
                  <a:ext cx="136" cy="6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nvGrpSpPr>
                <p:cNvPr id="91225" name="Group 128"/>
                <p:cNvGrpSpPr>
                  <a:grpSpLocks/>
                </p:cNvGrpSpPr>
                <p:nvPr/>
              </p:nvGrpSpPr>
              <p:grpSpPr bwMode="auto">
                <a:xfrm>
                  <a:off x="2843" y="1454"/>
                  <a:ext cx="136" cy="61"/>
                  <a:chOff x="4319" y="1633"/>
                  <a:chExt cx="136" cy="61"/>
                </a:xfrm>
              </p:grpSpPr>
              <p:sp>
                <p:nvSpPr>
                  <p:cNvPr id="91262" name="Freeform 129"/>
                  <p:cNvSpPr>
                    <a:spLocks/>
                  </p:cNvSpPr>
                  <p:nvPr/>
                </p:nvSpPr>
                <p:spPr bwMode="auto">
                  <a:xfrm>
                    <a:off x="4319" y="1633"/>
                    <a:ext cx="136" cy="61"/>
                  </a:xfrm>
                  <a:custGeom>
                    <a:avLst/>
                    <a:gdLst>
                      <a:gd name="T0" fmla="*/ 136 w 136"/>
                      <a:gd name="T1" fmla="*/ 0 h 61"/>
                      <a:gd name="T2" fmla="*/ 15 w 136"/>
                      <a:gd name="T3" fmla="*/ 48 h 61"/>
                      <a:gd name="T4" fmla="*/ 0 w 136"/>
                      <a:gd name="T5" fmla="*/ 61 h 61"/>
                      <a:gd name="T6" fmla="*/ 136 w 136"/>
                      <a:gd name="T7" fmla="*/ 61 h 61"/>
                      <a:gd name="T8" fmla="*/ 136 w 136"/>
                      <a:gd name="T9" fmla="*/ 0 h 61"/>
                      <a:gd name="T10" fmla="*/ 0 60000 65536"/>
                      <a:gd name="T11" fmla="*/ 0 60000 65536"/>
                      <a:gd name="T12" fmla="*/ 0 60000 65536"/>
                      <a:gd name="T13" fmla="*/ 0 60000 65536"/>
                      <a:gd name="T14" fmla="*/ 0 60000 65536"/>
                      <a:gd name="T15" fmla="*/ 0 w 136"/>
                      <a:gd name="T16" fmla="*/ 0 h 61"/>
                      <a:gd name="T17" fmla="*/ 136 w 136"/>
                      <a:gd name="T18" fmla="*/ 61 h 61"/>
                    </a:gdLst>
                    <a:ahLst/>
                    <a:cxnLst>
                      <a:cxn ang="T10">
                        <a:pos x="T0" y="T1"/>
                      </a:cxn>
                      <a:cxn ang="T11">
                        <a:pos x="T2" y="T3"/>
                      </a:cxn>
                      <a:cxn ang="T12">
                        <a:pos x="T4" y="T5"/>
                      </a:cxn>
                      <a:cxn ang="T13">
                        <a:pos x="T6" y="T7"/>
                      </a:cxn>
                      <a:cxn ang="T14">
                        <a:pos x="T8" y="T9"/>
                      </a:cxn>
                    </a:cxnLst>
                    <a:rect l="T15" t="T16" r="T17" b="T18"/>
                    <a:pathLst>
                      <a:path w="136" h="61">
                        <a:moveTo>
                          <a:pt x="136" y="0"/>
                        </a:moveTo>
                        <a:lnTo>
                          <a:pt x="15" y="48"/>
                        </a:lnTo>
                        <a:lnTo>
                          <a:pt x="0" y="61"/>
                        </a:lnTo>
                        <a:lnTo>
                          <a:pt x="136" y="61"/>
                        </a:lnTo>
                        <a:lnTo>
                          <a:pt x="136" y="0"/>
                        </a:lnTo>
                        <a:close/>
                      </a:path>
                    </a:pathLst>
                  </a:custGeom>
                  <a:solidFill>
                    <a:srgbClr val="EDEDED"/>
                  </a:solidFill>
                  <a:ln w="3175">
                    <a:solidFill>
                      <a:srgbClr val="000000"/>
                    </a:solidFill>
                    <a:round/>
                    <a:headEnd/>
                    <a:tailEnd/>
                  </a:ln>
                </p:spPr>
                <p:txBody>
                  <a:bodyPr/>
                  <a:lstStyle/>
                  <a:p>
                    <a:endParaRPr lang="zh-TW" altLang="en-US"/>
                  </a:p>
                </p:txBody>
              </p:sp>
              <p:sp>
                <p:nvSpPr>
                  <p:cNvPr id="91263" name="Rectangle 130"/>
                  <p:cNvSpPr>
                    <a:spLocks noChangeArrowheads="1"/>
                  </p:cNvSpPr>
                  <p:nvPr/>
                </p:nvSpPr>
                <p:spPr bwMode="auto">
                  <a:xfrm>
                    <a:off x="4334" y="1633"/>
                    <a:ext cx="121" cy="48"/>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226" name="Rectangle 131"/>
                <p:cNvSpPr>
                  <a:spLocks noChangeArrowheads="1"/>
                </p:cNvSpPr>
                <p:nvPr/>
              </p:nvSpPr>
              <p:spPr bwMode="auto">
                <a:xfrm>
                  <a:off x="2843" y="1478"/>
                  <a:ext cx="136" cy="37"/>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nvGrpSpPr>
                <p:cNvPr id="91227" name="Group 132"/>
                <p:cNvGrpSpPr>
                  <a:grpSpLocks/>
                </p:cNvGrpSpPr>
                <p:nvPr/>
              </p:nvGrpSpPr>
              <p:grpSpPr bwMode="auto">
                <a:xfrm>
                  <a:off x="2828" y="1478"/>
                  <a:ext cx="395" cy="591"/>
                  <a:chOff x="4304" y="1657"/>
                  <a:chExt cx="395" cy="591"/>
                </a:xfrm>
              </p:grpSpPr>
              <p:sp>
                <p:nvSpPr>
                  <p:cNvPr id="91259" name="Freeform 133"/>
                  <p:cNvSpPr>
                    <a:spLocks/>
                  </p:cNvSpPr>
                  <p:nvPr/>
                </p:nvSpPr>
                <p:spPr bwMode="auto">
                  <a:xfrm>
                    <a:off x="4317" y="1657"/>
                    <a:ext cx="138" cy="37"/>
                  </a:xfrm>
                  <a:custGeom>
                    <a:avLst/>
                    <a:gdLst>
                      <a:gd name="T0" fmla="*/ 138 w 138"/>
                      <a:gd name="T1" fmla="*/ 13 h 37"/>
                      <a:gd name="T2" fmla="*/ 17 w 138"/>
                      <a:gd name="T3" fmla="*/ 24 h 37"/>
                      <a:gd name="T4" fmla="*/ 0 w 138"/>
                      <a:gd name="T5" fmla="*/ 37 h 37"/>
                      <a:gd name="T6" fmla="*/ 138 w 138"/>
                      <a:gd name="T7" fmla="*/ 37 h 37"/>
                      <a:gd name="T8" fmla="*/ 138 w 138"/>
                      <a:gd name="T9" fmla="*/ 0 h 37"/>
                      <a:gd name="T10" fmla="*/ 138 w 138"/>
                      <a:gd name="T11" fmla="*/ 13 h 37"/>
                      <a:gd name="T12" fmla="*/ 0 60000 65536"/>
                      <a:gd name="T13" fmla="*/ 0 60000 65536"/>
                      <a:gd name="T14" fmla="*/ 0 60000 65536"/>
                      <a:gd name="T15" fmla="*/ 0 60000 65536"/>
                      <a:gd name="T16" fmla="*/ 0 60000 65536"/>
                      <a:gd name="T17" fmla="*/ 0 60000 65536"/>
                      <a:gd name="T18" fmla="*/ 0 w 138"/>
                      <a:gd name="T19" fmla="*/ 0 h 37"/>
                      <a:gd name="T20" fmla="*/ 138 w 13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38" h="37">
                        <a:moveTo>
                          <a:pt x="138" y="13"/>
                        </a:moveTo>
                        <a:lnTo>
                          <a:pt x="17" y="24"/>
                        </a:lnTo>
                        <a:lnTo>
                          <a:pt x="0" y="37"/>
                        </a:lnTo>
                        <a:lnTo>
                          <a:pt x="138" y="37"/>
                        </a:lnTo>
                        <a:lnTo>
                          <a:pt x="138" y="0"/>
                        </a:lnTo>
                        <a:lnTo>
                          <a:pt x="138" y="13"/>
                        </a:lnTo>
                        <a:close/>
                      </a:path>
                    </a:pathLst>
                  </a:custGeom>
                  <a:solidFill>
                    <a:srgbClr val="EDEDED"/>
                  </a:solidFill>
                  <a:ln w="3175">
                    <a:solidFill>
                      <a:srgbClr val="000000"/>
                    </a:solidFill>
                    <a:round/>
                    <a:headEnd/>
                    <a:tailEnd/>
                  </a:ln>
                </p:spPr>
                <p:txBody>
                  <a:bodyPr/>
                  <a:lstStyle/>
                  <a:p>
                    <a:endParaRPr lang="zh-TW" altLang="en-US"/>
                  </a:p>
                </p:txBody>
              </p:sp>
              <p:sp>
                <p:nvSpPr>
                  <p:cNvPr id="91260" name="Rectangle 134"/>
                  <p:cNvSpPr>
                    <a:spLocks noChangeArrowheads="1"/>
                  </p:cNvSpPr>
                  <p:nvPr/>
                </p:nvSpPr>
                <p:spPr bwMode="auto">
                  <a:xfrm>
                    <a:off x="4334" y="1670"/>
                    <a:ext cx="121" cy="11"/>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61" name="Rectangle 135"/>
                  <p:cNvSpPr>
                    <a:spLocks noChangeArrowheads="1"/>
                  </p:cNvSpPr>
                  <p:nvPr/>
                </p:nvSpPr>
                <p:spPr bwMode="auto">
                  <a:xfrm>
                    <a:off x="4304" y="2200"/>
                    <a:ext cx="395" cy="48"/>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228" name="Freeform 136"/>
                <p:cNvSpPr>
                  <a:spLocks/>
                </p:cNvSpPr>
                <p:nvPr/>
              </p:nvSpPr>
              <p:spPr bwMode="auto">
                <a:xfrm>
                  <a:off x="2828" y="2021"/>
                  <a:ext cx="395" cy="48"/>
                </a:xfrm>
                <a:custGeom>
                  <a:avLst/>
                  <a:gdLst>
                    <a:gd name="T0" fmla="*/ 395 w 395"/>
                    <a:gd name="T1" fmla="*/ 12 h 48"/>
                    <a:gd name="T2" fmla="*/ 13 w 395"/>
                    <a:gd name="T3" fmla="*/ 48 h 48"/>
                    <a:gd name="T4" fmla="*/ 0 w 395"/>
                    <a:gd name="T5" fmla="*/ 48 h 48"/>
                    <a:gd name="T6" fmla="*/ 395 w 395"/>
                    <a:gd name="T7" fmla="*/ 48 h 48"/>
                    <a:gd name="T8" fmla="*/ 395 w 395"/>
                    <a:gd name="T9" fmla="*/ 0 h 48"/>
                    <a:gd name="T10" fmla="*/ 395 w 395"/>
                    <a:gd name="T11" fmla="*/ 12 h 48"/>
                    <a:gd name="T12" fmla="*/ 0 60000 65536"/>
                    <a:gd name="T13" fmla="*/ 0 60000 65536"/>
                    <a:gd name="T14" fmla="*/ 0 60000 65536"/>
                    <a:gd name="T15" fmla="*/ 0 60000 65536"/>
                    <a:gd name="T16" fmla="*/ 0 60000 65536"/>
                    <a:gd name="T17" fmla="*/ 0 60000 65536"/>
                    <a:gd name="T18" fmla="*/ 0 w 395"/>
                    <a:gd name="T19" fmla="*/ 0 h 48"/>
                    <a:gd name="T20" fmla="*/ 395 w 395"/>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95" h="48">
                      <a:moveTo>
                        <a:pt x="395" y="12"/>
                      </a:moveTo>
                      <a:lnTo>
                        <a:pt x="13" y="48"/>
                      </a:lnTo>
                      <a:lnTo>
                        <a:pt x="0" y="48"/>
                      </a:lnTo>
                      <a:lnTo>
                        <a:pt x="395" y="48"/>
                      </a:lnTo>
                      <a:lnTo>
                        <a:pt x="395" y="0"/>
                      </a:lnTo>
                      <a:lnTo>
                        <a:pt x="395" y="12"/>
                      </a:lnTo>
                      <a:close/>
                    </a:path>
                  </a:pathLst>
                </a:custGeom>
                <a:solidFill>
                  <a:srgbClr val="929292"/>
                </a:solidFill>
                <a:ln w="3175">
                  <a:solidFill>
                    <a:srgbClr val="000000"/>
                  </a:solidFill>
                  <a:round/>
                  <a:headEnd/>
                  <a:tailEnd/>
                </a:ln>
              </p:spPr>
              <p:txBody>
                <a:bodyPr/>
                <a:lstStyle/>
                <a:p>
                  <a:endParaRPr lang="zh-TW" altLang="en-US"/>
                </a:p>
              </p:txBody>
            </p:sp>
            <p:sp>
              <p:nvSpPr>
                <p:cNvPr id="91229" name="Rectangle 137"/>
                <p:cNvSpPr>
                  <a:spLocks noChangeArrowheads="1"/>
                </p:cNvSpPr>
                <p:nvPr/>
              </p:nvSpPr>
              <p:spPr bwMode="auto">
                <a:xfrm>
                  <a:off x="2843" y="2033"/>
                  <a:ext cx="380" cy="36"/>
                </a:xfrm>
                <a:prstGeom prst="rect">
                  <a:avLst/>
                </a:prstGeom>
                <a:solidFill>
                  <a:srgbClr val="C8C8C8"/>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30" name="Freeform 138"/>
                <p:cNvSpPr>
                  <a:spLocks/>
                </p:cNvSpPr>
                <p:nvPr/>
              </p:nvSpPr>
              <p:spPr bwMode="auto">
                <a:xfrm>
                  <a:off x="2858" y="1502"/>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FFFFFF"/>
                </a:solidFill>
                <a:ln w="3175">
                  <a:solidFill>
                    <a:srgbClr val="000000"/>
                  </a:solidFill>
                  <a:round/>
                  <a:headEnd/>
                  <a:tailEnd/>
                </a:ln>
              </p:spPr>
              <p:txBody>
                <a:bodyPr/>
                <a:lstStyle/>
                <a:p>
                  <a:endParaRPr lang="zh-TW" altLang="en-US"/>
                </a:p>
              </p:txBody>
            </p:sp>
            <p:grpSp>
              <p:nvGrpSpPr>
                <p:cNvPr id="91231" name="Group 139"/>
                <p:cNvGrpSpPr>
                  <a:grpSpLocks/>
                </p:cNvGrpSpPr>
                <p:nvPr/>
              </p:nvGrpSpPr>
              <p:grpSpPr bwMode="auto">
                <a:xfrm>
                  <a:off x="2858" y="1467"/>
                  <a:ext cx="106" cy="35"/>
                  <a:chOff x="4334" y="1646"/>
                  <a:chExt cx="106" cy="35"/>
                </a:xfrm>
              </p:grpSpPr>
              <p:sp>
                <p:nvSpPr>
                  <p:cNvPr id="91257" name="Rectangle 140"/>
                  <p:cNvSpPr>
                    <a:spLocks noChangeArrowheads="1"/>
                  </p:cNvSpPr>
                  <p:nvPr/>
                </p:nvSpPr>
                <p:spPr bwMode="auto">
                  <a:xfrm>
                    <a:off x="4334" y="1670"/>
                    <a:ext cx="106" cy="1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58" name="Freeform 141"/>
                  <p:cNvSpPr>
                    <a:spLocks/>
                  </p:cNvSpPr>
                  <p:nvPr/>
                </p:nvSpPr>
                <p:spPr bwMode="auto">
                  <a:xfrm>
                    <a:off x="4334" y="1646"/>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929292"/>
                  </a:solidFill>
                  <a:ln w="3175">
                    <a:solidFill>
                      <a:srgbClr val="000000"/>
                    </a:solidFill>
                    <a:round/>
                    <a:headEnd/>
                    <a:tailEnd/>
                  </a:ln>
                </p:spPr>
                <p:txBody>
                  <a:bodyPr/>
                  <a:lstStyle/>
                  <a:p>
                    <a:endParaRPr lang="zh-TW" altLang="en-US"/>
                  </a:p>
                </p:txBody>
              </p:sp>
            </p:grpSp>
            <p:sp>
              <p:nvSpPr>
                <p:cNvPr id="91232" name="Freeform 142"/>
                <p:cNvSpPr>
                  <a:spLocks/>
                </p:cNvSpPr>
                <p:nvPr/>
              </p:nvSpPr>
              <p:spPr bwMode="auto">
                <a:xfrm>
                  <a:off x="2889" y="1467"/>
                  <a:ext cx="44" cy="1"/>
                </a:xfrm>
                <a:custGeom>
                  <a:avLst/>
                  <a:gdLst>
                    <a:gd name="T0" fmla="*/ 44 w 44"/>
                    <a:gd name="T1" fmla="*/ 0 h 1"/>
                    <a:gd name="T2" fmla="*/ 0 w 44"/>
                    <a:gd name="T3" fmla="*/ 0 h 1"/>
                    <a:gd name="T4" fmla="*/ 44 w 44"/>
                    <a:gd name="T5" fmla="*/ 0 h 1"/>
                    <a:gd name="T6" fmla="*/ 0 60000 65536"/>
                    <a:gd name="T7" fmla="*/ 0 60000 65536"/>
                    <a:gd name="T8" fmla="*/ 0 60000 65536"/>
                    <a:gd name="T9" fmla="*/ 0 w 44"/>
                    <a:gd name="T10" fmla="*/ 0 h 1"/>
                    <a:gd name="T11" fmla="*/ 44 w 44"/>
                    <a:gd name="T12" fmla="*/ 1 h 1"/>
                  </a:gdLst>
                  <a:ahLst/>
                  <a:cxnLst>
                    <a:cxn ang="T6">
                      <a:pos x="T0" y="T1"/>
                    </a:cxn>
                    <a:cxn ang="T7">
                      <a:pos x="T2" y="T3"/>
                    </a:cxn>
                    <a:cxn ang="T8">
                      <a:pos x="T4" y="T5"/>
                    </a:cxn>
                  </a:cxnLst>
                  <a:rect l="T9" t="T10" r="T11" b="T12"/>
                  <a:pathLst>
                    <a:path w="44" h="1">
                      <a:moveTo>
                        <a:pt x="44" y="0"/>
                      </a:moveTo>
                      <a:lnTo>
                        <a:pt x="0" y="0"/>
                      </a:lnTo>
                      <a:lnTo>
                        <a:pt x="44" y="0"/>
                      </a:lnTo>
                      <a:close/>
                    </a:path>
                  </a:pathLst>
                </a:custGeom>
                <a:solidFill>
                  <a:srgbClr val="FFFFFF"/>
                </a:solidFill>
                <a:ln w="3175">
                  <a:solidFill>
                    <a:srgbClr val="000000"/>
                  </a:solidFill>
                  <a:round/>
                  <a:headEnd/>
                  <a:tailEnd/>
                </a:ln>
              </p:spPr>
              <p:txBody>
                <a:bodyPr/>
                <a:lstStyle/>
                <a:p>
                  <a:endParaRPr lang="zh-TW" altLang="en-US"/>
                </a:p>
              </p:txBody>
            </p:sp>
            <p:sp>
              <p:nvSpPr>
                <p:cNvPr id="91233" name="Freeform 143"/>
                <p:cNvSpPr>
                  <a:spLocks/>
                </p:cNvSpPr>
                <p:nvPr/>
              </p:nvSpPr>
              <p:spPr bwMode="auto">
                <a:xfrm>
                  <a:off x="2843" y="1539"/>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sp>
              <p:nvSpPr>
                <p:cNvPr id="91234" name="Rectangle 144"/>
                <p:cNvSpPr>
                  <a:spLocks noChangeArrowheads="1"/>
                </p:cNvSpPr>
                <p:nvPr/>
              </p:nvSpPr>
              <p:spPr bwMode="auto">
                <a:xfrm>
                  <a:off x="2828" y="1586"/>
                  <a:ext cx="395" cy="121"/>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35" name="Freeform 145"/>
                <p:cNvSpPr>
                  <a:spLocks/>
                </p:cNvSpPr>
                <p:nvPr/>
              </p:nvSpPr>
              <p:spPr bwMode="auto">
                <a:xfrm>
                  <a:off x="2828" y="1586"/>
                  <a:ext cx="395" cy="121"/>
                </a:xfrm>
                <a:custGeom>
                  <a:avLst/>
                  <a:gdLst>
                    <a:gd name="T0" fmla="*/ 395 w 395"/>
                    <a:gd name="T1" fmla="*/ 0 h 121"/>
                    <a:gd name="T2" fmla="*/ 13 w 395"/>
                    <a:gd name="T3" fmla="*/ 121 h 121"/>
                    <a:gd name="T4" fmla="*/ 0 w 395"/>
                    <a:gd name="T5" fmla="*/ 121 h 121"/>
                    <a:gd name="T6" fmla="*/ 395 w 395"/>
                    <a:gd name="T7" fmla="*/ 121 h 121"/>
                    <a:gd name="T8" fmla="*/ 395 w 395"/>
                    <a:gd name="T9" fmla="*/ 0 h 121"/>
                    <a:gd name="T10" fmla="*/ 0 60000 65536"/>
                    <a:gd name="T11" fmla="*/ 0 60000 65536"/>
                    <a:gd name="T12" fmla="*/ 0 60000 65536"/>
                    <a:gd name="T13" fmla="*/ 0 60000 65536"/>
                    <a:gd name="T14" fmla="*/ 0 60000 65536"/>
                    <a:gd name="T15" fmla="*/ 0 w 395"/>
                    <a:gd name="T16" fmla="*/ 0 h 121"/>
                    <a:gd name="T17" fmla="*/ 395 w 395"/>
                    <a:gd name="T18" fmla="*/ 121 h 121"/>
                  </a:gdLst>
                  <a:ahLst/>
                  <a:cxnLst>
                    <a:cxn ang="T10">
                      <a:pos x="T0" y="T1"/>
                    </a:cxn>
                    <a:cxn ang="T11">
                      <a:pos x="T2" y="T3"/>
                    </a:cxn>
                    <a:cxn ang="T12">
                      <a:pos x="T4" y="T5"/>
                    </a:cxn>
                    <a:cxn ang="T13">
                      <a:pos x="T6" y="T7"/>
                    </a:cxn>
                    <a:cxn ang="T14">
                      <a:pos x="T8" y="T9"/>
                    </a:cxn>
                  </a:cxnLst>
                  <a:rect l="T15" t="T16" r="T17" b="T18"/>
                  <a:pathLst>
                    <a:path w="395" h="121">
                      <a:moveTo>
                        <a:pt x="395" y="0"/>
                      </a:moveTo>
                      <a:lnTo>
                        <a:pt x="13" y="121"/>
                      </a:lnTo>
                      <a:lnTo>
                        <a:pt x="0" y="121"/>
                      </a:lnTo>
                      <a:lnTo>
                        <a:pt x="395" y="121"/>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236" name="Rectangle 146"/>
                <p:cNvSpPr>
                  <a:spLocks noChangeArrowheads="1"/>
                </p:cNvSpPr>
                <p:nvPr/>
              </p:nvSpPr>
              <p:spPr bwMode="auto">
                <a:xfrm>
                  <a:off x="2843" y="1586"/>
                  <a:ext cx="380" cy="121"/>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37" name="Freeform 147"/>
                <p:cNvSpPr>
                  <a:spLocks/>
                </p:cNvSpPr>
                <p:nvPr/>
              </p:nvSpPr>
              <p:spPr bwMode="auto">
                <a:xfrm>
                  <a:off x="2843" y="1683"/>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sp>
              <p:nvSpPr>
                <p:cNvPr id="91238" name="Rectangle 148"/>
                <p:cNvSpPr>
                  <a:spLocks noChangeArrowheads="1"/>
                </p:cNvSpPr>
                <p:nvPr/>
              </p:nvSpPr>
              <p:spPr bwMode="auto">
                <a:xfrm>
                  <a:off x="2828" y="1720"/>
                  <a:ext cx="395" cy="132"/>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39" name="Freeform 149"/>
                <p:cNvSpPr>
                  <a:spLocks/>
                </p:cNvSpPr>
                <p:nvPr/>
              </p:nvSpPr>
              <p:spPr bwMode="auto">
                <a:xfrm>
                  <a:off x="2828" y="1720"/>
                  <a:ext cx="395" cy="132"/>
                </a:xfrm>
                <a:custGeom>
                  <a:avLst/>
                  <a:gdLst>
                    <a:gd name="T0" fmla="*/ 395 w 395"/>
                    <a:gd name="T1" fmla="*/ 11 h 132"/>
                    <a:gd name="T2" fmla="*/ 13 w 395"/>
                    <a:gd name="T3" fmla="*/ 132 h 132"/>
                    <a:gd name="T4" fmla="*/ 0 w 395"/>
                    <a:gd name="T5" fmla="*/ 132 h 132"/>
                    <a:gd name="T6" fmla="*/ 395 w 395"/>
                    <a:gd name="T7" fmla="*/ 132 h 132"/>
                    <a:gd name="T8" fmla="*/ 395 w 395"/>
                    <a:gd name="T9" fmla="*/ 0 h 132"/>
                    <a:gd name="T10" fmla="*/ 395 w 395"/>
                    <a:gd name="T11" fmla="*/ 11 h 132"/>
                    <a:gd name="T12" fmla="*/ 0 60000 65536"/>
                    <a:gd name="T13" fmla="*/ 0 60000 65536"/>
                    <a:gd name="T14" fmla="*/ 0 60000 65536"/>
                    <a:gd name="T15" fmla="*/ 0 60000 65536"/>
                    <a:gd name="T16" fmla="*/ 0 60000 65536"/>
                    <a:gd name="T17" fmla="*/ 0 60000 65536"/>
                    <a:gd name="T18" fmla="*/ 0 w 395"/>
                    <a:gd name="T19" fmla="*/ 0 h 132"/>
                    <a:gd name="T20" fmla="*/ 395 w 395"/>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395" h="132">
                      <a:moveTo>
                        <a:pt x="395" y="11"/>
                      </a:moveTo>
                      <a:lnTo>
                        <a:pt x="13" y="132"/>
                      </a:lnTo>
                      <a:lnTo>
                        <a:pt x="0" y="132"/>
                      </a:lnTo>
                      <a:lnTo>
                        <a:pt x="395" y="132"/>
                      </a:lnTo>
                      <a:lnTo>
                        <a:pt x="395" y="0"/>
                      </a:lnTo>
                      <a:lnTo>
                        <a:pt x="395" y="11"/>
                      </a:lnTo>
                      <a:close/>
                    </a:path>
                  </a:pathLst>
                </a:custGeom>
                <a:solidFill>
                  <a:srgbClr val="929292"/>
                </a:solidFill>
                <a:ln w="3175">
                  <a:solidFill>
                    <a:srgbClr val="000000"/>
                  </a:solidFill>
                  <a:round/>
                  <a:headEnd/>
                  <a:tailEnd/>
                </a:ln>
              </p:spPr>
              <p:txBody>
                <a:bodyPr/>
                <a:lstStyle/>
                <a:p>
                  <a:endParaRPr lang="zh-TW" altLang="en-US"/>
                </a:p>
              </p:txBody>
            </p:sp>
            <p:sp>
              <p:nvSpPr>
                <p:cNvPr id="91240" name="Rectangle 150"/>
                <p:cNvSpPr>
                  <a:spLocks noChangeArrowheads="1"/>
                </p:cNvSpPr>
                <p:nvPr/>
              </p:nvSpPr>
              <p:spPr bwMode="auto">
                <a:xfrm>
                  <a:off x="2843" y="1731"/>
                  <a:ext cx="380" cy="121"/>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41" name="Rectangle 151"/>
                <p:cNvSpPr>
                  <a:spLocks noChangeArrowheads="1"/>
                </p:cNvSpPr>
                <p:nvPr/>
              </p:nvSpPr>
              <p:spPr bwMode="auto">
                <a:xfrm>
                  <a:off x="2843" y="1731"/>
                  <a:ext cx="136" cy="60"/>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42" name="Freeform 152"/>
                <p:cNvSpPr>
                  <a:spLocks/>
                </p:cNvSpPr>
                <p:nvPr/>
              </p:nvSpPr>
              <p:spPr bwMode="auto">
                <a:xfrm>
                  <a:off x="2843" y="1731"/>
                  <a:ext cx="136" cy="60"/>
                </a:xfrm>
                <a:custGeom>
                  <a:avLst/>
                  <a:gdLst>
                    <a:gd name="T0" fmla="*/ 136 w 136"/>
                    <a:gd name="T1" fmla="*/ 13 h 60"/>
                    <a:gd name="T2" fmla="*/ 15 w 136"/>
                    <a:gd name="T3" fmla="*/ 60 h 60"/>
                    <a:gd name="T4" fmla="*/ 0 w 136"/>
                    <a:gd name="T5" fmla="*/ 60 h 60"/>
                    <a:gd name="T6" fmla="*/ 136 w 136"/>
                    <a:gd name="T7" fmla="*/ 60 h 60"/>
                    <a:gd name="T8" fmla="*/ 136 w 136"/>
                    <a:gd name="T9" fmla="*/ 0 h 60"/>
                    <a:gd name="T10" fmla="*/ 136 w 136"/>
                    <a:gd name="T11" fmla="*/ 13 h 60"/>
                    <a:gd name="T12" fmla="*/ 0 60000 65536"/>
                    <a:gd name="T13" fmla="*/ 0 60000 65536"/>
                    <a:gd name="T14" fmla="*/ 0 60000 65536"/>
                    <a:gd name="T15" fmla="*/ 0 60000 65536"/>
                    <a:gd name="T16" fmla="*/ 0 60000 65536"/>
                    <a:gd name="T17" fmla="*/ 0 60000 65536"/>
                    <a:gd name="T18" fmla="*/ 0 w 136"/>
                    <a:gd name="T19" fmla="*/ 0 h 60"/>
                    <a:gd name="T20" fmla="*/ 136 w 136"/>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36" h="60">
                      <a:moveTo>
                        <a:pt x="136" y="13"/>
                      </a:moveTo>
                      <a:lnTo>
                        <a:pt x="15" y="60"/>
                      </a:lnTo>
                      <a:lnTo>
                        <a:pt x="0" y="60"/>
                      </a:lnTo>
                      <a:lnTo>
                        <a:pt x="136" y="60"/>
                      </a:lnTo>
                      <a:lnTo>
                        <a:pt x="136" y="0"/>
                      </a:lnTo>
                      <a:lnTo>
                        <a:pt x="136" y="13"/>
                      </a:lnTo>
                      <a:close/>
                    </a:path>
                  </a:pathLst>
                </a:custGeom>
                <a:solidFill>
                  <a:srgbClr val="FFFFFF"/>
                </a:solidFill>
                <a:ln w="3175">
                  <a:solidFill>
                    <a:srgbClr val="000000"/>
                  </a:solidFill>
                  <a:round/>
                  <a:headEnd/>
                  <a:tailEnd/>
                </a:ln>
              </p:spPr>
              <p:txBody>
                <a:bodyPr/>
                <a:lstStyle/>
                <a:p>
                  <a:endParaRPr lang="zh-TW" altLang="en-US"/>
                </a:p>
              </p:txBody>
            </p:sp>
            <p:sp>
              <p:nvSpPr>
                <p:cNvPr id="91243" name="Rectangle 153"/>
                <p:cNvSpPr>
                  <a:spLocks noChangeArrowheads="1"/>
                </p:cNvSpPr>
                <p:nvPr/>
              </p:nvSpPr>
              <p:spPr bwMode="auto">
                <a:xfrm>
                  <a:off x="2858" y="1744"/>
                  <a:ext cx="121" cy="47"/>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44" name="Rectangle 154"/>
                <p:cNvSpPr>
                  <a:spLocks noChangeArrowheads="1"/>
                </p:cNvSpPr>
                <p:nvPr/>
              </p:nvSpPr>
              <p:spPr bwMode="auto">
                <a:xfrm>
                  <a:off x="2843" y="1767"/>
                  <a:ext cx="136" cy="24"/>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45" name="Freeform 155"/>
                <p:cNvSpPr>
                  <a:spLocks/>
                </p:cNvSpPr>
                <p:nvPr/>
              </p:nvSpPr>
              <p:spPr bwMode="auto">
                <a:xfrm>
                  <a:off x="2843" y="1767"/>
                  <a:ext cx="136" cy="24"/>
                </a:xfrm>
                <a:custGeom>
                  <a:avLst/>
                  <a:gdLst>
                    <a:gd name="T0" fmla="*/ 136 w 136"/>
                    <a:gd name="T1" fmla="*/ 0 h 24"/>
                    <a:gd name="T2" fmla="*/ 15 w 136"/>
                    <a:gd name="T3" fmla="*/ 24 h 24"/>
                    <a:gd name="T4" fmla="*/ 0 w 136"/>
                    <a:gd name="T5" fmla="*/ 24 h 24"/>
                    <a:gd name="T6" fmla="*/ 136 w 136"/>
                    <a:gd name="T7" fmla="*/ 24 h 24"/>
                    <a:gd name="T8" fmla="*/ 136 w 136"/>
                    <a:gd name="T9" fmla="*/ 0 h 24"/>
                    <a:gd name="T10" fmla="*/ 0 60000 65536"/>
                    <a:gd name="T11" fmla="*/ 0 60000 65536"/>
                    <a:gd name="T12" fmla="*/ 0 60000 65536"/>
                    <a:gd name="T13" fmla="*/ 0 60000 65536"/>
                    <a:gd name="T14" fmla="*/ 0 60000 65536"/>
                    <a:gd name="T15" fmla="*/ 0 w 136"/>
                    <a:gd name="T16" fmla="*/ 0 h 24"/>
                    <a:gd name="T17" fmla="*/ 136 w 136"/>
                    <a:gd name="T18" fmla="*/ 24 h 24"/>
                  </a:gdLst>
                  <a:ahLst/>
                  <a:cxnLst>
                    <a:cxn ang="T10">
                      <a:pos x="T0" y="T1"/>
                    </a:cxn>
                    <a:cxn ang="T11">
                      <a:pos x="T2" y="T3"/>
                    </a:cxn>
                    <a:cxn ang="T12">
                      <a:pos x="T4" y="T5"/>
                    </a:cxn>
                    <a:cxn ang="T13">
                      <a:pos x="T6" y="T7"/>
                    </a:cxn>
                    <a:cxn ang="T14">
                      <a:pos x="T8" y="T9"/>
                    </a:cxn>
                  </a:cxnLst>
                  <a:rect l="T15" t="T16" r="T17" b="T18"/>
                  <a:pathLst>
                    <a:path w="136" h="24">
                      <a:moveTo>
                        <a:pt x="136" y="0"/>
                      </a:moveTo>
                      <a:lnTo>
                        <a:pt x="15" y="24"/>
                      </a:lnTo>
                      <a:lnTo>
                        <a:pt x="0" y="24"/>
                      </a:lnTo>
                      <a:lnTo>
                        <a:pt x="136" y="24"/>
                      </a:lnTo>
                      <a:lnTo>
                        <a:pt x="136" y="0"/>
                      </a:lnTo>
                      <a:close/>
                    </a:path>
                  </a:pathLst>
                </a:custGeom>
                <a:solidFill>
                  <a:srgbClr val="FFFFFF"/>
                </a:solidFill>
                <a:ln w="3175">
                  <a:solidFill>
                    <a:srgbClr val="000000"/>
                  </a:solidFill>
                  <a:round/>
                  <a:headEnd/>
                  <a:tailEnd/>
                </a:ln>
              </p:spPr>
              <p:txBody>
                <a:bodyPr/>
                <a:lstStyle/>
                <a:p>
                  <a:endParaRPr lang="zh-TW" altLang="en-US"/>
                </a:p>
              </p:txBody>
            </p:sp>
            <p:sp>
              <p:nvSpPr>
                <p:cNvPr id="91246" name="Rectangle 156"/>
                <p:cNvSpPr>
                  <a:spLocks noChangeArrowheads="1"/>
                </p:cNvSpPr>
                <p:nvPr/>
              </p:nvSpPr>
              <p:spPr bwMode="auto">
                <a:xfrm>
                  <a:off x="2858" y="1767"/>
                  <a:ext cx="121" cy="24"/>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47" name="Freeform 157"/>
                <p:cNvSpPr>
                  <a:spLocks/>
                </p:cNvSpPr>
                <p:nvPr/>
              </p:nvSpPr>
              <p:spPr bwMode="auto">
                <a:xfrm>
                  <a:off x="2858" y="1780"/>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FFFFFF"/>
                </a:solidFill>
                <a:ln w="3175">
                  <a:solidFill>
                    <a:srgbClr val="000000"/>
                  </a:solidFill>
                  <a:round/>
                  <a:headEnd/>
                  <a:tailEnd/>
                </a:ln>
              </p:spPr>
              <p:txBody>
                <a:bodyPr/>
                <a:lstStyle/>
                <a:p>
                  <a:endParaRPr lang="zh-TW" altLang="en-US"/>
                </a:p>
              </p:txBody>
            </p:sp>
            <p:grpSp>
              <p:nvGrpSpPr>
                <p:cNvPr id="91248" name="Group 158"/>
                <p:cNvGrpSpPr>
                  <a:grpSpLocks/>
                </p:cNvGrpSpPr>
                <p:nvPr/>
              </p:nvGrpSpPr>
              <p:grpSpPr bwMode="auto">
                <a:xfrm>
                  <a:off x="2858" y="1744"/>
                  <a:ext cx="106" cy="37"/>
                  <a:chOff x="4334" y="1923"/>
                  <a:chExt cx="106" cy="37"/>
                </a:xfrm>
              </p:grpSpPr>
              <p:sp>
                <p:nvSpPr>
                  <p:cNvPr id="91255" name="Freeform 159"/>
                  <p:cNvSpPr>
                    <a:spLocks/>
                  </p:cNvSpPr>
                  <p:nvPr/>
                </p:nvSpPr>
                <p:spPr bwMode="auto">
                  <a:xfrm>
                    <a:off x="4334" y="1959"/>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929292"/>
                  </a:solidFill>
                  <a:ln w="3175">
                    <a:solidFill>
                      <a:srgbClr val="000000"/>
                    </a:solidFill>
                    <a:round/>
                    <a:headEnd/>
                    <a:tailEnd/>
                  </a:ln>
                </p:spPr>
                <p:txBody>
                  <a:bodyPr/>
                  <a:lstStyle/>
                  <a:p>
                    <a:endParaRPr lang="zh-TW" altLang="en-US"/>
                  </a:p>
                </p:txBody>
              </p:sp>
              <p:sp>
                <p:nvSpPr>
                  <p:cNvPr id="91256" name="Rectangle 160"/>
                  <p:cNvSpPr>
                    <a:spLocks noChangeArrowheads="1"/>
                  </p:cNvSpPr>
                  <p:nvPr/>
                </p:nvSpPr>
                <p:spPr bwMode="auto">
                  <a:xfrm>
                    <a:off x="4334" y="1923"/>
                    <a:ext cx="106" cy="1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249" name="Rectangle 161"/>
                <p:cNvSpPr>
                  <a:spLocks noChangeArrowheads="1"/>
                </p:cNvSpPr>
                <p:nvPr/>
              </p:nvSpPr>
              <p:spPr bwMode="auto">
                <a:xfrm>
                  <a:off x="2889" y="1744"/>
                  <a:ext cx="44" cy="11"/>
                </a:xfrm>
                <a:prstGeom prst="rect">
                  <a:avLst/>
                </a:prstGeom>
                <a:solidFill>
                  <a:srgbClr val="FFFFFF"/>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50" name="Rectangle 162"/>
                <p:cNvSpPr>
                  <a:spLocks noChangeArrowheads="1"/>
                </p:cNvSpPr>
                <p:nvPr/>
              </p:nvSpPr>
              <p:spPr bwMode="auto">
                <a:xfrm>
                  <a:off x="2843" y="1817"/>
                  <a:ext cx="46" cy="11"/>
                </a:xfrm>
                <a:prstGeom prst="rect">
                  <a:avLst/>
                </a:prstGeom>
                <a:solidFill>
                  <a:srgbClr val="688CC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51" name="Rectangle 163"/>
                <p:cNvSpPr>
                  <a:spLocks noChangeArrowheads="1"/>
                </p:cNvSpPr>
                <p:nvPr/>
              </p:nvSpPr>
              <p:spPr bwMode="auto">
                <a:xfrm>
                  <a:off x="2828" y="1864"/>
                  <a:ext cx="395" cy="134"/>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52" name="Freeform 164"/>
                <p:cNvSpPr>
                  <a:spLocks/>
                </p:cNvSpPr>
                <p:nvPr/>
              </p:nvSpPr>
              <p:spPr bwMode="auto">
                <a:xfrm>
                  <a:off x="2828" y="1864"/>
                  <a:ext cx="395" cy="134"/>
                </a:xfrm>
                <a:custGeom>
                  <a:avLst/>
                  <a:gdLst>
                    <a:gd name="T0" fmla="*/ 395 w 395"/>
                    <a:gd name="T1" fmla="*/ 0 h 134"/>
                    <a:gd name="T2" fmla="*/ 13 w 395"/>
                    <a:gd name="T3" fmla="*/ 134 h 134"/>
                    <a:gd name="T4" fmla="*/ 0 w 395"/>
                    <a:gd name="T5" fmla="*/ 134 h 134"/>
                    <a:gd name="T6" fmla="*/ 395 w 395"/>
                    <a:gd name="T7" fmla="*/ 134 h 134"/>
                    <a:gd name="T8" fmla="*/ 395 w 395"/>
                    <a:gd name="T9" fmla="*/ 0 h 134"/>
                    <a:gd name="T10" fmla="*/ 0 60000 65536"/>
                    <a:gd name="T11" fmla="*/ 0 60000 65536"/>
                    <a:gd name="T12" fmla="*/ 0 60000 65536"/>
                    <a:gd name="T13" fmla="*/ 0 60000 65536"/>
                    <a:gd name="T14" fmla="*/ 0 60000 65536"/>
                    <a:gd name="T15" fmla="*/ 0 w 395"/>
                    <a:gd name="T16" fmla="*/ 0 h 134"/>
                    <a:gd name="T17" fmla="*/ 395 w 395"/>
                    <a:gd name="T18" fmla="*/ 134 h 134"/>
                  </a:gdLst>
                  <a:ahLst/>
                  <a:cxnLst>
                    <a:cxn ang="T10">
                      <a:pos x="T0" y="T1"/>
                    </a:cxn>
                    <a:cxn ang="T11">
                      <a:pos x="T2" y="T3"/>
                    </a:cxn>
                    <a:cxn ang="T12">
                      <a:pos x="T4" y="T5"/>
                    </a:cxn>
                    <a:cxn ang="T13">
                      <a:pos x="T6" y="T7"/>
                    </a:cxn>
                    <a:cxn ang="T14">
                      <a:pos x="T8" y="T9"/>
                    </a:cxn>
                  </a:cxnLst>
                  <a:rect l="T15" t="T16" r="T17" b="T18"/>
                  <a:pathLst>
                    <a:path w="395" h="134">
                      <a:moveTo>
                        <a:pt x="395" y="0"/>
                      </a:moveTo>
                      <a:lnTo>
                        <a:pt x="13" y="134"/>
                      </a:lnTo>
                      <a:lnTo>
                        <a:pt x="0" y="134"/>
                      </a:lnTo>
                      <a:lnTo>
                        <a:pt x="395" y="134"/>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253" name="Rectangle 165"/>
                <p:cNvSpPr>
                  <a:spLocks noChangeArrowheads="1"/>
                </p:cNvSpPr>
                <p:nvPr/>
              </p:nvSpPr>
              <p:spPr bwMode="auto">
                <a:xfrm>
                  <a:off x="2843" y="1864"/>
                  <a:ext cx="380" cy="134"/>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54" name="Freeform 166"/>
                <p:cNvSpPr>
                  <a:spLocks/>
                </p:cNvSpPr>
                <p:nvPr/>
              </p:nvSpPr>
              <p:spPr bwMode="auto">
                <a:xfrm>
                  <a:off x="2843" y="1961"/>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grpSp>
          <p:sp>
            <p:nvSpPr>
              <p:cNvPr id="1120423" name="Rectangle 167"/>
              <p:cNvSpPr>
                <a:spLocks noChangeArrowheads="1"/>
              </p:cNvSpPr>
              <p:nvPr/>
            </p:nvSpPr>
            <p:spPr bwMode="auto">
              <a:xfrm>
                <a:off x="720" y="1584"/>
                <a:ext cx="571" cy="48"/>
              </a:xfrm>
              <a:prstGeom prst="rect">
                <a:avLst/>
              </a:prstGeom>
              <a:gradFill rotWithShape="0">
                <a:gsLst>
                  <a:gs pos="0">
                    <a:schemeClr val="folHlink">
                      <a:gamma/>
                      <a:tint val="32941"/>
                      <a:invGamma/>
                    </a:schemeClr>
                  </a:gs>
                  <a:gs pos="100000">
                    <a:schemeClr val="folHlink"/>
                  </a:gs>
                </a:gsLst>
                <a:path path="shape">
                  <a:fillToRect l="50000" t="50000" r="50000" b="50000"/>
                </a:path>
              </a:gradFill>
              <a:ln w="9525">
                <a:solidFill>
                  <a:schemeClr val="tx1"/>
                </a:solidFill>
                <a:miter lim="800000"/>
                <a:headEnd/>
                <a:tailEnd/>
              </a:ln>
              <a:effectLst/>
            </p:spPr>
            <p:txBody>
              <a:bodyPr wrap="none" anchor="ctr"/>
              <a:lstStyle/>
              <a:p>
                <a:pPr algn="ctr" eaLnBrk="0" hangingPunct="0">
                  <a:spcBef>
                    <a:spcPct val="50000"/>
                  </a:spcBef>
                  <a:defRPr/>
                </a:pPr>
                <a:endParaRPr kumimoji="0" lang="zh-TW" altLang="en-US" sz="2800" b="1">
                  <a:solidFill>
                    <a:schemeClr val="bg2"/>
                  </a:solidFill>
                  <a:latin typeface="Arial" pitchFamily="34" charset="0"/>
                  <a:ea typeface="標楷體" pitchFamily="65" charset="-120"/>
                </a:endParaRPr>
              </a:p>
            </p:txBody>
          </p:sp>
        </p:grpSp>
        <p:grpSp>
          <p:nvGrpSpPr>
            <p:cNvPr id="91161" name="Group 168"/>
            <p:cNvGrpSpPr>
              <a:grpSpLocks/>
            </p:cNvGrpSpPr>
            <p:nvPr/>
          </p:nvGrpSpPr>
          <p:grpSpPr bwMode="auto">
            <a:xfrm>
              <a:off x="266" y="2639"/>
              <a:ext cx="1099" cy="624"/>
              <a:chOff x="192" y="2640"/>
              <a:chExt cx="1099" cy="624"/>
            </a:xfrm>
          </p:grpSpPr>
          <p:grpSp>
            <p:nvGrpSpPr>
              <p:cNvPr id="91162" name="Group 169"/>
              <p:cNvGrpSpPr>
                <a:grpSpLocks/>
              </p:cNvGrpSpPr>
              <p:nvPr/>
            </p:nvGrpSpPr>
            <p:grpSpPr bwMode="auto">
              <a:xfrm>
                <a:off x="192" y="2640"/>
                <a:ext cx="528" cy="624"/>
                <a:chOff x="2797" y="1442"/>
                <a:chExt cx="457" cy="640"/>
              </a:xfrm>
            </p:grpSpPr>
            <p:grpSp>
              <p:nvGrpSpPr>
                <p:cNvPr id="91164" name="Group 170"/>
                <p:cNvGrpSpPr>
                  <a:grpSpLocks/>
                </p:cNvGrpSpPr>
                <p:nvPr/>
              </p:nvGrpSpPr>
              <p:grpSpPr bwMode="auto">
                <a:xfrm>
                  <a:off x="2843" y="2033"/>
                  <a:ext cx="365" cy="49"/>
                  <a:chOff x="4319" y="2212"/>
                  <a:chExt cx="365" cy="49"/>
                </a:xfrm>
              </p:grpSpPr>
              <p:sp>
                <p:nvSpPr>
                  <p:cNvPr id="91212" name="Rectangle 171"/>
                  <p:cNvSpPr>
                    <a:spLocks noChangeArrowheads="1"/>
                  </p:cNvSpPr>
                  <p:nvPr/>
                </p:nvSpPr>
                <p:spPr bwMode="auto">
                  <a:xfrm>
                    <a:off x="4319" y="2212"/>
                    <a:ext cx="46" cy="49"/>
                  </a:xfrm>
                  <a:prstGeom prst="rect">
                    <a:avLst/>
                  </a:prstGeom>
                  <a:solidFill>
                    <a:srgbClr val="80808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13" name="Rectangle 172"/>
                  <p:cNvSpPr>
                    <a:spLocks noChangeArrowheads="1"/>
                  </p:cNvSpPr>
                  <p:nvPr/>
                </p:nvSpPr>
                <p:spPr bwMode="auto">
                  <a:xfrm>
                    <a:off x="4639" y="2212"/>
                    <a:ext cx="45" cy="49"/>
                  </a:xfrm>
                  <a:prstGeom prst="rect">
                    <a:avLst/>
                  </a:prstGeom>
                  <a:solidFill>
                    <a:srgbClr val="80808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165" name="Rectangle 173"/>
                <p:cNvSpPr>
                  <a:spLocks noChangeArrowheads="1"/>
                </p:cNvSpPr>
                <p:nvPr/>
              </p:nvSpPr>
              <p:spPr bwMode="auto">
                <a:xfrm>
                  <a:off x="2797" y="1478"/>
                  <a:ext cx="457" cy="567"/>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66" name="Freeform 174"/>
                <p:cNvSpPr>
                  <a:spLocks/>
                </p:cNvSpPr>
                <p:nvPr/>
              </p:nvSpPr>
              <p:spPr bwMode="auto">
                <a:xfrm>
                  <a:off x="2797" y="1478"/>
                  <a:ext cx="457" cy="567"/>
                </a:xfrm>
                <a:custGeom>
                  <a:avLst/>
                  <a:gdLst>
                    <a:gd name="T0" fmla="*/ 457 w 457"/>
                    <a:gd name="T1" fmla="*/ 0 h 567"/>
                    <a:gd name="T2" fmla="*/ 0 w 457"/>
                    <a:gd name="T3" fmla="*/ 567 h 567"/>
                    <a:gd name="T4" fmla="*/ 457 w 457"/>
                    <a:gd name="T5" fmla="*/ 567 h 567"/>
                    <a:gd name="T6" fmla="*/ 457 w 457"/>
                    <a:gd name="T7" fmla="*/ 0 h 567"/>
                    <a:gd name="T8" fmla="*/ 0 60000 65536"/>
                    <a:gd name="T9" fmla="*/ 0 60000 65536"/>
                    <a:gd name="T10" fmla="*/ 0 60000 65536"/>
                    <a:gd name="T11" fmla="*/ 0 60000 65536"/>
                    <a:gd name="T12" fmla="*/ 0 w 457"/>
                    <a:gd name="T13" fmla="*/ 0 h 567"/>
                    <a:gd name="T14" fmla="*/ 457 w 457"/>
                    <a:gd name="T15" fmla="*/ 567 h 567"/>
                  </a:gdLst>
                  <a:ahLst/>
                  <a:cxnLst>
                    <a:cxn ang="T8">
                      <a:pos x="T0" y="T1"/>
                    </a:cxn>
                    <a:cxn ang="T9">
                      <a:pos x="T2" y="T3"/>
                    </a:cxn>
                    <a:cxn ang="T10">
                      <a:pos x="T4" y="T5"/>
                    </a:cxn>
                    <a:cxn ang="T11">
                      <a:pos x="T6" y="T7"/>
                    </a:cxn>
                  </a:cxnLst>
                  <a:rect l="T12" t="T13" r="T14" b="T15"/>
                  <a:pathLst>
                    <a:path w="457" h="567">
                      <a:moveTo>
                        <a:pt x="457" y="0"/>
                      </a:moveTo>
                      <a:lnTo>
                        <a:pt x="0" y="567"/>
                      </a:lnTo>
                      <a:lnTo>
                        <a:pt x="457" y="567"/>
                      </a:lnTo>
                      <a:lnTo>
                        <a:pt x="457" y="0"/>
                      </a:lnTo>
                      <a:close/>
                    </a:path>
                  </a:pathLst>
                </a:custGeom>
                <a:solidFill>
                  <a:srgbClr val="808080"/>
                </a:solidFill>
                <a:ln w="3175">
                  <a:solidFill>
                    <a:srgbClr val="000000"/>
                  </a:solidFill>
                  <a:round/>
                  <a:headEnd/>
                  <a:tailEnd/>
                </a:ln>
              </p:spPr>
              <p:txBody>
                <a:bodyPr/>
                <a:lstStyle/>
                <a:p>
                  <a:endParaRPr lang="zh-TW" altLang="en-US"/>
                </a:p>
              </p:txBody>
            </p:sp>
            <p:sp>
              <p:nvSpPr>
                <p:cNvPr id="91167" name="Rectangle 175"/>
                <p:cNvSpPr>
                  <a:spLocks noChangeArrowheads="1"/>
                </p:cNvSpPr>
                <p:nvPr/>
              </p:nvSpPr>
              <p:spPr bwMode="auto">
                <a:xfrm>
                  <a:off x="2797" y="1478"/>
                  <a:ext cx="457" cy="567"/>
                </a:xfrm>
                <a:prstGeom prst="rect">
                  <a:avLst/>
                </a:prstGeom>
                <a:solidFill>
                  <a:srgbClr val="C8C8C8"/>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68" name="Rectangle 176"/>
                <p:cNvSpPr>
                  <a:spLocks noChangeArrowheads="1"/>
                </p:cNvSpPr>
                <p:nvPr/>
              </p:nvSpPr>
              <p:spPr bwMode="auto">
                <a:xfrm>
                  <a:off x="2843" y="1491"/>
                  <a:ext cx="365" cy="554"/>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69" name="Rectangle 177"/>
                <p:cNvSpPr>
                  <a:spLocks noChangeArrowheads="1"/>
                </p:cNvSpPr>
                <p:nvPr/>
              </p:nvSpPr>
              <p:spPr bwMode="auto">
                <a:xfrm>
                  <a:off x="2828" y="1442"/>
                  <a:ext cx="395" cy="133"/>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70" name="Freeform 178"/>
                <p:cNvSpPr>
                  <a:spLocks/>
                </p:cNvSpPr>
                <p:nvPr/>
              </p:nvSpPr>
              <p:spPr bwMode="auto">
                <a:xfrm>
                  <a:off x="2828" y="1442"/>
                  <a:ext cx="395" cy="133"/>
                </a:xfrm>
                <a:custGeom>
                  <a:avLst/>
                  <a:gdLst>
                    <a:gd name="T0" fmla="*/ 395 w 395"/>
                    <a:gd name="T1" fmla="*/ 0 h 133"/>
                    <a:gd name="T2" fmla="*/ 13 w 395"/>
                    <a:gd name="T3" fmla="*/ 120 h 133"/>
                    <a:gd name="T4" fmla="*/ 0 w 395"/>
                    <a:gd name="T5" fmla="*/ 133 h 133"/>
                    <a:gd name="T6" fmla="*/ 395 w 395"/>
                    <a:gd name="T7" fmla="*/ 133 h 133"/>
                    <a:gd name="T8" fmla="*/ 395 w 395"/>
                    <a:gd name="T9" fmla="*/ 0 h 133"/>
                    <a:gd name="T10" fmla="*/ 0 60000 65536"/>
                    <a:gd name="T11" fmla="*/ 0 60000 65536"/>
                    <a:gd name="T12" fmla="*/ 0 60000 65536"/>
                    <a:gd name="T13" fmla="*/ 0 60000 65536"/>
                    <a:gd name="T14" fmla="*/ 0 60000 65536"/>
                    <a:gd name="T15" fmla="*/ 0 w 395"/>
                    <a:gd name="T16" fmla="*/ 0 h 133"/>
                    <a:gd name="T17" fmla="*/ 395 w 395"/>
                    <a:gd name="T18" fmla="*/ 133 h 133"/>
                  </a:gdLst>
                  <a:ahLst/>
                  <a:cxnLst>
                    <a:cxn ang="T10">
                      <a:pos x="T0" y="T1"/>
                    </a:cxn>
                    <a:cxn ang="T11">
                      <a:pos x="T2" y="T3"/>
                    </a:cxn>
                    <a:cxn ang="T12">
                      <a:pos x="T4" y="T5"/>
                    </a:cxn>
                    <a:cxn ang="T13">
                      <a:pos x="T6" y="T7"/>
                    </a:cxn>
                    <a:cxn ang="T14">
                      <a:pos x="T8" y="T9"/>
                    </a:cxn>
                  </a:cxnLst>
                  <a:rect l="T15" t="T16" r="T17" b="T18"/>
                  <a:pathLst>
                    <a:path w="395" h="133">
                      <a:moveTo>
                        <a:pt x="395" y="0"/>
                      </a:moveTo>
                      <a:lnTo>
                        <a:pt x="13" y="120"/>
                      </a:lnTo>
                      <a:lnTo>
                        <a:pt x="0" y="133"/>
                      </a:lnTo>
                      <a:lnTo>
                        <a:pt x="395" y="133"/>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171" name="Rectangle 179"/>
                <p:cNvSpPr>
                  <a:spLocks noChangeArrowheads="1"/>
                </p:cNvSpPr>
                <p:nvPr/>
              </p:nvSpPr>
              <p:spPr bwMode="auto">
                <a:xfrm>
                  <a:off x="2843" y="1442"/>
                  <a:ext cx="380" cy="120"/>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72" name="Rectangle 180"/>
                <p:cNvSpPr>
                  <a:spLocks noChangeArrowheads="1"/>
                </p:cNvSpPr>
                <p:nvPr/>
              </p:nvSpPr>
              <p:spPr bwMode="auto">
                <a:xfrm>
                  <a:off x="2843" y="1454"/>
                  <a:ext cx="136" cy="6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nvGrpSpPr>
                <p:cNvPr id="91173" name="Group 181"/>
                <p:cNvGrpSpPr>
                  <a:grpSpLocks/>
                </p:cNvGrpSpPr>
                <p:nvPr/>
              </p:nvGrpSpPr>
              <p:grpSpPr bwMode="auto">
                <a:xfrm>
                  <a:off x="2843" y="1454"/>
                  <a:ext cx="136" cy="61"/>
                  <a:chOff x="4319" y="1633"/>
                  <a:chExt cx="136" cy="61"/>
                </a:xfrm>
              </p:grpSpPr>
              <p:sp>
                <p:nvSpPr>
                  <p:cNvPr id="91210" name="Freeform 182"/>
                  <p:cNvSpPr>
                    <a:spLocks/>
                  </p:cNvSpPr>
                  <p:nvPr/>
                </p:nvSpPr>
                <p:spPr bwMode="auto">
                  <a:xfrm>
                    <a:off x="4319" y="1633"/>
                    <a:ext cx="136" cy="61"/>
                  </a:xfrm>
                  <a:custGeom>
                    <a:avLst/>
                    <a:gdLst>
                      <a:gd name="T0" fmla="*/ 136 w 136"/>
                      <a:gd name="T1" fmla="*/ 0 h 61"/>
                      <a:gd name="T2" fmla="*/ 15 w 136"/>
                      <a:gd name="T3" fmla="*/ 48 h 61"/>
                      <a:gd name="T4" fmla="*/ 0 w 136"/>
                      <a:gd name="T5" fmla="*/ 61 h 61"/>
                      <a:gd name="T6" fmla="*/ 136 w 136"/>
                      <a:gd name="T7" fmla="*/ 61 h 61"/>
                      <a:gd name="T8" fmla="*/ 136 w 136"/>
                      <a:gd name="T9" fmla="*/ 0 h 61"/>
                      <a:gd name="T10" fmla="*/ 0 60000 65536"/>
                      <a:gd name="T11" fmla="*/ 0 60000 65536"/>
                      <a:gd name="T12" fmla="*/ 0 60000 65536"/>
                      <a:gd name="T13" fmla="*/ 0 60000 65536"/>
                      <a:gd name="T14" fmla="*/ 0 60000 65536"/>
                      <a:gd name="T15" fmla="*/ 0 w 136"/>
                      <a:gd name="T16" fmla="*/ 0 h 61"/>
                      <a:gd name="T17" fmla="*/ 136 w 136"/>
                      <a:gd name="T18" fmla="*/ 61 h 61"/>
                    </a:gdLst>
                    <a:ahLst/>
                    <a:cxnLst>
                      <a:cxn ang="T10">
                        <a:pos x="T0" y="T1"/>
                      </a:cxn>
                      <a:cxn ang="T11">
                        <a:pos x="T2" y="T3"/>
                      </a:cxn>
                      <a:cxn ang="T12">
                        <a:pos x="T4" y="T5"/>
                      </a:cxn>
                      <a:cxn ang="T13">
                        <a:pos x="T6" y="T7"/>
                      </a:cxn>
                      <a:cxn ang="T14">
                        <a:pos x="T8" y="T9"/>
                      </a:cxn>
                    </a:cxnLst>
                    <a:rect l="T15" t="T16" r="T17" b="T18"/>
                    <a:pathLst>
                      <a:path w="136" h="61">
                        <a:moveTo>
                          <a:pt x="136" y="0"/>
                        </a:moveTo>
                        <a:lnTo>
                          <a:pt x="15" y="48"/>
                        </a:lnTo>
                        <a:lnTo>
                          <a:pt x="0" y="61"/>
                        </a:lnTo>
                        <a:lnTo>
                          <a:pt x="136" y="61"/>
                        </a:lnTo>
                        <a:lnTo>
                          <a:pt x="136" y="0"/>
                        </a:lnTo>
                        <a:close/>
                      </a:path>
                    </a:pathLst>
                  </a:custGeom>
                  <a:solidFill>
                    <a:srgbClr val="EDEDED"/>
                  </a:solidFill>
                  <a:ln w="3175">
                    <a:solidFill>
                      <a:srgbClr val="000000"/>
                    </a:solidFill>
                    <a:round/>
                    <a:headEnd/>
                    <a:tailEnd/>
                  </a:ln>
                </p:spPr>
                <p:txBody>
                  <a:bodyPr/>
                  <a:lstStyle/>
                  <a:p>
                    <a:endParaRPr lang="zh-TW" altLang="en-US"/>
                  </a:p>
                </p:txBody>
              </p:sp>
              <p:sp>
                <p:nvSpPr>
                  <p:cNvPr id="91211" name="Rectangle 183"/>
                  <p:cNvSpPr>
                    <a:spLocks noChangeArrowheads="1"/>
                  </p:cNvSpPr>
                  <p:nvPr/>
                </p:nvSpPr>
                <p:spPr bwMode="auto">
                  <a:xfrm>
                    <a:off x="4334" y="1633"/>
                    <a:ext cx="121" cy="48"/>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174" name="Rectangle 184"/>
                <p:cNvSpPr>
                  <a:spLocks noChangeArrowheads="1"/>
                </p:cNvSpPr>
                <p:nvPr/>
              </p:nvSpPr>
              <p:spPr bwMode="auto">
                <a:xfrm>
                  <a:off x="2843" y="1478"/>
                  <a:ext cx="136" cy="37"/>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nvGrpSpPr>
                <p:cNvPr id="91175" name="Group 185"/>
                <p:cNvGrpSpPr>
                  <a:grpSpLocks/>
                </p:cNvGrpSpPr>
                <p:nvPr/>
              </p:nvGrpSpPr>
              <p:grpSpPr bwMode="auto">
                <a:xfrm>
                  <a:off x="2828" y="1478"/>
                  <a:ext cx="395" cy="591"/>
                  <a:chOff x="4304" y="1657"/>
                  <a:chExt cx="395" cy="591"/>
                </a:xfrm>
              </p:grpSpPr>
              <p:sp>
                <p:nvSpPr>
                  <p:cNvPr id="91207" name="Freeform 186"/>
                  <p:cNvSpPr>
                    <a:spLocks/>
                  </p:cNvSpPr>
                  <p:nvPr/>
                </p:nvSpPr>
                <p:spPr bwMode="auto">
                  <a:xfrm>
                    <a:off x="4317" y="1657"/>
                    <a:ext cx="138" cy="37"/>
                  </a:xfrm>
                  <a:custGeom>
                    <a:avLst/>
                    <a:gdLst>
                      <a:gd name="T0" fmla="*/ 138 w 138"/>
                      <a:gd name="T1" fmla="*/ 13 h 37"/>
                      <a:gd name="T2" fmla="*/ 17 w 138"/>
                      <a:gd name="T3" fmla="*/ 24 h 37"/>
                      <a:gd name="T4" fmla="*/ 0 w 138"/>
                      <a:gd name="T5" fmla="*/ 37 h 37"/>
                      <a:gd name="T6" fmla="*/ 138 w 138"/>
                      <a:gd name="T7" fmla="*/ 37 h 37"/>
                      <a:gd name="T8" fmla="*/ 138 w 138"/>
                      <a:gd name="T9" fmla="*/ 0 h 37"/>
                      <a:gd name="T10" fmla="*/ 138 w 138"/>
                      <a:gd name="T11" fmla="*/ 13 h 37"/>
                      <a:gd name="T12" fmla="*/ 0 60000 65536"/>
                      <a:gd name="T13" fmla="*/ 0 60000 65536"/>
                      <a:gd name="T14" fmla="*/ 0 60000 65536"/>
                      <a:gd name="T15" fmla="*/ 0 60000 65536"/>
                      <a:gd name="T16" fmla="*/ 0 60000 65536"/>
                      <a:gd name="T17" fmla="*/ 0 60000 65536"/>
                      <a:gd name="T18" fmla="*/ 0 w 138"/>
                      <a:gd name="T19" fmla="*/ 0 h 37"/>
                      <a:gd name="T20" fmla="*/ 138 w 13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38" h="37">
                        <a:moveTo>
                          <a:pt x="138" y="13"/>
                        </a:moveTo>
                        <a:lnTo>
                          <a:pt x="17" y="24"/>
                        </a:lnTo>
                        <a:lnTo>
                          <a:pt x="0" y="37"/>
                        </a:lnTo>
                        <a:lnTo>
                          <a:pt x="138" y="37"/>
                        </a:lnTo>
                        <a:lnTo>
                          <a:pt x="138" y="0"/>
                        </a:lnTo>
                        <a:lnTo>
                          <a:pt x="138" y="13"/>
                        </a:lnTo>
                        <a:close/>
                      </a:path>
                    </a:pathLst>
                  </a:custGeom>
                  <a:solidFill>
                    <a:srgbClr val="EDEDED"/>
                  </a:solidFill>
                  <a:ln w="3175">
                    <a:solidFill>
                      <a:srgbClr val="000000"/>
                    </a:solidFill>
                    <a:round/>
                    <a:headEnd/>
                    <a:tailEnd/>
                  </a:ln>
                </p:spPr>
                <p:txBody>
                  <a:bodyPr/>
                  <a:lstStyle/>
                  <a:p>
                    <a:endParaRPr lang="zh-TW" altLang="en-US"/>
                  </a:p>
                </p:txBody>
              </p:sp>
              <p:sp>
                <p:nvSpPr>
                  <p:cNvPr id="91208" name="Rectangle 187"/>
                  <p:cNvSpPr>
                    <a:spLocks noChangeArrowheads="1"/>
                  </p:cNvSpPr>
                  <p:nvPr/>
                </p:nvSpPr>
                <p:spPr bwMode="auto">
                  <a:xfrm>
                    <a:off x="4334" y="1670"/>
                    <a:ext cx="121" cy="11"/>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09" name="Rectangle 188"/>
                  <p:cNvSpPr>
                    <a:spLocks noChangeArrowheads="1"/>
                  </p:cNvSpPr>
                  <p:nvPr/>
                </p:nvSpPr>
                <p:spPr bwMode="auto">
                  <a:xfrm>
                    <a:off x="4304" y="2200"/>
                    <a:ext cx="395" cy="48"/>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176" name="Freeform 189"/>
                <p:cNvSpPr>
                  <a:spLocks/>
                </p:cNvSpPr>
                <p:nvPr/>
              </p:nvSpPr>
              <p:spPr bwMode="auto">
                <a:xfrm>
                  <a:off x="2828" y="2021"/>
                  <a:ext cx="395" cy="48"/>
                </a:xfrm>
                <a:custGeom>
                  <a:avLst/>
                  <a:gdLst>
                    <a:gd name="T0" fmla="*/ 395 w 395"/>
                    <a:gd name="T1" fmla="*/ 12 h 48"/>
                    <a:gd name="T2" fmla="*/ 13 w 395"/>
                    <a:gd name="T3" fmla="*/ 48 h 48"/>
                    <a:gd name="T4" fmla="*/ 0 w 395"/>
                    <a:gd name="T5" fmla="*/ 48 h 48"/>
                    <a:gd name="T6" fmla="*/ 395 w 395"/>
                    <a:gd name="T7" fmla="*/ 48 h 48"/>
                    <a:gd name="T8" fmla="*/ 395 w 395"/>
                    <a:gd name="T9" fmla="*/ 0 h 48"/>
                    <a:gd name="T10" fmla="*/ 395 w 395"/>
                    <a:gd name="T11" fmla="*/ 12 h 48"/>
                    <a:gd name="T12" fmla="*/ 0 60000 65536"/>
                    <a:gd name="T13" fmla="*/ 0 60000 65536"/>
                    <a:gd name="T14" fmla="*/ 0 60000 65536"/>
                    <a:gd name="T15" fmla="*/ 0 60000 65536"/>
                    <a:gd name="T16" fmla="*/ 0 60000 65536"/>
                    <a:gd name="T17" fmla="*/ 0 60000 65536"/>
                    <a:gd name="T18" fmla="*/ 0 w 395"/>
                    <a:gd name="T19" fmla="*/ 0 h 48"/>
                    <a:gd name="T20" fmla="*/ 395 w 395"/>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95" h="48">
                      <a:moveTo>
                        <a:pt x="395" y="12"/>
                      </a:moveTo>
                      <a:lnTo>
                        <a:pt x="13" y="48"/>
                      </a:lnTo>
                      <a:lnTo>
                        <a:pt x="0" y="48"/>
                      </a:lnTo>
                      <a:lnTo>
                        <a:pt x="395" y="48"/>
                      </a:lnTo>
                      <a:lnTo>
                        <a:pt x="395" y="0"/>
                      </a:lnTo>
                      <a:lnTo>
                        <a:pt x="395" y="12"/>
                      </a:lnTo>
                      <a:close/>
                    </a:path>
                  </a:pathLst>
                </a:custGeom>
                <a:solidFill>
                  <a:srgbClr val="929292"/>
                </a:solidFill>
                <a:ln w="3175">
                  <a:solidFill>
                    <a:srgbClr val="000000"/>
                  </a:solidFill>
                  <a:round/>
                  <a:headEnd/>
                  <a:tailEnd/>
                </a:ln>
              </p:spPr>
              <p:txBody>
                <a:bodyPr/>
                <a:lstStyle/>
                <a:p>
                  <a:endParaRPr lang="zh-TW" altLang="en-US"/>
                </a:p>
              </p:txBody>
            </p:sp>
            <p:sp>
              <p:nvSpPr>
                <p:cNvPr id="91177" name="Rectangle 190"/>
                <p:cNvSpPr>
                  <a:spLocks noChangeArrowheads="1"/>
                </p:cNvSpPr>
                <p:nvPr/>
              </p:nvSpPr>
              <p:spPr bwMode="auto">
                <a:xfrm>
                  <a:off x="2843" y="2033"/>
                  <a:ext cx="380" cy="36"/>
                </a:xfrm>
                <a:prstGeom prst="rect">
                  <a:avLst/>
                </a:prstGeom>
                <a:solidFill>
                  <a:srgbClr val="C8C8C8"/>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78" name="Freeform 191"/>
                <p:cNvSpPr>
                  <a:spLocks/>
                </p:cNvSpPr>
                <p:nvPr/>
              </p:nvSpPr>
              <p:spPr bwMode="auto">
                <a:xfrm>
                  <a:off x="2858" y="1502"/>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FFFFFF"/>
                </a:solidFill>
                <a:ln w="3175">
                  <a:solidFill>
                    <a:srgbClr val="000000"/>
                  </a:solidFill>
                  <a:round/>
                  <a:headEnd/>
                  <a:tailEnd/>
                </a:ln>
              </p:spPr>
              <p:txBody>
                <a:bodyPr/>
                <a:lstStyle/>
                <a:p>
                  <a:endParaRPr lang="zh-TW" altLang="en-US"/>
                </a:p>
              </p:txBody>
            </p:sp>
            <p:grpSp>
              <p:nvGrpSpPr>
                <p:cNvPr id="91179" name="Group 192"/>
                <p:cNvGrpSpPr>
                  <a:grpSpLocks/>
                </p:cNvGrpSpPr>
                <p:nvPr/>
              </p:nvGrpSpPr>
              <p:grpSpPr bwMode="auto">
                <a:xfrm>
                  <a:off x="2858" y="1467"/>
                  <a:ext cx="106" cy="35"/>
                  <a:chOff x="4334" y="1646"/>
                  <a:chExt cx="106" cy="35"/>
                </a:xfrm>
              </p:grpSpPr>
              <p:sp>
                <p:nvSpPr>
                  <p:cNvPr id="91205" name="Rectangle 193"/>
                  <p:cNvSpPr>
                    <a:spLocks noChangeArrowheads="1"/>
                  </p:cNvSpPr>
                  <p:nvPr/>
                </p:nvSpPr>
                <p:spPr bwMode="auto">
                  <a:xfrm>
                    <a:off x="4334" y="1670"/>
                    <a:ext cx="106" cy="1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06" name="Freeform 194"/>
                  <p:cNvSpPr>
                    <a:spLocks/>
                  </p:cNvSpPr>
                  <p:nvPr/>
                </p:nvSpPr>
                <p:spPr bwMode="auto">
                  <a:xfrm>
                    <a:off x="4334" y="1646"/>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929292"/>
                  </a:solidFill>
                  <a:ln w="3175">
                    <a:solidFill>
                      <a:srgbClr val="000000"/>
                    </a:solidFill>
                    <a:round/>
                    <a:headEnd/>
                    <a:tailEnd/>
                  </a:ln>
                </p:spPr>
                <p:txBody>
                  <a:bodyPr/>
                  <a:lstStyle/>
                  <a:p>
                    <a:endParaRPr lang="zh-TW" altLang="en-US"/>
                  </a:p>
                </p:txBody>
              </p:sp>
            </p:grpSp>
            <p:sp>
              <p:nvSpPr>
                <p:cNvPr id="91180" name="Freeform 195"/>
                <p:cNvSpPr>
                  <a:spLocks/>
                </p:cNvSpPr>
                <p:nvPr/>
              </p:nvSpPr>
              <p:spPr bwMode="auto">
                <a:xfrm>
                  <a:off x="2889" y="1467"/>
                  <a:ext cx="44" cy="1"/>
                </a:xfrm>
                <a:custGeom>
                  <a:avLst/>
                  <a:gdLst>
                    <a:gd name="T0" fmla="*/ 44 w 44"/>
                    <a:gd name="T1" fmla="*/ 0 h 1"/>
                    <a:gd name="T2" fmla="*/ 0 w 44"/>
                    <a:gd name="T3" fmla="*/ 0 h 1"/>
                    <a:gd name="T4" fmla="*/ 44 w 44"/>
                    <a:gd name="T5" fmla="*/ 0 h 1"/>
                    <a:gd name="T6" fmla="*/ 0 60000 65536"/>
                    <a:gd name="T7" fmla="*/ 0 60000 65536"/>
                    <a:gd name="T8" fmla="*/ 0 60000 65536"/>
                    <a:gd name="T9" fmla="*/ 0 w 44"/>
                    <a:gd name="T10" fmla="*/ 0 h 1"/>
                    <a:gd name="T11" fmla="*/ 44 w 44"/>
                    <a:gd name="T12" fmla="*/ 1 h 1"/>
                  </a:gdLst>
                  <a:ahLst/>
                  <a:cxnLst>
                    <a:cxn ang="T6">
                      <a:pos x="T0" y="T1"/>
                    </a:cxn>
                    <a:cxn ang="T7">
                      <a:pos x="T2" y="T3"/>
                    </a:cxn>
                    <a:cxn ang="T8">
                      <a:pos x="T4" y="T5"/>
                    </a:cxn>
                  </a:cxnLst>
                  <a:rect l="T9" t="T10" r="T11" b="T12"/>
                  <a:pathLst>
                    <a:path w="44" h="1">
                      <a:moveTo>
                        <a:pt x="44" y="0"/>
                      </a:moveTo>
                      <a:lnTo>
                        <a:pt x="0" y="0"/>
                      </a:lnTo>
                      <a:lnTo>
                        <a:pt x="44" y="0"/>
                      </a:lnTo>
                      <a:close/>
                    </a:path>
                  </a:pathLst>
                </a:custGeom>
                <a:solidFill>
                  <a:srgbClr val="FFFFFF"/>
                </a:solidFill>
                <a:ln w="3175">
                  <a:solidFill>
                    <a:srgbClr val="000000"/>
                  </a:solidFill>
                  <a:round/>
                  <a:headEnd/>
                  <a:tailEnd/>
                </a:ln>
              </p:spPr>
              <p:txBody>
                <a:bodyPr/>
                <a:lstStyle/>
                <a:p>
                  <a:endParaRPr lang="zh-TW" altLang="en-US"/>
                </a:p>
              </p:txBody>
            </p:sp>
            <p:sp>
              <p:nvSpPr>
                <p:cNvPr id="91181" name="Freeform 196"/>
                <p:cNvSpPr>
                  <a:spLocks/>
                </p:cNvSpPr>
                <p:nvPr/>
              </p:nvSpPr>
              <p:spPr bwMode="auto">
                <a:xfrm>
                  <a:off x="2843" y="1539"/>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sp>
              <p:nvSpPr>
                <p:cNvPr id="91182" name="Rectangle 197"/>
                <p:cNvSpPr>
                  <a:spLocks noChangeArrowheads="1"/>
                </p:cNvSpPr>
                <p:nvPr/>
              </p:nvSpPr>
              <p:spPr bwMode="auto">
                <a:xfrm>
                  <a:off x="2828" y="1586"/>
                  <a:ext cx="395" cy="121"/>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83" name="Freeform 198"/>
                <p:cNvSpPr>
                  <a:spLocks/>
                </p:cNvSpPr>
                <p:nvPr/>
              </p:nvSpPr>
              <p:spPr bwMode="auto">
                <a:xfrm>
                  <a:off x="2828" y="1586"/>
                  <a:ext cx="395" cy="121"/>
                </a:xfrm>
                <a:custGeom>
                  <a:avLst/>
                  <a:gdLst>
                    <a:gd name="T0" fmla="*/ 395 w 395"/>
                    <a:gd name="T1" fmla="*/ 0 h 121"/>
                    <a:gd name="T2" fmla="*/ 13 w 395"/>
                    <a:gd name="T3" fmla="*/ 121 h 121"/>
                    <a:gd name="T4" fmla="*/ 0 w 395"/>
                    <a:gd name="T5" fmla="*/ 121 h 121"/>
                    <a:gd name="T6" fmla="*/ 395 w 395"/>
                    <a:gd name="T7" fmla="*/ 121 h 121"/>
                    <a:gd name="T8" fmla="*/ 395 w 395"/>
                    <a:gd name="T9" fmla="*/ 0 h 121"/>
                    <a:gd name="T10" fmla="*/ 0 60000 65536"/>
                    <a:gd name="T11" fmla="*/ 0 60000 65536"/>
                    <a:gd name="T12" fmla="*/ 0 60000 65536"/>
                    <a:gd name="T13" fmla="*/ 0 60000 65536"/>
                    <a:gd name="T14" fmla="*/ 0 60000 65536"/>
                    <a:gd name="T15" fmla="*/ 0 w 395"/>
                    <a:gd name="T16" fmla="*/ 0 h 121"/>
                    <a:gd name="T17" fmla="*/ 395 w 395"/>
                    <a:gd name="T18" fmla="*/ 121 h 121"/>
                  </a:gdLst>
                  <a:ahLst/>
                  <a:cxnLst>
                    <a:cxn ang="T10">
                      <a:pos x="T0" y="T1"/>
                    </a:cxn>
                    <a:cxn ang="T11">
                      <a:pos x="T2" y="T3"/>
                    </a:cxn>
                    <a:cxn ang="T12">
                      <a:pos x="T4" y="T5"/>
                    </a:cxn>
                    <a:cxn ang="T13">
                      <a:pos x="T6" y="T7"/>
                    </a:cxn>
                    <a:cxn ang="T14">
                      <a:pos x="T8" y="T9"/>
                    </a:cxn>
                  </a:cxnLst>
                  <a:rect l="T15" t="T16" r="T17" b="T18"/>
                  <a:pathLst>
                    <a:path w="395" h="121">
                      <a:moveTo>
                        <a:pt x="395" y="0"/>
                      </a:moveTo>
                      <a:lnTo>
                        <a:pt x="13" y="121"/>
                      </a:lnTo>
                      <a:lnTo>
                        <a:pt x="0" y="121"/>
                      </a:lnTo>
                      <a:lnTo>
                        <a:pt x="395" y="121"/>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184" name="Rectangle 199"/>
                <p:cNvSpPr>
                  <a:spLocks noChangeArrowheads="1"/>
                </p:cNvSpPr>
                <p:nvPr/>
              </p:nvSpPr>
              <p:spPr bwMode="auto">
                <a:xfrm>
                  <a:off x="2843" y="1586"/>
                  <a:ext cx="380" cy="121"/>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85" name="Freeform 200"/>
                <p:cNvSpPr>
                  <a:spLocks/>
                </p:cNvSpPr>
                <p:nvPr/>
              </p:nvSpPr>
              <p:spPr bwMode="auto">
                <a:xfrm>
                  <a:off x="2843" y="1683"/>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sp>
              <p:nvSpPr>
                <p:cNvPr id="91186" name="Rectangle 201"/>
                <p:cNvSpPr>
                  <a:spLocks noChangeArrowheads="1"/>
                </p:cNvSpPr>
                <p:nvPr/>
              </p:nvSpPr>
              <p:spPr bwMode="auto">
                <a:xfrm>
                  <a:off x="2828" y="1720"/>
                  <a:ext cx="395" cy="132"/>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87" name="Freeform 202"/>
                <p:cNvSpPr>
                  <a:spLocks/>
                </p:cNvSpPr>
                <p:nvPr/>
              </p:nvSpPr>
              <p:spPr bwMode="auto">
                <a:xfrm>
                  <a:off x="2828" y="1720"/>
                  <a:ext cx="395" cy="132"/>
                </a:xfrm>
                <a:custGeom>
                  <a:avLst/>
                  <a:gdLst>
                    <a:gd name="T0" fmla="*/ 395 w 395"/>
                    <a:gd name="T1" fmla="*/ 11 h 132"/>
                    <a:gd name="T2" fmla="*/ 13 w 395"/>
                    <a:gd name="T3" fmla="*/ 132 h 132"/>
                    <a:gd name="T4" fmla="*/ 0 w 395"/>
                    <a:gd name="T5" fmla="*/ 132 h 132"/>
                    <a:gd name="T6" fmla="*/ 395 w 395"/>
                    <a:gd name="T7" fmla="*/ 132 h 132"/>
                    <a:gd name="T8" fmla="*/ 395 w 395"/>
                    <a:gd name="T9" fmla="*/ 0 h 132"/>
                    <a:gd name="T10" fmla="*/ 395 w 395"/>
                    <a:gd name="T11" fmla="*/ 11 h 132"/>
                    <a:gd name="T12" fmla="*/ 0 60000 65536"/>
                    <a:gd name="T13" fmla="*/ 0 60000 65536"/>
                    <a:gd name="T14" fmla="*/ 0 60000 65536"/>
                    <a:gd name="T15" fmla="*/ 0 60000 65536"/>
                    <a:gd name="T16" fmla="*/ 0 60000 65536"/>
                    <a:gd name="T17" fmla="*/ 0 60000 65536"/>
                    <a:gd name="T18" fmla="*/ 0 w 395"/>
                    <a:gd name="T19" fmla="*/ 0 h 132"/>
                    <a:gd name="T20" fmla="*/ 395 w 395"/>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395" h="132">
                      <a:moveTo>
                        <a:pt x="395" y="11"/>
                      </a:moveTo>
                      <a:lnTo>
                        <a:pt x="13" y="132"/>
                      </a:lnTo>
                      <a:lnTo>
                        <a:pt x="0" y="132"/>
                      </a:lnTo>
                      <a:lnTo>
                        <a:pt x="395" y="132"/>
                      </a:lnTo>
                      <a:lnTo>
                        <a:pt x="395" y="0"/>
                      </a:lnTo>
                      <a:lnTo>
                        <a:pt x="395" y="11"/>
                      </a:lnTo>
                      <a:close/>
                    </a:path>
                  </a:pathLst>
                </a:custGeom>
                <a:solidFill>
                  <a:srgbClr val="929292"/>
                </a:solidFill>
                <a:ln w="3175">
                  <a:solidFill>
                    <a:srgbClr val="000000"/>
                  </a:solidFill>
                  <a:round/>
                  <a:headEnd/>
                  <a:tailEnd/>
                </a:ln>
              </p:spPr>
              <p:txBody>
                <a:bodyPr/>
                <a:lstStyle/>
                <a:p>
                  <a:endParaRPr lang="zh-TW" altLang="en-US"/>
                </a:p>
              </p:txBody>
            </p:sp>
            <p:sp>
              <p:nvSpPr>
                <p:cNvPr id="91188" name="Rectangle 203"/>
                <p:cNvSpPr>
                  <a:spLocks noChangeArrowheads="1"/>
                </p:cNvSpPr>
                <p:nvPr/>
              </p:nvSpPr>
              <p:spPr bwMode="auto">
                <a:xfrm>
                  <a:off x="2843" y="1731"/>
                  <a:ext cx="380" cy="121"/>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89" name="Rectangle 204"/>
                <p:cNvSpPr>
                  <a:spLocks noChangeArrowheads="1"/>
                </p:cNvSpPr>
                <p:nvPr/>
              </p:nvSpPr>
              <p:spPr bwMode="auto">
                <a:xfrm>
                  <a:off x="2843" y="1731"/>
                  <a:ext cx="136" cy="60"/>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90" name="Freeform 205"/>
                <p:cNvSpPr>
                  <a:spLocks/>
                </p:cNvSpPr>
                <p:nvPr/>
              </p:nvSpPr>
              <p:spPr bwMode="auto">
                <a:xfrm>
                  <a:off x="2843" y="1731"/>
                  <a:ext cx="136" cy="60"/>
                </a:xfrm>
                <a:custGeom>
                  <a:avLst/>
                  <a:gdLst>
                    <a:gd name="T0" fmla="*/ 136 w 136"/>
                    <a:gd name="T1" fmla="*/ 13 h 60"/>
                    <a:gd name="T2" fmla="*/ 15 w 136"/>
                    <a:gd name="T3" fmla="*/ 60 h 60"/>
                    <a:gd name="T4" fmla="*/ 0 w 136"/>
                    <a:gd name="T5" fmla="*/ 60 h 60"/>
                    <a:gd name="T6" fmla="*/ 136 w 136"/>
                    <a:gd name="T7" fmla="*/ 60 h 60"/>
                    <a:gd name="T8" fmla="*/ 136 w 136"/>
                    <a:gd name="T9" fmla="*/ 0 h 60"/>
                    <a:gd name="T10" fmla="*/ 136 w 136"/>
                    <a:gd name="T11" fmla="*/ 13 h 60"/>
                    <a:gd name="T12" fmla="*/ 0 60000 65536"/>
                    <a:gd name="T13" fmla="*/ 0 60000 65536"/>
                    <a:gd name="T14" fmla="*/ 0 60000 65536"/>
                    <a:gd name="T15" fmla="*/ 0 60000 65536"/>
                    <a:gd name="T16" fmla="*/ 0 60000 65536"/>
                    <a:gd name="T17" fmla="*/ 0 60000 65536"/>
                    <a:gd name="T18" fmla="*/ 0 w 136"/>
                    <a:gd name="T19" fmla="*/ 0 h 60"/>
                    <a:gd name="T20" fmla="*/ 136 w 136"/>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36" h="60">
                      <a:moveTo>
                        <a:pt x="136" y="13"/>
                      </a:moveTo>
                      <a:lnTo>
                        <a:pt x="15" y="60"/>
                      </a:lnTo>
                      <a:lnTo>
                        <a:pt x="0" y="60"/>
                      </a:lnTo>
                      <a:lnTo>
                        <a:pt x="136" y="60"/>
                      </a:lnTo>
                      <a:lnTo>
                        <a:pt x="136" y="0"/>
                      </a:lnTo>
                      <a:lnTo>
                        <a:pt x="136" y="13"/>
                      </a:lnTo>
                      <a:close/>
                    </a:path>
                  </a:pathLst>
                </a:custGeom>
                <a:solidFill>
                  <a:srgbClr val="FFFFFF"/>
                </a:solidFill>
                <a:ln w="3175">
                  <a:solidFill>
                    <a:srgbClr val="000000"/>
                  </a:solidFill>
                  <a:round/>
                  <a:headEnd/>
                  <a:tailEnd/>
                </a:ln>
              </p:spPr>
              <p:txBody>
                <a:bodyPr/>
                <a:lstStyle/>
                <a:p>
                  <a:endParaRPr lang="zh-TW" altLang="en-US"/>
                </a:p>
              </p:txBody>
            </p:sp>
            <p:sp>
              <p:nvSpPr>
                <p:cNvPr id="91191" name="Rectangle 206"/>
                <p:cNvSpPr>
                  <a:spLocks noChangeArrowheads="1"/>
                </p:cNvSpPr>
                <p:nvPr/>
              </p:nvSpPr>
              <p:spPr bwMode="auto">
                <a:xfrm>
                  <a:off x="2858" y="1744"/>
                  <a:ext cx="121" cy="47"/>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92" name="Rectangle 207"/>
                <p:cNvSpPr>
                  <a:spLocks noChangeArrowheads="1"/>
                </p:cNvSpPr>
                <p:nvPr/>
              </p:nvSpPr>
              <p:spPr bwMode="auto">
                <a:xfrm>
                  <a:off x="2843" y="1767"/>
                  <a:ext cx="136" cy="24"/>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93" name="Freeform 208"/>
                <p:cNvSpPr>
                  <a:spLocks/>
                </p:cNvSpPr>
                <p:nvPr/>
              </p:nvSpPr>
              <p:spPr bwMode="auto">
                <a:xfrm>
                  <a:off x="2843" y="1767"/>
                  <a:ext cx="136" cy="24"/>
                </a:xfrm>
                <a:custGeom>
                  <a:avLst/>
                  <a:gdLst>
                    <a:gd name="T0" fmla="*/ 136 w 136"/>
                    <a:gd name="T1" fmla="*/ 0 h 24"/>
                    <a:gd name="T2" fmla="*/ 15 w 136"/>
                    <a:gd name="T3" fmla="*/ 24 h 24"/>
                    <a:gd name="T4" fmla="*/ 0 w 136"/>
                    <a:gd name="T5" fmla="*/ 24 h 24"/>
                    <a:gd name="T6" fmla="*/ 136 w 136"/>
                    <a:gd name="T7" fmla="*/ 24 h 24"/>
                    <a:gd name="T8" fmla="*/ 136 w 136"/>
                    <a:gd name="T9" fmla="*/ 0 h 24"/>
                    <a:gd name="T10" fmla="*/ 0 60000 65536"/>
                    <a:gd name="T11" fmla="*/ 0 60000 65536"/>
                    <a:gd name="T12" fmla="*/ 0 60000 65536"/>
                    <a:gd name="T13" fmla="*/ 0 60000 65536"/>
                    <a:gd name="T14" fmla="*/ 0 60000 65536"/>
                    <a:gd name="T15" fmla="*/ 0 w 136"/>
                    <a:gd name="T16" fmla="*/ 0 h 24"/>
                    <a:gd name="T17" fmla="*/ 136 w 136"/>
                    <a:gd name="T18" fmla="*/ 24 h 24"/>
                  </a:gdLst>
                  <a:ahLst/>
                  <a:cxnLst>
                    <a:cxn ang="T10">
                      <a:pos x="T0" y="T1"/>
                    </a:cxn>
                    <a:cxn ang="T11">
                      <a:pos x="T2" y="T3"/>
                    </a:cxn>
                    <a:cxn ang="T12">
                      <a:pos x="T4" y="T5"/>
                    </a:cxn>
                    <a:cxn ang="T13">
                      <a:pos x="T6" y="T7"/>
                    </a:cxn>
                    <a:cxn ang="T14">
                      <a:pos x="T8" y="T9"/>
                    </a:cxn>
                  </a:cxnLst>
                  <a:rect l="T15" t="T16" r="T17" b="T18"/>
                  <a:pathLst>
                    <a:path w="136" h="24">
                      <a:moveTo>
                        <a:pt x="136" y="0"/>
                      </a:moveTo>
                      <a:lnTo>
                        <a:pt x="15" y="24"/>
                      </a:lnTo>
                      <a:lnTo>
                        <a:pt x="0" y="24"/>
                      </a:lnTo>
                      <a:lnTo>
                        <a:pt x="136" y="24"/>
                      </a:lnTo>
                      <a:lnTo>
                        <a:pt x="136" y="0"/>
                      </a:lnTo>
                      <a:close/>
                    </a:path>
                  </a:pathLst>
                </a:custGeom>
                <a:solidFill>
                  <a:srgbClr val="FFFFFF"/>
                </a:solidFill>
                <a:ln w="3175">
                  <a:solidFill>
                    <a:srgbClr val="000000"/>
                  </a:solidFill>
                  <a:round/>
                  <a:headEnd/>
                  <a:tailEnd/>
                </a:ln>
              </p:spPr>
              <p:txBody>
                <a:bodyPr/>
                <a:lstStyle/>
                <a:p>
                  <a:endParaRPr lang="zh-TW" altLang="en-US"/>
                </a:p>
              </p:txBody>
            </p:sp>
            <p:sp>
              <p:nvSpPr>
                <p:cNvPr id="91194" name="Rectangle 209"/>
                <p:cNvSpPr>
                  <a:spLocks noChangeArrowheads="1"/>
                </p:cNvSpPr>
                <p:nvPr/>
              </p:nvSpPr>
              <p:spPr bwMode="auto">
                <a:xfrm>
                  <a:off x="2858" y="1767"/>
                  <a:ext cx="121" cy="24"/>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95" name="Freeform 210"/>
                <p:cNvSpPr>
                  <a:spLocks/>
                </p:cNvSpPr>
                <p:nvPr/>
              </p:nvSpPr>
              <p:spPr bwMode="auto">
                <a:xfrm>
                  <a:off x="2858" y="1780"/>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FFFFFF"/>
                </a:solidFill>
                <a:ln w="3175">
                  <a:solidFill>
                    <a:srgbClr val="000000"/>
                  </a:solidFill>
                  <a:round/>
                  <a:headEnd/>
                  <a:tailEnd/>
                </a:ln>
              </p:spPr>
              <p:txBody>
                <a:bodyPr/>
                <a:lstStyle/>
                <a:p>
                  <a:endParaRPr lang="zh-TW" altLang="en-US"/>
                </a:p>
              </p:txBody>
            </p:sp>
            <p:grpSp>
              <p:nvGrpSpPr>
                <p:cNvPr id="91196" name="Group 211"/>
                <p:cNvGrpSpPr>
                  <a:grpSpLocks/>
                </p:cNvGrpSpPr>
                <p:nvPr/>
              </p:nvGrpSpPr>
              <p:grpSpPr bwMode="auto">
                <a:xfrm>
                  <a:off x="2858" y="1744"/>
                  <a:ext cx="106" cy="37"/>
                  <a:chOff x="4334" y="1923"/>
                  <a:chExt cx="106" cy="37"/>
                </a:xfrm>
              </p:grpSpPr>
              <p:sp>
                <p:nvSpPr>
                  <p:cNvPr id="91203" name="Freeform 212"/>
                  <p:cNvSpPr>
                    <a:spLocks/>
                  </p:cNvSpPr>
                  <p:nvPr/>
                </p:nvSpPr>
                <p:spPr bwMode="auto">
                  <a:xfrm>
                    <a:off x="4334" y="1959"/>
                    <a:ext cx="106" cy="1"/>
                  </a:xfrm>
                  <a:custGeom>
                    <a:avLst/>
                    <a:gdLst>
                      <a:gd name="T0" fmla="*/ 106 w 106"/>
                      <a:gd name="T1" fmla="*/ 0 h 1"/>
                      <a:gd name="T2" fmla="*/ 0 w 106"/>
                      <a:gd name="T3" fmla="*/ 0 h 1"/>
                      <a:gd name="T4" fmla="*/ 106 w 106"/>
                      <a:gd name="T5" fmla="*/ 0 h 1"/>
                      <a:gd name="T6" fmla="*/ 0 60000 65536"/>
                      <a:gd name="T7" fmla="*/ 0 60000 65536"/>
                      <a:gd name="T8" fmla="*/ 0 60000 65536"/>
                      <a:gd name="T9" fmla="*/ 0 w 106"/>
                      <a:gd name="T10" fmla="*/ 0 h 1"/>
                      <a:gd name="T11" fmla="*/ 106 w 106"/>
                      <a:gd name="T12" fmla="*/ 1 h 1"/>
                    </a:gdLst>
                    <a:ahLst/>
                    <a:cxnLst>
                      <a:cxn ang="T6">
                        <a:pos x="T0" y="T1"/>
                      </a:cxn>
                      <a:cxn ang="T7">
                        <a:pos x="T2" y="T3"/>
                      </a:cxn>
                      <a:cxn ang="T8">
                        <a:pos x="T4" y="T5"/>
                      </a:cxn>
                    </a:cxnLst>
                    <a:rect l="T9" t="T10" r="T11" b="T12"/>
                    <a:pathLst>
                      <a:path w="106" h="1">
                        <a:moveTo>
                          <a:pt x="106" y="0"/>
                        </a:moveTo>
                        <a:lnTo>
                          <a:pt x="0" y="0"/>
                        </a:lnTo>
                        <a:lnTo>
                          <a:pt x="106" y="0"/>
                        </a:lnTo>
                        <a:close/>
                      </a:path>
                    </a:pathLst>
                  </a:custGeom>
                  <a:solidFill>
                    <a:srgbClr val="929292"/>
                  </a:solidFill>
                  <a:ln w="3175">
                    <a:solidFill>
                      <a:srgbClr val="000000"/>
                    </a:solidFill>
                    <a:round/>
                    <a:headEnd/>
                    <a:tailEnd/>
                  </a:ln>
                </p:spPr>
                <p:txBody>
                  <a:bodyPr/>
                  <a:lstStyle/>
                  <a:p>
                    <a:endParaRPr lang="zh-TW" altLang="en-US"/>
                  </a:p>
                </p:txBody>
              </p:sp>
              <p:sp>
                <p:nvSpPr>
                  <p:cNvPr id="91204" name="Rectangle 213"/>
                  <p:cNvSpPr>
                    <a:spLocks noChangeArrowheads="1"/>
                  </p:cNvSpPr>
                  <p:nvPr/>
                </p:nvSpPr>
                <p:spPr bwMode="auto">
                  <a:xfrm>
                    <a:off x="4334" y="1923"/>
                    <a:ext cx="106" cy="11"/>
                  </a:xfrm>
                  <a:prstGeom prst="rect">
                    <a:avLst/>
                  </a:prstGeom>
                  <a:solidFill>
                    <a:srgbClr val="929292"/>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grpSp>
            <p:sp>
              <p:nvSpPr>
                <p:cNvPr id="91197" name="Rectangle 214"/>
                <p:cNvSpPr>
                  <a:spLocks noChangeArrowheads="1"/>
                </p:cNvSpPr>
                <p:nvPr/>
              </p:nvSpPr>
              <p:spPr bwMode="auto">
                <a:xfrm>
                  <a:off x="2889" y="1744"/>
                  <a:ext cx="44" cy="11"/>
                </a:xfrm>
                <a:prstGeom prst="rect">
                  <a:avLst/>
                </a:prstGeom>
                <a:solidFill>
                  <a:srgbClr val="FFFFFF"/>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98" name="Rectangle 215"/>
                <p:cNvSpPr>
                  <a:spLocks noChangeArrowheads="1"/>
                </p:cNvSpPr>
                <p:nvPr/>
              </p:nvSpPr>
              <p:spPr bwMode="auto">
                <a:xfrm>
                  <a:off x="2843" y="1817"/>
                  <a:ext cx="46" cy="11"/>
                </a:xfrm>
                <a:prstGeom prst="rect">
                  <a:avLst/>
                </a:prstGeom>
                <a:solidFill>
                  <a:srgbClr val="688CC0"/>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199" name="Rectangle 216"/>
                <p:cNvSpPr>
                  <a:spLocks noChangeArrowheads="1"/>
                </p:cNvSpPr>
                <p:nvPr/>
              </p:nvSpPr>
              <p:spPr bwMode="auto">
                <a:xfrm>
                  <a:off x="2828" y="1864"/>
                  <a:ext cx="395" cy="134"/>
                </a:xfrm>
                <a:prstGeom prst="rect">
                  <a:avLst/>
                </a:prstGeom>
                <a:solidFill>
                  <a:srgbClr val="EDEDED"/>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00" name="Freeform 217"/>
                <p:cNvSpPr>
                  <a:spLocks/>
                </p:cNvSpPr>
                <p:nvPr/>
              </p:nvSpPr>
              <p:spPr bwMode="auto">
                <a:xfrm>
                  <a:off x="2828" y="1864"/>
                  <a:ext cx="395" cy="134"/>
                </a:xfrm>
                <a:custGeom>
                  <a:avLst/>
                  <a:gdLst>
                    <a:gd name="T0" fmla="*/ 395 w 395"/>
                    <a:gd name="T1" fmla="*/ 0 h 134"/>
                    <a:gd name="T2" fmla="*/ 13 w 395"/>
                    <a:gd name="T3" fmla="*/ 134 h 134"/>
                    <a:gd name="T4" fmla="*/ 0 w 395"/>
                    <a:gd name="T5" fmla="*/ 134 h 134"/>
                    <a:gd name="T6" fmla="*/ 395 w 395"/>
                    <a:gd name="T7" fmla="*/ 134 h 134"/>
                    <a:gd name="T8" fmla="*/ 395 w 395"/>
                    <a:gd name="T9" fmla="*/ 0 h 134"/>
                    <a:gd name="T10" fmla="*/ 0 60000 65536"/>
                    <a:gd name="T11" fmla="*/ 0 60000 65536"/>
                    <a:gd name="T12" fmla="*/ 0 60000 65536"/>
                    <a:gd name="T13" fmla="*/ 0 60000 65536"/>
                    <a:gd name="T14" fmla="*/ 0 60000 65536"/>
                    <a:gd name="T15" fmla="*/ 0 w 395"/>
                    <a:gd name="T16" fmla="*/ 0 h 134"/>
                    <a:gd name="T17" fmla="*/ 395 w 395"/>
                    <a:gd name="T18" fmla="*/ 134 h 134"/>
                  </a:gdLst>
                  <a:ahLst/>
                  <a:cxnLst>
                    <a:cxn ang="T10">
                      <a:pos x="T0" y="T1"/>
                    </a:cxn>
                    <a:cxn ang="T11">
                      <a:pos x="T2" y="T3"/>
                    </a:cxn>
                    <a:cxn ang="T12">
                      <a:pos x="T4" y="T5"/>
                    </a:cxn>
                    <a:cxn ang="T13">
                      <a:pos x="T6" y="T7"/>
                    </a:cxn>
                    <a:cxn ang="T14">
                      <a:pos x="T8" y="T9"/>
                    </a:cxn>
                  </a:cxnLst>
                  <a:rect l="T15" t="T16" r="T17" b="T18"/>
                  <a:pathLst>
                    <a:path w="395" h="134">
                      <a:moveTo>
                        <a:pt x="395" y="0"/>
                      </a:moveTo>
                      <a:lnTo>
                        <a:pt x="13" y="134"/>
                      </a:lnTo>
                      <a:lnTo>
                        <a:pt x="0" y="134"/>
                      </a:lnTo>
                      <a:lnTo>
                        <a:pt x="395" y="134"/>
                      </a:lnTo>
                      <a:lnTo>
                        <a:pt x="395" y="0"/>
                      </a:lnTo>
                      <a:close/>
                    </a:path>
                  </a:pathLst>
                </a:custGeom>
                <a:solidFill>
                  <a:srgbClr val="929292"/>
                </a:solidFill>
                <a:ln w="3175">
                  <a:solidFill>
                    <a:srgbClr val="000000"/>
                  </a:solidFill>
                  <a:round/>
                  <a:headEnd/>
                  <a:tailEnd/>
                </a:ln>
              </p:spPr>
              <p:txBody>
                <a:bodyPr/>
                <a:lstStyle/>
                <a:p>
                  <a:endParaRPr lang="zh-TW" altLang="en-US"/>
                </a:p>
              </p:txBody>
            </p:sp>
            <p:sp>
              <p:nvSpPr>
                <p:cNvPr id="91201" name="Rectangle 218"/>
                <p:cNvSpPr>
                  <a:spLocks noChangeArrowheads="1"/>
                </p:cNvSpPr>
                <p:nvPr/>
              </p:nvSpPr>
              <p:spPr bwMode="auto">
                <a:xfrm>
                  <a:off x="2843" y="1864"/>
                  <a:ext cx="380" cy="134"/>
                </a:xfrm>
                <a:prstGeom prst="rect">
                  <a:avLst/>
                </a:prstGeom>
                <a:solidFill>
                  <a:srgbClr val="DBDBDB"/>
                </a:solidFill>
                <a:ln w="3175">
                  <a:solidFill>
                    <a:srgbClr val="000000"/>
                  </a:solidFill>
                  <a:miter lim="800000"/>
                  <a:headEnd/>
                  <a:tailEnd/>
                </a:ln>
              </p:spPr>
              <p:txBody>
                <a:bodyPr/>
                <a:lstStyle/>
                <a:p>
                  <a:pPr algn="ctr" eaLnBrk="0" hangingPunct="0">
                    <a:spcBef>
                      <a:spcPct val="50000"/>
                    </a:spcBef>
                  </a:pPr>
                  <a:endParaRPr kumimoji="0" lang="zh-TW" altLang="zh-TW" sz="2800" b="1">
                    <a:solidFill>
                      <a:schemeClr val="bg2"/>
                    </a:solidFill>
                    <a:ea typeface="標楷體" pitchFamily="65" charset="-120"/>
                  </a:endParaRPr>
                </a:p>
              </p:txBody>
            </p:sp>
            <p:sp>
              <p:nvSpPr>
                <p:cNvPr id="91202" name="Freeform 219"/>
                <p:cNvSpPr>
                  <a:spLocks/>
                </p:cNvSpPr>
                <p:nvPr/>
              </p:nvSpPr>
              <p:spPr bwMode="auto">
                <a:xfrm>
                  <a:off x="2843" y="1961"/>
                  <a:ext cx="46" cy="1"/>
                </a:xfrm>
                <a:custGeom>
                  <a:avLst/>
                  <a:gdLst>
                    <a:gd name="T0" fmla="*/ 46 w 46"/>
                    <a:gd name="T1" fmla="*/ 0 h 1"/>
                    <a:gd name="T2" fmla="*/ 0 w 46"/>
                    <a:gd name="T3" fmla="*/ 0 h 1"/>
                    <a:gd name="T4" fmla="*/ 46 w 46"/>
                    <a:gd name="T5" fmla="*/ 0 h 1"/>
                    <a:gd name="T6" fmla="*/ 0 60000 65536"/>
                    <a:gd name="T7" fmla="*/ 0 60000 65536"/>
                    <a:gd name="T8" fmla="*/ 0 60000 65536"/>
                    <a:gd name="T9" fmla="*/ 0 w 46"/>
                    <a:gd name="T10" fmla="*/ 0 h 1"/>
                    <a:gd name="T11" fmla="*/ 46 w 46"/>
                    <a:gd name="T12" fmla="*/ 1 h 1"/>
                  </a:gdLst>
                  <a:ahLst/>
                  <a:cxnLst>
                    <a:cxn ang="T6">
                      <a:pos x="T0" y="T1"/>
                    </a:cxn>
                    <a:cxn ang="T7">
                      <a:pos x="T2" y="T3"/>
                    </a:cxn>
                    <a:cxn ang="T8">
                      <a:pos x="T4" y="T5"/>
                    </a:cxn>
                  </a:cxnLst>
                  <a:rect l="T9" t="T10" r="T11" b="T12"/>
                  <a:pathLst>
                    <a:path w="46" h="1">
                      <a:moveTo>
                        <a:pt x="46" y="0"/>
                      </a:moveTo>
                      <a:lnTo>
                        <a:pt x="0" y="0"/>
                      </a:lnTo>
                      <a:lnTo>
                        <a:pt x="46" y="0"/>
                      </a:lnTo>
                      <a:close/>
                    </a:path>
                  </a:pathLst>
                </a:custGeom>
                <a:solidFill>
                  <a:srgbClr val="688CC0"/>
                </a:solidFill>
                <a:ln w="3175">
                  <a:solidFill>
                    <a:srgbClr val="000000"/>
                  </a:solidFill>
                  <a:round/>
                  <a:headEnd/>
                  <a:tailEnd/>
                </a:ln>
              </p:spPr>
              <p:txBody>
                <a:bodyPr/>
                <a:lstStyle/>
                <a:p>
                  <a:endParaRPr lang="zh-TW" altLang="en-US"/>
                </a:p>
              </p:txBody>
            </p:sp>
          </p:grpSp>
          <p:sp>
            <p:nvSpPr>
              <p:cNvPr id="1120476" name="Rectangle 220"/>
              <p:cNvSpPr>
                <a:spLocks noChangeArrowheads="1"/>
              </p:cNvSpPr>
              <p:nvPr/>
            </p:nvSpPr>
            <p:spPr bwMode="auto">
              <a:xfrm>
                <a:off x="720" y="2880"/>
                <a:ext cx="571" cy="48"/>
              </a:xfrm>
              <a:prstGeom prst="rect">
                <a:avLst/>
              </a:prstGeom>
              <a:gradFill rotWithShape="0">
                <a:gsLst>
                  <a:gs pos="0">
                    <a:schemeClr val="folHlink">
                      <a:gamma/>
                      <a:tint val="32941"/>
                      <a:invGamma/>
                    </a:schemeClr>
                  </a:gs>
                  <a:gs pos="100000">
                    <a:schemeClr val="folHlink"/>
                  </a:gs>
                </a:gsLst>
                <a:path path="shape">
                  <a:fillToRect l="50000" t="50000" r="50000" b="50000"/>
                </a:path>
              </a:gradFill>
              <a:ln w="9525">
                <a:solidFill>
                  <a:schemeClr val="tx1"/>
                </a:solidFill>
                <a:miter lim="800000"/>
                <a:headEnd/>
                <a:tailEnd/>
              </a:ln>
              <a:effectLst/>
            </p:spPr>
            <p:txBody>
              <a:bodyPr wrap="none" anchor="ctr"/>
              <a:lstStyle/>
              <a:p>
                <a:pPr algn="ctr" eaLnBrk="0" hangingPunct="0">
                  <a:spcBef>
                    <a:spcPct val="50000"/>
                  </a:spcBef>
                  <a:defRPr/>
                </a:pPr>
                <a:endParaRPr kumimoji="0" lang="zh-TW" altLang="en-US" sz="2800" b="1">
                  <a:solidFill>
                    <a:schemeClr val="bg2"/>
                  </a:solidFill>
                  <a:latin typeface="Arial" pitchFamily="34" charset="0"/>
                  <a:ea typeface="標楷體" pitchFamily="65" charset="-120"/>
                </a:endParaRPr>
              </a:p>
            </p:txBody>
          </p:sp>
        </p:grpSp>
      </p:grpSp>
      <p:grpSp>
        <p:nvGrpSpPr>
          <p:cNvPr id="91145" name="Group 221"/>
          <p:cNvGrpSpPr>
            <a:grpSpLocks/>
          </p:cNvGrpSpPr>
          <p:nvPr/>
        </p:nvGrpSpPr>
        <p:grpSpPr bwMode="auto">
          <a:xfrm>
            <a:off x="2379663" y="1052513"/>
            <a:ext cx="868362" cy="1066800"/>
            <a:chOff x="1607" y="868"/>
            <a:chExt cx="547" cy="672"/>
          </a:xfrm>
        </p:grpSpPr>
        <p:sp>
          <p:nvSpPr>
            <p:cNvPr id="1120478" name="Rectangle 222"/>
            <p:cNvSpPr>
              <a:spLocks noChangeArrowheads="1"/>
            </p:cNvSpPr>
            <p:nvPr/>
          </p:nvSpPr>
          <p:spPr bwMode="auto">
            <a:xfrm>
              <a:off x="1610" y="1343"/>
              <a:ext cx="544" cy="53"/>
            </a:xfrm>
            <a:prstGeom prst="rect">
              <a:avLst/>
            </a:prstGeom>
            <a:gradFill rotWithShape="0">
              <a:gsLst>
                <a:gs pos="0">
                  <a:schemeClr val="folHlink">
                    <a:gamma/>
                    <a:tint val="32941"/>
                    <a:invGamma/>
                  </a:schemeClr>
                </a:gs>
                <a:gs pos="100000">
                  <a:schemeClr val="folHlink"/>
                </a:gs>
              </a:gsLst>
              <a:path path="shape">
                <a:fillToRect l="50000" t="50000" r="50000" b="50000"/>
              </a:path>
            </a:gradFill>
            <a:ln w="9525">
              <a:solidFill>
                <a:schemeClr val="tx1"/>
              </a:solidFill>
              <a:miter lim="800000"/>
              <a:headEnd/>
              <a:tailEnd/>
            </a:ln>
            <a:effectLst/>
          </p:spPr>
          <p:txBody>
            <a:bodyPr wrap="none" anchor="ctr"/>
            <a:lstStyle/>
            <a:p>
              <a:pPr algn="ctr" eaLnBrk="0" hangingPunct="0">
                <a:spcBef>
                  <a:spcPct val="50000"/>
                </a:spcBef>
                <a:defRPr/>
              </a:pPr>
              <a:endParaRPr kumimoji="0" lang="zh-TW" altLang="en-US" sz="2800" b="1">
                <a:solidFill>
                  <a:schemeClr val="bg2"/>
                </a:solidFill>
                <a:latin typeface="Arial" pitchFamily="34" charset="0"/>
                <a:ea typeface="標楷體" pitchFamily="65" charset="-120"/>
              </a:endParaRPr>
            </a:p>
          </p:txBody>
        </p:sp>
        <p:sp>
          <p:nvSpPr>
            <p:cNvPr id="1120479" name="Rectangle 223"/>
            <p:cNvSpPr>
              <a:spLocks noChangeArrowheads="1"/>
            </p:cNvSpPr>
            <p:nvPr/>
          </p:nvSpPr>
          <p:spPr bwMode="auto">
            <a:xfrm>
              <a:off x="1607" y="1116"/>
              <a:ext cx="547" cy="66"/>
            </a:xfrm>
            <a:prstGeom prst="rect">
              <a:avLst/>
            </a:prstGeom>
            <a:gradFill rotWithShape="0">
              <a:gsLst>
                <a:gs pos="0">
                  <a:schemeClr val="folHlink">
                    <a:gamma/>
                    <a:tint val="32941"/>
                    <a:invGamma/>
                  </a:schemeClr>
                </a:gs>
                <a:gs pos="100000">
                  <a:schemeClr val="folHlink"/>
                </a:gs>
              </a:gsLst>
              <a:path path="shape">
                <a:fillToRect l="50000" t="50000" r="50000" b="50000"/>
              </a:path>
            </a:gradFill>
            <a:ln w="9525">
              <a:solidFill>
                <a:schemeClr val="tx1"/>
              </a:solidFill>
              <a:miter lim="800000"/>
              <a:headEnd/>
              <a:tailEnd/>
            </a:ln>
            <a:effectLst/>
          </p:spPr>
          <p:txBody>
            <a:bodyPr wrap="none" anchor="ctr"/>
            <a:lstStyle/>
            <a:p>
              <a:pPr algn="ctr" eaLnBrk="0" hangingPunct="0">
                <a:spcBef>
                  <a:spcPct val="50000"/>
                </a:spcBef>
                <a:defRPr/>
              </a:pPr>
              <a:endParaRPr kumimoji="0" lang="zh-TW" altLang="en-US" sz="2800" b="1">
                <a:solidFill>
                  <a:schemeClr val="bg2"/>
                </a:solidFill>
                <a:latin typeface="Arial" pitchFamily="34" charset="0"/>
                <a:ea typeface="標楷體" pitchFamily="65" charset="-120"/>
              </a:endParaRPr>
            </a:p>
          </p:txBody>
        </p:sp>
        <p:sp>
          <p:nvSpPr>
            <p:cNvPr id="1120480" name="Rectangle 224"/>
            <p:cNvSpPr>
              <a:spLocks noChangeArrowheads="1"/>
            </p:cNvSpPr>
            <p:nvPr/>
          </p:nvSpPr>
          <p:spPr bwMode="auto">
            <a:xfrm>
              <a:off x="1610" y="1207"/>
              <a:ext cx="544" cy="93"/>
            </a:xfrm>
            <a:prstGeom prst="rect">
              <a:avLst/>
            </a:prstGeom>
            <a:gradFill rotWithShape="0">
              <a:gsLst>
                <a:gs pos="0">
                  <a:schemeClr val="folHlink">
                    <a:gamma/>
                    <a:tint val="32941"/>
                    <a:invGamma/>
                  </a:schemeClr>
                </a:gs>
                <a:gs pos="100000">
                  <a:schemeClr val="folHlink"/>
                </a:gs>
              </a:gsLst>
              <a:path path="shape">
                <a:fillToRect l="50000" t="50000" r="50000" b="50000"/>
              </a:path>
            </a:gradFill>
            <a:ln w="9525">
              <a:solidFill>
                <a:schemeClr val="tx1"/>
              </a:solidFill>
              <a:miter lim="800000"/>
              <a:headEnd/>
              <a:tailEnd/>
            </a:ln>
            <a:effectLst/>
          </p:spPr>
          <p:txBody>
            <a:bodyPr wrap="none" anchor="ctr"/>
            <a:lstStyle/>
            <a:p>
              <a:pPr algn="ctr" eaLnBrk="0" hangingPunct="0">
                <a:spcBef>
                  <a:spcPct val="50000"/>
                </a:spcBef>
                <a:defRPr/>
              </a:pPr>
              <a:endParaRPr kumimoji="0" lang="zh-TW" altLang="en-US" sz="2800" b="1">
                <a:solidFill>
                  <a:schemeClr val="bg2"/>
                </a:solidFill>
                <a:latin typeface="Arial" pitchFamily="34" charset="0"/>
                <a:ea typeface="標楷體" pitchFamily="65" charset="-120"/>
              </a:endParaRPr>
            </a:p>
          </p:txBody>
        </p:sp>
        <p:sp>
          <p:nvSpPr>
            <p:cNvPr id="1120481" name="Rectangle 225"/>
            <p:cNvSpPr>
              <a:spLocks noChangeArrowheads="1"/>
            </p:cNvSpPr>
            <p:nvPr/>
          </p:nvSpPr>
          <p:spPr bwMode="auto">
            <a:xfrm>
              <a:off x="1610" y="1026"/>
              <a:ext cx="544" cy="60"/>
            </a:xfrm>
            <a:prstGeom prst="rect">
              <a:avLst/>
            </a:prstGeom>
            <a:gradFill rotWithShape="0">
              <a:gsLst>
                <a:gs pos="0">
                  <a:schemeClr val="folHlink">
                    <a:gamma/>
                    <a:tint val="32941"/>
                    <a:invGamma/>
                  </a:schemeClr>
                </a:gs>
                <a:gs pos="100000">
                  <a:schemeClr val="folHlink"/>
                </a:gs>
              </a:gsLst>
              <a:path path="shape">
                <a:fillToRect l="50000" t="50000" r="50000" b="50000"/>
              </a:path>
            </a:gradFill>
            <a:ln w="9525">
              <a:solidFill>
                <a:schemeClr val="tx1"/>
              </a:solidFill>
              <a:miter lim="800000"/>
              <a:headEnd/>
              <a:tailEnd/>
            </a:ln>
            <a:effectLst/>
          </p:spPr>
          <p:txBody>
            <a:bodyPr wrap="none" anchor="ctr"/>
            <a:lstStyle/>
            <a:p>
              <a:pPr algn="ctr" eaLnBrk="0" hangingPunct="0">
                <a:spcBef>
                  <a:spcPct val="50000"/>
                </a:spcBef>
                <a:defRPr/>
              </a:pPr>
              <a:endParaRPr kumimoji="0" lang="zh-TW" altLang="en-US" sz="2800" b="1">
                <a:solidFill>
                  <a:schemeClr val="bg2"/>
                </a:solidFill>
                <a:latin typeface="Arial" pitchFamily="34" charset="0"/>
                <a:ea typeface="標楷體" pitchFamily="65" charset="-120"/>
              </a:endParaRPr>
            </a:p>
          </p:txBody>
        </p:sp>
        <p:sp>
          <p:nvSpPr>
            <p:cNvPr id="91158" name="Oval 226"/>
            <p:cNvSpPr>
              <a:spLocks noChangeArrowheads="1"/>
            </p:cNvSpPr>
            <p:nvPr/>
          </p:nvSpPr>
          <p:spPr bwMode="auto">
            <a:xfrm>
              <a:off x="1850" y="868"/>
              <a:ext cx="96" cy="672"/>
            </a:xfrm>
            <a:prstGeom prst="ellipse">
              <a:avLst/>
            </a:prstGeom>
            <a:noFill/>
            <a:ln w="19050">
              <a:solidFill>
                <a:schemeClr val="tx1"/>
              </a:solidFill>
              <a:prstDash val="dash"/>
              <a:round/>
              <a:headEnd/>
              <a:tailEnd/>
            </a:ln>
          </p:spPr>
          <p:txBody>
            <a:bodyPr wrap="none" anchor="ctr"/>
            <a:lstStyle/>
            <a:p>
              <a:pPr algn="ctr" eaLnBrk="0" hangingPunct="0">
                <a:spcBef>
                  <a:spcPct val="50000"/>
                </a:spcBef>
              </a:pPr>
              <a:endParaRPr kumimoji="0" lang="zh-TW" altLang="zh-TW" sz="2800" b="1">
                <a:solidFill>
                  <a:schemeClr val="bg2"/>
                </a:solidFill>
                <a:ea typeface="標楷體" pitchFamily="65" charset="-120"/>
              </a:endParaRPr>
            </a:p>
          </p:txBody>
        </p:sp>
      </p:grpSp>
      <p:pic>
        <p:nvPicPr>
          <p:cNvPr id="91146" name="Picture 227" descr="DS-14"/>
          <p:cNvPicPr>
            <a:picLocks noChangeAspect="1" noChangeArrowheads="1"/>
          </p:cNvPicPr>
          <p:nvPr/>
        </p:nvPicPr>
        <p:blipFill>
          <a:blip r:embed="rId5"/>
          <a:srcRect/>
          <a:stretch>
            <a:fillRect/>
          </a:stretch>
        </p:blipFill>
        <p:spPr bwMode="auto">
          <a:xfrm>
            <a:off x="3248025" y="1231900"/>
            <a:ext cx="2665413" cy="722313"/>
          </a:xfrm>
          <a:prstGeom prst="rect">
            <a:avLst/>
          </a:prstGeom>
          <a:noFill/>
          <a:ln w="9525">
            <a:noFill/>
            <a:miter lim="800000"/>
            <a:headEnd/>
            <a:tailEnd/>
          </a:ln>
        </p:spPr>
      </p:pic>
      <p:pic>
        <p:nvPicPr>
          <p:cNvPr id="1120484" name="Picture 228" descr="DS-14"/>
          <p:cNvPicPr>
            <a:picLocks noChangeAspect="1" noChangeArrowheads="1"/>
          </p:cNvPicPr>
          <p:nvPr/>
        </p:nvPicPr>
        <p:blipFill>
          <a:blip r:embed="rId5"/>
          <a:srcRect/>
          <a:stretch>
            <a:fillRect/>
          </a:stretch>
        </p:blipFill>
        <p:spPr bwMode="auto">
          <a:xfrm>
            <a:off x="3248025" y="1951038"/>
            <a:ext cx="2665413" cy="722312"/>
          </a:xfrm>
          <a:prstGeom prst="rect">
            <a:avLst/>
          </a:prstGeom>
          <a:noFill/>
          <a:ln w="9525">
            <a:noFill/>
            <a:miter lim="800000"/>
            <a:headEnd/>
            <a:tailEnd/>
          </a:ln>
        </p:spPr>
      </p:pic>
      <p:pic>
        <p:nvPicPr>
          <p:cNvPr id="1120485" name="Picture 229" descr="DS-14"/>
          <p:cNvPicPr>
            <a:picLocks noChangeAspect="1" noChangeArrowheads="1"/>
          </p:cNvPicPr>
          <p:nvPr/>
        </p:nvPicPr>
        <p:blipFill>
          <a:blip r:embed="rId5"/>
          <a:srcRect/>
          <a:stretch>
            <a:fillRect/>
          </a:stretch>
        </p:blipFill>
        <p:spPr bwMode="auto">
          <a:xfrm>
            <a:off x="3248025" y="2671763"/>
            <a:ext cx="2665413" cy="722312"/>
          </a:xfrm>
          <a:prstGeom prst="rect">
            <a:avLst/>
          </a:prstGeom>
          <a:noFill/>
          <a:ln w="9525">
            <a:noFill/>
            <a:miter lim="800000"/>
            <a:headEnd/>
            <a:tailEnd/>
          </a:ln>
        </p:spPr>
      </p:pic>
      <p:pic>
        <p:nvPicPr>
          <p:cNvPr id="1120486" name="Picture 230" descr="DS-14"/>
          <p:cNvPicPr>
            <a:picLocks noChangeAspect="1" noChangeArrowheads="1"/>
          </p:cNvPicPr>
          <p:nvPr/>
        </p:nvPicPr>
        <p:blipFill>
          <a:blip r:embed="rId5"/>
          <a:srcRect/>
          <a:stretch>
            <a:fillRect/>
          </a:stretch>
        </p:blipFill>
        <p:spPr bwMode="auto">
          <a:xfrm>
            <a:off x="3248025" y="3390900"/>
            <a:ext cx="2665413" cy="722313"/>
          </a:xfrm>
          <a:prstGeom prst="rect">
            <a:avLst/>
          </a:prstGeom>
          <a:noFill/>
          <a:ln w="9525">
            <a:noFill/>
            <a:miter lim="800000"/>
            <a:headEnd/>
            <a:tailEnd/>
          </a:ln>
        </p:spPr>
      </p:pic>
      <p:pic>
        <p:nvPicPr>
          <p:cNvPr id="1120487" name="Picture 231" descr="fas3050"/>
          <p:cNvPicPr>
            <a:picLocks noChangeAspect="1" noChangeArrowheads="1"/>
          </p:cNvPicPr>
          <p:nvPr/>
        </p:nvPicPr>
        <p:blipFill>
          <a:blip r:embed="rId6"/>
          <a:srcRect/>
          <a:stretch>
            <a:fillRect/>
          </a:stretch>
        </p:blipFill>
        <p:spPr bwMode="auto">
          <a:xfrm>
            <a:off x="3248025" y="1196975"/>
            <a:ext cx="2665413" cy="720725"/>
          </a:xfrm>
          <a:prstGeom prst="rect">
            <a:avLst/>
          </a:prstGeom>
          <a:noFill/>
          <a:ln w="9525">
            <a:noFill/>
            <a:miter lim="800000"/>
            <a:headEnd/>
            <a:tailEnd/>
          </a:ln>
        </p:spPr>
      </p:pic>
      <p:pic>
        <p:nvPicPr>
          <p:cNvPr id="1120488" name="Picture 232" descr="DS-14"/>
          <p:cNvPicPr>
            <a:picLocks noChangeAspect="1" noChangeArrowheads="1"/>
          </p:cNvPicPr>
          <p:nvPr/>
        </p:nvPicPr>
        <p:blipFill>
          <a:blip r:embed="rId5"/>
          <a:srcRect/>
          <a:stretch>
            <a:fillRect/>
          </a:stretch>
        </p:blipFill>
        <p:spPr bwMode="auto">
          <a:xfrm>
            <a:off x="3248025" y="4076700"/>
            <a:ext cx="2665413" cy="722313"/>
          </a:xfrm>
          <a:prstGeom prst="rect">
            <a:avLst/>
          </a:prstGeom>
          <a:noFill/>
          <a:ln w="9525">
            <a:noFill/>
            <a:miter lim="800000"/>
            <a:headEnd/>
            <a:tailEnd/>
          </a:ln>
        </p:spPr>
      </p:pic>
      <p:pic>
        <p:nvPicPr>
          <p:cNvPr id="1120489" name="Picture 233" descr="DS-14"/>
          <p:cNvPicPr>
            <a:picLocks noChangeAspect="1" noChangeArrowheads="1"/>
          </p:cNvPicPr>
          <p:nvPr/>
        </p:nvPicPr>
        <p:blipFill>
          <a:blip r:embed="rId5"/>
          <a:srcRect/>
          <a:stretch>
            <a:fillRect/>
          </a:stretch>
        </p:blipFill>
        <p:spPr bwMode="auto">
          <a:xfrm>
            <a:off x="3248025" y="4797425"/>
            <a:ext cx="2665413" cy="722313"/>
          </a:xfrm>
          <a:prstGeom prst="rect">
            <a:avLst/>
          </a:prstGeom>
          <a:noFill/>
          <a:ln w="9525">
            <a:noFill/>
            <a:miter lim="800000"/>
            <a:headEnd/>
            <a:tailEnd/>
          </a:ln>
        </p:spPr>
      </p:pic>
      <p:sp>
        <p:nvSpPr>
          <p:cNvPr id="91153" name="Rectangle 234"/>
          <p:cNvSpPr>
            <a:spLocks noChangeArrowheads="1"/>
          </p:cNvSpPr>
          <p:nvPr/>
        </p:nvSpPr>
        <p:spPr bwMode="auto">
          <a:xfrm>
            <a:off x="5905500" y="1125538"/>
            <a:ext cx="3203575" cy="4248150"/>
          </a:xfrm>
          <a:prstGeom prst="rect">
            <a:avLst/>
          </a:prstGeom>
          <a:noFill/>
          <a:ln w="9525">
            <a:noFill/>
            <a:miter lim="800000"/>
            <a:headEnd/>
            <a:tailEnd/>
          </a:ln>
        </p:spPr>
        <p:txBody>
          <a:bodyPr/>
          <a:lstStyle/>
          <a:p>
            <a:pPr marL="342900" indent="-342900">
              <a:spcBef>
                <a:spcPct val="20000"/>
              </a:spcBef>
            </a:pPr>
            <a:r>
              <a:rPr kumimoji="0" lang="zh-TW" altLang="en-US" sz="1600" b="1">
                <a:solidFill>
                  <a:schemeClr val="accent2"/>
                </a:solidFill>
                <a:ea typeface="華康中圓體"/>
                <a:cs typeface="華康中圓體"/>
              </a:rPr>
              <a:t>解決傳統</a:t>
            </a:r>
            <a:r>
              <a:rPr kumimoji="0" lang="en-US" altLang="zh-TW" sz="1600" b="1">
                <a:solidFill>
                  <a:schemeClr val="accent2"/>
                </a:solidFill>
                <a:ea typeface="華康中圓體"/>
                <a:cs typeface="華康中圓體"/>
              </a:rPr>
              <a:t>IT</a:t>
            </a:r>
            <a:r>
              <a:rPr kumimoji="0" lang="zh-TW" altLang="en-US" sz="1600" b="1">
                <a:solidFill>
                  <a:schemeClr val="accent2"/>
                </a:solidFill>
                <a:ea typeface="華康中圓體"/>
                <a:cs typeface="華康中圓體"/>
              </a:rPr>
              <a:t>架構無解的擴充難題</a:t>
            </a:r>
          </a:p>
          <a:p>
            <a:pPr marL="342900" indent="-342900">
              <a:spcBef>
                <a:spcPct val="20000"/>
              </a:spcBef>
              <a:buFontTx/>
              <a:buBlip>
                <a:blip r:embed="rId7"/>
              </a:buBlip>
            </a:pPr>
            <a:r>
              <a:rPr kumimoji="0" lang="zh-TW" altLang="en-US" sz="1600" b="1">
                <a:solidFill>
                  <a:srgbClr val="FF0000"/>
                </a:solidFill>
                <a:ea typeface="華康中圓體"/>
                <a:cs typeface="華康中圓體"/>
              </a:rPr>
              <a:t>當即有容量不足時</a:t>
            </a:r>
          </a:p>
          <a:p>
            <a:pPr marL="742950" lvl="1" indent="-285750">
              <a:spcBef>
                <a:spcPct val="20000"/>
              </a:spcBef>
              <a:buFontTx/>
              <a:buBlip>
                <a:blip r:embed="rId8"/>
              </a:buBlip>
            </a:pPr>
            <a:r>
              <a:rPr kumimoji="0" lang="zh-TW" altLang="en-US" sz="1400" b="1">
                <a:solidFill>
                  <a:schemeClr val="accent2"/>
                </a:solidFill>
                <a:ea typeface="華康中圓體"/>
                <a:cs typeface="華康中圓體"/>
              </a:rPr>
              <a:t>不需停機直接線上擴充</a:t>
            </a:r>
          </a:p>
          <a:p>
            <a:pPr marL="742950" lvl="1" indent="-285750">
              <a:spcBef>
                <a:spcPct val="20000"/>
              </a:spcBef>
              <a:buFontTx/>
              <a:buBlip>
                <a:blip r:embed="rId8"/>
              </a:buBlip>
            </a:pPr>
            <a:r>
              <a:rPr kumimoji="0" lang="en-US" altLang="zh-TW" sz="1400" b="1">
                <a:solidFill>
                  <a:schemeClr val="accent2"/>
                </a:solidFill>
                <a:ea typeface="華康中圓體"/>
                <a:cs typeface="華康中圓體"/>
              </a:rPr>
              <a:t>NetApp</a:t>
            </a:r>
            <a:r>
              <a:rPr kumimoji="0" lang="zh-TW" altLang="en-US" sz="1400" b="1">
                <a:solidFill>
                  <a:schemeClr val="accent2"/>
                </a:solidFill>
                <a:ea typeface="華康中圓體"/>
                <a:cs typeface="華康中圓體"/>
              </a:rPr>
              <a:t>提供單一檔案系統線上擴充</a:t>
            </a:r>
            <a:r>
              <a:rPr kumimoji="0" lang="en-US" altLang="zh-TW" sz="1400" b="1">
                <a:solidFill>
                  <a:schemeClr val="accent2"/>
                </a:solidFill>
                <a:ea typeface="華康中圓體"/>
                <a:cs typeface="華康中圓體"/>
              </a:rPr>
              <a:t>(</a:t>
            </a:r>
            <a:r>
              <a:rPr kumimoji="0" lang="zh-TW" altLang="en-US" sz="1400" b="1">
                <a:solidFill>
                  <a:schemeClr val="accent2"/>
                </a:solidFill>
                <a:ea typeface="華康中圓體"/>
                <a:cs typeface="華康中圓體"/>
              </a:rPr>
              <a:t>或縮小</a:t>
            </a:r>
            <a:r>
              <a:rPr kumimoji="0" lang="en-US" altLang="zh-TW" sz="1400" b="1">
                <a:solidFill>
                  <a:schemeClr val="accent2"/>
                </a:solidFill>
                <a:ea typeface="華康中圓體"/>
                <a:cs typeface="華康中圓體"/>
              </a:rPr>
              <a:t>)</a:t>
            </a:r>
            <a:r>
              <a:rPr kumimoji="0" lang="zh-TW" altLang="en-US" sz="1400" b="1">
                <a:solidFill>
                  <a:schemeClr val="accent2"/>
                </a:solidFill>
                <a:ea typeface="華康中圓體"/>
                <a:cs typeface="華康中圓體"/>
              </a:rPr>
              <a:t>可達</a:t>
            </a:r>
            <a:r>
              <a:rPr kumimoji="0" lang="en-US" altLang="zh-TW" sz="1400" b="1">
                <a:solidFill>
                  <a:schemeClr val="accent2"/>
                </a:solidFill>
                <a:ea typeface="華康中圓體"/>
                <a:cs typeface="華康中圓體"/>
              </a:rPr>
              <a:t>16.8TB</a:t>
            </a:r>
            <a:r>
              <a:rPr kumimoji="0" lang="zh-TW" altLang="en-US" sz="1400" b="1">
                <a:solidFill>
                  <a:schemeClr val="accent2"/>
                </a:solidFill>
                <a:ea typeface="華康中圓體"/>
                <a:cs typeface="華康中圓體"/>
              </a:rPr>
              <a:t>的容量，單一機種可達</a:t>
            </a:r>
            <a:r>
              <a:rPr kumimoji="0" lang="en-US" altLang="zh-TW" sz="1400" b="1">
                <a:solidFill>
                  <a:schemeClr val="accent2"/>
                </a:solidFill>
                <a:ea typeface="華康中圓體"/>
                <a:cs typeface="華康中圓體"/>
              </a:rPr>
              <a:t>1000TB</a:t>
            </a:r>
            <a:r>
              <a:rPr kumimoji="0" lang="zh-TW" altLang="en-US" sz="1400" b="1">
                <a:solidFill>
                  <a:srgbClr val="000099"/>
                </a:solidFill>
                <a:ea typeface="華康中圓體"/>
                <a:cs typeface="華康中圓體"/>
              </a:rPr>
              <a:t>以上</a:t>
            </a:r>
          </a:p>
          <a:p>
            <a:pPr marL="342900" indent="-342900">
              <a:spcBef>
                <a:spcPct val="20000"/>
              </a:spcBef>
              <a:buFontTx/>
              <a:buBlip>
                <a:blip r:embed="rId7"/>
              </a:buBlip>
            </a:pPr>
            <a:r>
              <a:rPr kumimoji="0" lang="zh-TW" altLang="en-US" sz="1600" b="1">
                <a:solidFill>
                  <a:srgbClr val="FF0000"/>
                </a:solidFill>
                <a:ea typeface="華康中圓體"/>
                <a:cs typeface="華康中圓體"/>
              </a:rPr>
              <a:t>當效能不足時</a:t>
            </a:r>
          </a:p>
          <a:p>
            <a:pPr marL="742950" lvl="1" indent="-285750">
              <a:spcBef>
                <a:spcPct val="20000"/>
              </a:spcBef>
              <a:buFontTx/>
              <a:buBlip>
                <a:blip r:embed="rId8"/>
              </a:buBlip>
            </a:pPr>
            <a:r>
              <a:rPr kumimoji="0" lang="zh-TW" altLang="en-US" sz="1400" b="1">
                <a:solidFill>
                  <a:schemeClr val="accent2"/>
                </a:solidFill>
                <a:ea typeface="華康中圓體"/>
                <a:cs typeface="華康中圓體"/>
              </a:rPr>
              <a:t>數分鐘的停機時間直接升級更高效能的儲存控制器</a:t>
            </a:r>
          </a:p>
          <a:p>
            <a:pPr marL="742950" lvl="1" indent="-285750">
              <a:spcBef>
                <a:spcPct val="20000"/>
              </a:spcBef>
              <a:buFontTx/>
              <a:buBlip>
                <a:blip r:embed="rId8"/>
              </a:buBlip>
            </a:pPr>
            <a:r>
              <a:rPr kumimoji="0" lang="zh-TW" altLang="en-US" sz="1400" b="1">
                <a:solidFill>
                  <a:schemeClr val="accent2"/>
                </a:solidFill>
                <a:ea typeface="華康中圓體"/>
                <a:cs typeface="華康中圓體"/>
              </a:rPr>
              <a:t>既有資料完全不受影響且不需任何改變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0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04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04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04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04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idx="4294967295"/>
          </p:nvPr>
        </p:nvSpPr>
        <p:spPr>
          <a:xfrm>
            <a:off x="755650" y="0"/>
            <a:ext cx="7772400" cy="558800"/>
          </a:xfrm>
        </p:spPr>
        <p:txBody>
          <a:bodyPr/>
          <a:lstStyle/>
          <a:p>
            <a:pPr eaLnBrk="1" hangingPunct="1"/>
            <a:r>
              <a:rPr lang="zh-TW" altLang="en-US" smtClean="0"/>
              <a:t>系統升級不需要資料轉換</a:t>
            </a:r>
          </a:p>
        </p:txBody>
      </p:sp>
      <p:sp>
        <p:nvSpPr>
          <p:cNvPr id="139266" name="Rectangle 3"/>
          <p:cNvSpPr>
            <a:spLocks noChangeArrowheads="1"/>
          </p:cNvSpPr>
          <p:nvPr/>
        </p:nvSpPr>
        <p:spPr bwMode="auto">
          <a:xfrm>
            <a:off x="5978525" y="2286000"/>
            <a:ext cx="3057525" cy="590550"/>
          </a:xfrm>
          <a:prstGeom prst="rect">
            <a:avLst/>
          </a:prstGeom>
          <a:noFill/>
          <a:ln w="9525">
            <a:noFill/>
            <a:miter lim="800000"/>
            <a:headEnd/>
            <a:tailEnd/>
          </a:ln>
        </p:spPr>
        <p:txBody>
          <a:bodyPr/>
          <a:lstStyle/>
          <a:p>
            <a:pPr marL="342900" indent="-342900">
              <a:spcBef>
                <a:spcPct val="15000"/>
              </a:spcBef>
              <a:spcAft>
                <a:spcPct val="15000"/>
              </a:spcAft>
              <a:buFontTx/>
              <a:buBlip>
                <a:blip r:embed="rId3"/>
              </a:buBlip>
            </a:pPr>
            <a:r>
              <a:rPr lang="zh-TW" altLang="en-US">
                <a:ea typeface="華康中圓體"/>
                <a:cs typeface="華康中圓體"/>
              </a:rPr>
              <a:t>不用耗時的資料轉移即可完成升級至更高階系統</a:t>
            </a:r>
            <a:endParaRPr lang="zh-CN" altLang="en-US">
              <a:ea typeface="華康中圓體"/>
              <a:cs typeface="華康中圓體"/>
            </a:endParaRPr>
          </a:p>
        </p:txBody>
      </p:sp>
      <p:sp>
        <p:nvSpPr>
          <p:cNvPr id="139267" name="Freeform 4"/>
          <p:cNvSpPr>
            <a:spLocks/>
          </p:cNvSpPr>
          <p:nvPr/>
        </p:nvSpPr>
        <p:spPr bwMode="auto">
          <a:xfrm rot="-300360">
            <a:off x="323850" y="971550"/>
            <a:ext cx="8207375" cy="2362200"/>
          </a:xfrm>
          <a:custGeom>
            <a:avLst/>
            <a:gdLst>
              <a:gd name="T0" fmla="*/ 0 w 3282"/>
              <a:gd name="T1" fmla="*/ 2147483647 h 1890"/>
              <a:gd name="T2" fmla="*/ 0 w 3282"/>
              <a:gd name="T3" fmla="*/ 2147483647 h 1890"/>
              <a:gd name="T4" fmla="*/ 2147483647 w 3282"/>
              <a:gd name="T5" fmla="*/ 0 h 1890"/>
              <a:gd name="T6" fmla="*/ 2147483647 w 3282"/>
              <a:gd name="T7" fmla="*/ 2147483647 h 1890"/>
              <a:gd name="T8" fmla="*/ 0 w 3282"/>
              <a:gd name="T9" fmla="*/ 2147483647 h 1890"/>
              <a:gd name="T10" fmla="*/ 0 60000 65536"/>
              <a:gd name="T11" fmla="*/ 0 60000 65536"/>
              <a:gd name="T12" fmla="*/ 0 60000 65536"/>
              <a:gd name="T13" fmla="*/ 0 60000 65536"/>
              <a:gd name="T14" fmla="*/ 0 60000 65536"/>
              <a:gd name="T15" fmla="*/ 0 w 3282"/>
              <a:gd name="T16" fmla="*/ 0 h 1890"/>
              <a:gd name="T17" fmla="*/ 3282 w 3282"/>
              <a:gd name="T18" fmla="*/ 1890 h 1890"/>
            </a:gdLst>
            <a:ahLst/>
            <a:cxnLst>
              <a:cxn ang="T10">
                <a:pos x="T0" y="T1"/>
              </a:cxn>
              <a:cxn ang="T11">
                <a:pos x="T2" y="T3"/>
              </a:cxn>
              <a:cxn ang="T12">
                <a:pos x="T4" y="T5"/>
              </a:cxn>
              <a:cxn ang="T13">
                <a:pos x="T6" y="T7"/>
              </a:cxn>
              <a:cxn ang="T14">
                <a:pos x="T8" y="T9"/>
              </a:cxn>
            </a:cxnLst>
            <a:rect l="T15" t="T16" r="T17" b="T18"/>
            <a:pathLst>
              <a:path w="3282" h="1890">
                <a:moveTo>
                  <a:pt x="0" y="1890"/>
                </a:moveTo>
                <a:lnTo>
                  <a:pt x="0" y="1362"/>
                </a:lnTo>
                <a:lnTo>
                  <a:pt x="3282" y="0"/>
                </a:lnTo>
                <a:lnTo>
                  <a:pt x="3282" y="540"/>
                </a:lnTo>
                <a:lnTo>
                  <a:pt x="0" y="1890"/>
                </a:lnTo>
                <a:close/>
              </a:path>
            </a:pathLst>
          </a:custGeom>
          <a:gradFill rotWithShape="0">
            <a:gsLst>
              <a:gs pos="0">
                <a:srgbClr val="CED4E8"/>
              </a:gs>
              <a:gs pos="50000">
                <a:srgbClr val="788AC2"/>
              </a:gs>
              <a:gs pos="100000">
                <a:srgbClr val="CED4E8"/>
              </a:gs>
            </a:gsLst>
            <a:lin ang="5400000" scaled="1"/>
          </a:gradFill>
          <a:ln w="12700">
            <a:noFill/>
            <a:round/>
            <a:headEnd/>
            <a:tailEnd/>
          </a:ln>
        </p:spPr>
        <p:txBody>
          <a:bodyPr wrap="none" anchor="ctr"/>
          <a:lstStyle/>
          <a:p>
            <a:endParaRPr lang="zh-TW" altLang="en-US"/>
          </a:p>
        </p:txBody>
      </p:sp>
      <p:sp>
        <p:nvSpPr>
          <p:cNvPr id="139268" name="Text Box 5"/>
          <p:cNvSpPr txBox="1">
            <a:spLocks noChangeArrowheads="1"/>
          </p:cNvSpPr>
          <p:nvPr/>
        </p:nvSpPr>
        <p:spPr bwMode="auto">
          <a:xfrm>
            <a:off x="592138" y="831850"/>
            <a:ext cx="3354387" cy="457200"/>
          </a:xfrm>
          <a:prstGeom prst="rect">
            <a:avLst/>
          </a:prstGeom>
          <a:solidFill>
            <a:srgbClr val="0027A2"/>
          </a:solidFill>
          <a:ln w="9525">
            <a:noFill/>
            <a:miter lim="800000"/>
            <a:headEnd/>
            <a:tailEnd/>
          </a:ln>
        </p:spPr>
        <p:txBody>
          <a:bodyPr>
            <a:spAutoFit/>
          </a:bodyPr>
          <a:lstStyle/>
          <a:p>
            <a:pPr algn="ctr"/>
            <a:r>
              <a:rPr kumimoji="0" lang="en-US" altLang="zh-TW" b="1">
                <a:solidFill>
                  <a:schemeClr val="bg1"/>
                </a:solidFill>
                <a:ea typeface="標楷體" pitchFamily="65" charset="-120"/>
                <a:cs typeface="Arial" charset="0"/>
              </a:rPr>
              <a:t>NetApp </a:t>
            </a:r>
            <a:r>
              <a:rPr kumimoji="0" lang="en-US" altLang="zh-CN" b="1">
                <a:solidFill>
                  <a:schemeClr val="bg1"/>
                </a:solidFill>
                <a:ea typeface="標楷體" pitchFamily="65" charset="-120"/>
                <a:cs typeface="Arial" charset="0"/>
              </a:rPr>
              <a:t>FAS</a:t>
            </a:r>
            <a:endParaRPr kumimoji="0" lang="zh-CN" altLang="en-US" b="1">
              <a:solidFill>
                <a:schemeClr val="bg1"/>
              </a:solidFill>
              <a:ea typeface="標楷體" pitchFamily="65" charset="-120"/>
              <a:cs typeface="Arial" charset="0"/>
            </a:endParaRPr>
          </a:p>
        </p:txBody>
      </p:sp>
      <p:pic>
        <p:nvPicPr>
          <p:cNvPr id="139269" name="Picture 6" descr="tape-storage"/>
          <p:cNvPicPr>
            <a:picLocks noChangeAspect="1" noChangeArrowheads="1"/>
          </p:cNvPicPr>
          <p:nvPr/>
        </p:nvPicPr>
        <p:blipFill>
          <a:blip r:embed="rId4"/>
          <a:srcRect/>
          <a:stretch>
            <a:fillRect/>
          </a:stretch>
        </p:blipFill>
        <p:spPr bwMode="auto">
          <a:xfrm>
            <a:off x="5099050" y="5214938"/>
            <a:ext cx="603250" cy="1220787"/>
          </a:xfrm>
          <a:prstGeom prst="rect">
            <a:avLst/>
          </a:prstGeom>
          <a:noFill/>
          <a:ln w="9525">
            <a:noFill/>
            <a:miter lim="800000"/>
            <a:headEnd/>
            <a:tailEnd/>
          </a:ln>
        </p:spPr>
      </p:pic>
      <p:sp>
        <p:nvSpPr>
          <p:cNvPr id="139270" name="AutoShape 7"/>
          <p:cNvSpPr>
            <a:spLocks noChangeArrowheads="1"/>
          </p:cNvSpPr>
          <p:nvPr/>
        </p:nvSpPr>
        <p:spPr bwMode="auto">
          <a:xfrm flipV="1">
            <a:off x="3832225" y="5737225"/>
            <a:ext cx="1087438" cy="5984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w="12700">
            <a:solidFill>
              <a:schemeClr val="tx1"/>
            </a:solidFill>
            <a:miter lim="800000"/>
            <a:headEnd/>
            <a:tailEnd/>
          </a:ln>
        </p:spPr>
        <p:txBody>
          <a:bodyPr rot="10800000" wrap="none" anchor="ctr"/>
          <a:lstStyle/>
          <a:p>
            <a:endParaRPr lang="zh-TW" altLang="en-US"/>
          </a:p>
        </p:txBody>
      </p:sp>
      <p:sp>
        <p:nvSpPr>
          <p:cNvPr id="139271" name="AutoShape 8"/>
          <p:cNvSpPr>
            <a:spLocks noChangeArrowheads="1"/>
          </p:cNvSpPr>
          <p:nvPr/>
        </p:nvSpPr>
        <p:spPr bwMode="auto">
          <a:xfrm rot="16200000" flipV="1">
            <a:off x="6094412" y="5556251"/>
            <a:ext cx="677863" cy="9128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2"/>
          </a:solidFill>
          <a:ln w="12700">
            <a:solidFill>
              <a:schemeClr val="tx1"/>
            </a:solidFill>
            <a:miter lim="800000"/>
            <a:headEnd/>
            <a:tailEnd/>
          </a:ln>
        </p:spPr>
        <p:txBody>
          <a:bodyPr rot="10800000" vert="eaVert" wrap="none" anchor="ctr"/>
          <a:lstStyle/>
          <a:p>
            <a:endParaRPr lang="zh-TW" altLang="en-US"/>
          </a:p>
        </p:txBody>
      </p:sp>
      <p:sp>
        <p:nvSpPr>
          <p:cNvPr id="139272" name="Rectangle 9"/>
          <p:cNvSpPr>
            <a:spLocks noChangeArrowheads="1"/>
          </p:cNvSpPr>
          <p:nvPr/>
        </p:nvSpPr>
        <p:spPr bwMode="auto">
          <a:xfrm>
            <a:off x="6853238" y="5230813"/>
            <a:ext cx="2222500" cy="590550"/>
          </a:xfrm>
          <a:prstGeom prst="rect">
            <a:avLst/>
          </a:prstGeom>
          <a:noFill/>
          <a:ln w="9525">
            <a:noFill/>
            <a:miter lim="800000"/>
            <a:headEnd/>
            <a:tailEnd/>
          </a:ln>
        </p:spPr>
        <p:txBody>
          <a:bodyPr/>
          <a:lstStyle/>
          <a:p>
            <a:pPr marL="342900" indent="-342900">
              <a:spcBef>
                <a:spcPct val="15000"/>
              </a:spcBef>
              <a:spcAft>
                <a:spcPct val="15000"/>
              </a:spcAft>
              <a:buFontTx/>
              <a:buBlip>
                <a:blip r:embed="rId3"/>
              </a:buBlip>
            </a:pPr>
            <a:r>
              <a:rPr lang="zh-TW" altLang="en-US">
                <a:ea typeface="華康中圓體"/>
                <a:cs typeface="華康中圓體"/>
              </a:rPr>
              <a:t>升級需耗時的資料轉移時間</a:t>
            </a:r>
            <a:endParaRPr lang="zh-CN" altLang="en-US">
              <a:ea typeface="華康中圓體"/>
              <a:cs typeface="華康中圓體"/>
            </a:endParaRPr>
          </a:p>
        </p:txBody>
      </p:sp>
      <p:pic>
        <p:nvPicPr>
          <p:cNvPr id="139273" name="Picture 10" descr="EMC box 1"/>
          <p:cNvPicPr>
            <a:picLocks noChangeAspect="1" noChangeArrowheads="1"/>
          </p:cNvPicPr>
          <p:nvPr/>
        </p:nvPicPr>
        <p:blipFill>
          <a:blip r:embed="rId5"/>
          <a:srcRect/>
          <a:stretch>
            <a:fillRect/>
          </a:stretch>
        </p:blipFill>
        <p:spPr bwMode="auto">
          <a:xfrm>
            <a:off x="3767138" y="3929063"/>
            <a:ext cx="533400" cy="1260475"/>
          </a:xfrm>
          <a:prstGeom prst="rect">
            <a:avLst/>
          </a:prstGeom>
          <a:noFill/>
          <a:ln w="9525">
            <a:noFill/>
            <a:miter lim="800000"/>
            <a:headEnd/>
            <a:tailEnd/>
          </a:ln>
        </p:spPr>
      </p:pic>
      <p:pic>
        <p:nvPicPr>
          <p:cNvPr id="139274" name="Picture 11" descr="EMC box 2"/>
          <p:cNvPicPr>
            <a:picLocks noChangeAspect="1" noChangeArrowheads="1"/>
          </p:cNvPicPr>
          <p:nvPr/>
        </p:nvPicPr>
        <p:blipFill>
          <a:blip r:embed="rId6"/>
          <a:srcRect/>
          <a:stretch>
            <a:fillRect/>
          </a:stretch>
        </p:blipFill>
        <p:spPr bwMode="auto">
          <a:xfrm>
            <a:off x="5773738" y="3911600"/>
            <a:ext cx="1601787" cy="1260475"/>
          </a:xfrm>
          <a:prstGeom prst="rect">
            <a:avLst/>
          </a:prstGeom>
          <a:noFill/>
          <a:ln w="9525">
            <a:noFill/>
            <a:miter lim="800000"/>
            <a:headEnd/>
            <a:tailEnd/>
          </a:ln>
        </p:spPr>
      </p:pic>
      <p:sp>
        <p:nvSpPr>
          <p:cNvPr id="139275" name="Text Box 12"/>
          <p:cNvSpPr txBox="1">
            <a:spLocks noChangeArrowheads="1"/>
          </p:cNvSpPr>
          <p:nvPr/>
        </p:nvSpPr>
        <p:spPr bwMode="auto">
          <a:xfrm>
            <a:off x="255588" y="3849688"/>
            <a:ext cx="3413125" cy="1900237"/>
          </a:xfrm>
          <a:prstGeom prst="rect">
            <a:avLst/>
          </a:prstGeom>
          <a:noFill/>
          <a:ln w="12700">
            <a:noFill/>
            <a:miter lim="800000"/>
            <a:headEnd/>
            <a:tailEnd/>
          </a:ln>
        </p:spPr>
        <p:txBody>
          <a:bodyPr>
            <a:spAutoFit/>
          </a:bodyPr>
          <a:lstStyle/>
          <a:p>
            <a:pPr marL="290513" indent="-290513">
              <a:spcBef>
                <a:spcPct val="50000"/>
              </a:spcBef>
              <a:buFont typeface="Wingdings" pitchFamily="2" charset="2"/>
              <a:buChar char="n"/>
            </a:pPr>
            <a:r>
              <a:rPr kumimoji="0" lang="en-US" altLang="zh-TW" sz="1400">
                <a:solidFill>
                  <a:srgbClr val="5F5F5F"/>
                </a:solidFill>
              </a:rPr>
              <a:t>EMC: DMX</a:t>
            </a:r>
            <a:r>
              <a:rPr kumimoji="0" lang="en-US" altLang="zh-TW" sz="1400">
                <a:solidFill>
                  <a:srgbClr val="5F5F5F"/>
                </a:solidFill>
                <a:sym typeface="Wingdings 3" pitchFamily="18" charset="2"/>
              </a:rPr>
              <a:t>DMX3, </a:t>
            </a:r>
            <a:r>
              <a:rPr kumimoji="0" lang="en-US" altLang="zh-TW" sz="1400">
                <a:solidFill>
                  <a:srgbClr val="5F5F5F"/>
                </a:solidFill>
              </a:rPr>
              <a:t>CX</a:t>
            </a:r>
            <a:r>
              <a:rPr kumimoji="0" lang="en-US" altLang="zh-TW" sz="1400">
                <a:solidFill>
                  <a:srgbClr val="5F5F5F"/>
                </a:solidFill>
                <a:sym typeface="Wingdings 3" pitchFamily="18" charset="2"/>
              </a:rPr>
              <a:t>DMX, CXDMX3,AXCX3</a:t>
            </a:r>
          </a:p>
          <a:p>
            <a:pPr marL="290513" indent="-290513">
              <a:spcBef>
                <a:spcPct val="50000"/>
              </a:spcBef>
              <a:buFont typeface="Wingdings" pitchFamily="2" charset="2"/>
              <a:buChar char="n"/>
            </a:pPr>
            <a:r>
              <a:rPr kumimoji="0" lang="en-US" altLang="zh-TW" sz="1400">
                <a:solidFill>
                  <a:srgbClr val="5F5F5F"/>
                </a:solidFill>
                <a:sym typeface="Wingdings 3" pitchFamily="18" charset="2"/>
              </a:rPr>
              <a:t>IBM: DS DS</a:t>
            </a:r>
          </a:p>
          <a:p>
            <a:pPr marL="290513" indent="-290513">
              <a:spcBef>
                <a:spcPct val="50000"/>
              </a:spcBef>
              <a:buFont typeface="Wingdings" pitchFamily="2" charset="2"/>
              <a:buChar char="n"/>
            </a:pPr>
            <a:r>
              <a:rPr kumimoji="0" lang="en-US" altLang="zh-TW" sz="1400">
                <a:solidFill>
                  <a:srgbClr val="5F5F5F"/>
                </a:solidFill>
                <a:sym typeface="Wingdings 3" pitchFamily="18" charset="2"/>
              </a:rPr>
              <a:t>HDS: ThunderLightning, AMS USP, WMSAMS, WMSUSP</a:t>
            </a:r>
          </a:p>
          <a:p>
            <a:pPr marL="290513" indent="-290513">
              <a:spcBef>
                <a:spcPct val="50000"/>
              </a:spcBef>
              <a:buFont typeface="Wingdings" pitchFamily="2" charset="2"/>
              <a:buChar char="n"/>
            </a:pPr>
            <a:r>
              <a:rPr kumimoji="0" lang="en-US" altLang="zh-TW" sz="1400">
                <a:solidFill>
                  <a:srgbClr val="5F5F5F"/>
                </a:solidFill>
                <a:sym typeface="Wingdings 3" pitchFamily="18" charset="2"/>
              </a:rPr>
              <a:t>HP: EVAEVA, XPXP, EVAXP, MSAEVA, MSAXP</a:t>
            </a:r>
          </a:p>
        </p:txBody>
      </p:sp>
      <p:sp>
        <p:nvSpPr>
          <p:cNvPr id="139276" name="Line 13"/>
          <p:cNvSpPr>
            <a:spLocks noChangeShapeType="1"/>
          </p:cNvSpPr>
          <p:nvPr/>
        </p:nvSpPr>
        <p:spPr bwMode="auto">
          <a:xfrm>
            <a:off x="395288" y="3789363"/>
            <a:ext cx="8424862" cy="0"/>
          </a:xfrm>
          <a:prstGeom prst="line">
            <a:avLst/>
          </a:prstGeom>
          <a:noFill/>
          <a:ln w="25400">
            <a:solidFill>
              <a:schemeClr val="tx1"/>
            </a:solidFill>
            <a:round/>
            <a:headEnd/>
            <a:tailEnd/>
          </a:ln>
        </p:spPr>
        <p:txBody>
          <a:bodyPr/>
          <a:lstStyle/>
          <a:p>
            <a:endParaRPr lang="zh-TW" altLang="en-US"/>
          </a:p>
        </p:txBody>
      </p:sp>
      <p:sp>
        <p:nvSpPr>
          <p:cNvPr id="1167374" name="Text Box 14"/>
          <p:cNvSpPr txBox="1">
            <a:spLocks noChangeArrowheads="1"/>
          </p:cNvSpPr>
          <p:nvPr/>
        </p:nvSpPr>
        <p:spPr bwMode="gray">
          <a:xfrm>
            <a:off x="6659563" y="908050"/>
            <a:ext cx="1039812" cy="336550"/>
          </a:xfrm>
          <a:prstGeom prst="rect">
            <a:avLst/>
          </a:prstGeom>
          <a:noFill/>
          <a:ln w="0">
            <a:noFill/>
            <a:miter lim="800000"/>
            <a:headEnd/>
            <a:tailEnd/>
          </a:ln>
          <a:effectLst>
            <a:outerShdw dist="17961" dir="2700000" algn="ctr" rotWithShape="0">
              <a:schemeClr val="tx1"/>
            </a:outerShdw>
          </a:effectLst>
        </p:spPr>
        <p:txBody>
          <a:bodyPr wrap="none">
            <a:spAutoFit/>
          </a:bodyPr>
          <a:lstStyle/>
          <a:p>
            <a:pPr algn="ctr" eaLnBrk="0" hangingPunct="0">
              <a:defRPr/>
            </a:pPr>
            <a:r>
              <a:rPr kumimoji="0" lang="en-US" altLang="zh-TW" sz="1600" b="1">
                <a:effectLst>
                  <a:outerShdw blurRad="38100" dist="38100" dir="2700000" algn="tl">
                    <a:srgbClr val="C0C0C0"/>
                  </a:outerShdw>
                </a:effectLst>
                <a:ea typeface="新細明體" pitchFamily="18" charset="-120"/>
              </a:rPr>
              <a:t>FAS6040</a:t>
            </a:r>
          </a:p>
        </p:txBody>
      </p:sp>
      <p:sp>
        <p:nvSpPr>
          <p:cNvPr id="1167375" name="Text Box 15"/>
          <p:cNvSpPr txBox="1">
            <a:spLocks noChangeArrowheads="1"/>
          </p:cNvSpPr>
          <p:nvPr/>
        </p:nvSpPr>
        <p:spPr bwMode="gray">
          <a:xfrm>
            <a:off x="7564438" y="692150"/>
            <a:ext cx="1039812" cy="336550"/>
          </a:xfrm>
          <a:prstGeom prst="rect">
            <a:avLst/>
          </a:prstGeom>
          <a:noFill/>
          <a:ln w="0">
            <a:noFill/>
            <a:miter lim="800000"/>
            <a:headEnd/>
            <a:tailEnd/>
          </a:ln>
          <a:effectLst>
            <a:outerShdw dist="17961" dir="2700000" algn="ctr" rotWithShape="0">
              <a:schemeClr val="tx1"/>
            </a:outerShdw>
          </a:effectLst>
        </p:spPr>
        <p:txBody>
          <a:bodyPr wrap="none">
            <a:spAutoFit/>
          </a:bodyPr>
          <a:lstStyle/>
          <a:p>
            <a:pPr algn="ctr" eaLnBrk="0" hangingPunct="0">
              <a:defRPr/>
            </a:pPr>
            <a:r>
              <a:rPr kumimoji="0" lang="en-US" altLang="zh-TW" sz="1600" b="1">
                <a:effectLst>
                  <a:outerShdw blurRad="38100" dist="38100" dir="2700000" algn="tl">
                    <a:srgbClr val="C0C0C0"/>
                  </a:outerShdw>
                </a:effectLst>
                <a:ea typeface="新細明體" pitchFamily="18" charset="-120"/>
              </a:rPr>
              <a:t>FAS6080</a:t>
            </a:r>
          </a:p>
        </p:txBody>
      </p:sp>
      <p:sp>
        <p:nvSpPr>
          <p:cNvPr id="1167376" name="Text Box 16"/>
          <p:cNvSpPr txBox="1">
            <a:spLocks noChangeArrowheads="1"/>
          </p:cNvSpPr>
          <p:nvPr/>
        </p:nvSpPr>
        <p:spPr bwMode="gray">
          <a:xfrm>
            <a:off x="3851275" y="1795463"/>
            <a:ext cx="1039813" cy="336550"/>
          </a:xfrm>
          <a:prstGeom prst="rect">
            <a:avLst/>
          </a:prstGeom>
          <a:noFill/>
          <a:ln w="0">
            <a:noFill/>
            <a:miter lim="800000"/>
            <a:headEnd/>
            <a:tailEnd/>
          </a:ln>
          <a:effectLst>
            <a:outerShdw dist="17961" dir="2700000" algn="ctr" rotWithShape="0">
              <a:schemeClr val="tx1"/>
            </a:outerShdw>
          </a:effectLst>
        </p:spPr>
        <p:txBody>
          <a:bodyPr wrap="none">
            <a:spAutoFit/>
          </a:bodyPr>
          <a:lstStyle/>
          <a:p>
            <a:pPr algn="ctr" eaLnBrk="0" hangingPunct="0">
              <a:defRPr/>
            </a:pPr>
            <a:r>
              <a:rPr kumimoji="0" lang="en-US" altLang="zh-TW" sz="1600" b="1">
                <a:effectLst>
                  <a:outerShdw blurRad="38100" dist="38100" dir="2700000" algn="tl">
                    <a:srgbClr val="C0C0C0"/>
                  </a:outerShdw>
                </a:effectLst>
                <a:latin typeface="Arial" pitchFamily="34" charset="0"/>
                <a:ea typeface="新細明體" pitchFamily="18" charset="-120"/>
              </a:rPr>
              <a:t>FAS3020</a:t>
            </a:r>
          </a:p>
        </p:txBody>
      </p:sp>
      <p:grpSp>
        <p:nvGrpSpPr>
          <p:cNvPr id="139280" name="Group 17"/>
          <p:cNvGrpSpPr>
            <a:grpSpLocks/>
          </p:cNvGrpSpPr>
          <p:nvPr/>
        </p:nvGrpSpPr>
        <p:grpSpPr bwMode="auto">
          <a:xfrm>
            <a:off x="323850" y="2979738"/>
            <a:ext cx="927100" cy="736600"/>
            <a:chOff x="-114" y="981"/>
            <a:chExt cx="584" cy="464"/>
          </a:xfrm>
        </p:grpSpPr>
        <p:pic>
          <p:nvPicPr>
            <p:cNvPr id="139303" name="Picture 18" descr="FAS250_Front_new"/>
            <p:cNvPicPr>
              <a:picLocks noChangeAspect="1" noChangeArrowheads="1"/>
            </p:cNvPicPr>
            <p:nvPr/>
          </p:nvPicPr>
          <p:blipFill>
            <a:blip r:embed="rId7"/>
            <a:srcRect/>
            <a:stretch>
              <a:fillRect/>
            </a:stretch>
          </p:blipFill>
          <p:spPr bwMode="gray">
            <a:xfrm>
              <a:off x="-114" y="1142"/>
              <a:ext cx="545" cy="147"/>
            </a:xfrm>
            <a:prstGeom prst="rect">
              <a:avLst/>
            </a:prstGeom>
            <a:noFill/>
            <a:ln w="9525">
              <a:noFill/>
              <a:miter lim="800000"/>
              <a:headEnd/>
              <a:tailEnd/>
            </a:ln>
          </p:spPr>
        </p:pic>
        <p:sp>
          <p:nvSpPr>
            <p:cNvPr id="139304" name="Rectangle 19"/>
            <p:cNvSpPr>
              <a:spLocks noChangeArrowheads="1"/>
            </p:cNvSpPr>
            <p:nvPr/>
          </p:nvSpPr>
          <p:spPr bwMode="gray">
            <a:xfrm>
              <a:off x="-114" y="981"/>
              <a:ext cx="584" cy="212"/>
            </a:xfrm>
            <a:prstGeom prst="rect">
              <a:avLst/>
            </a:prstGeom>
            <a:noFill/>
            <a:ln w="9525">
              <a:noFill/>
              <a:miter lim="800000"/>
              <a:headEnd/>
              <a:tailEnd/>
            </a:ln>
          </p:spPr>
          <p:txBody>
            <a:bodyPr wrap="none">
              <a:spAutoFit/>
            </a:bodyPr>
            <a:lstStyle/>
            <a:p>
              <a:pPr eaLnBrk="0" hangingPunct="0"/>
              <a:r>
                <a:rPr kumimoji="0" lang="en-US" altLang="zh-TW" sz="1600" b="1"/>
                <a:t>FAS250</a:t>
              </a:r>
              <a:endParaRPr kumimoji="0" lang="en-GB" altLang="zh-TW" sz="1600" b="1"/>
            </a:p>
          </p:txBody>
        </p:sp>
        <p:sp>
          <p:nvSpPr>
            <p:cNvPr id="139305" name="Text Box 20"/>
            <p:cNvSpPr txBox="1">
              <a:spLocks noChangeArrowheads="1"/>
            </p:cNvSpPr>
            <p:nvPr/>
          </p:nvSpPr>
          <p:spPr bwMode="gray">
            <a:xfrm>
              <a:off x="22" y="1253"/>
              <a:ext cx="358" cy="192"/>
            </a:xfrm>
            <a:prstGeom prst="rect">
              <a:avLst/>
            </a:prstGeom>
            <a:noFill/>
            <a:ln w="12700">
              <a:noFill/>
              <a:miter lim="800000"/>
              <a:headEnd/>
              <a:tailEnd/>
            </a:ln>
          </p:spPr>
          <p:txBody>
            <a:bodyPr wrap="none" anchor="ctr">
              <a:spAutoFit/>
            </a:bodyPr>
            <a:lstStyle/>
            <a:p>
              <a:pPr eaLnBrk="0" hangingPunct="0"/>
              <a:r>
                <a:rPr kumimoji="0" lang="en-US" altLang="zh-TW" sz="1400" b="1"/>
                <a:t>4 TB</a:t>
              </a:r>
            </a:p>
          </p:txBody>
        </p:sp>
      </p:grpSp>
      <p:sp>
        <p:nvSpPr>
          <p:cNvPr id="139281" name="Text Box 21"/>
          <p:cNvSpPr txBox="1">
            <a:spLocks noChangeArrowheads="1"/>
          </p:cNvSpPr>
          <p:nvPr/>
        </p:nvSpPr>
        <p:spPr bwMode="gray">
          <a:xfrm>
            <a:off x="4067175" y="2259013"/>
            <a:ext cx="617538" cy="304800"/>
          </a:xfrm>
          <a:prstGeom prst="rect">
            <a:avLst/>
          </a:prstGeom>
          <a:noFill/>
          <a:ln w="12700">
            <a:noFill/>
            <a:miter lim="800000"/>
            <a:headEnd/>
            <a:tailEnd/>
          </a:ln>
        </p:spPr>
        <p:txBody>
          <a:bodyPr wrap="none" anchor="ctr">
            <a:spAutoFit/>
          </a:bodyPr>
          <a:lstStyle/>
          <a:p>
            <a:pPr eaLnBrk="0" hangingPunct="0"/>
            <a:r>
              <a:rPr kumimoji="0" lang="en-US" altLang="zh-TW" sz="1400" b="1"/>
              <a:t>84TB</a:t>
            </a:r>
          </a:p>
        </p:txBody>
      </p:sp>
      <p:sp>
        <p:nvSpPr>
          <p:cNvPr id="139282" name="Text Box 22"/>
          <p:cNvSpPr txBox="1">
            <a:spLocks noChangeArrowheads="1"/>
          </p:cNvSpPr>
          <p:nvPr/>
        </p:nvSpPr>
        <p:spPr bwMode="auto">
          <a:xfrm>
            <a:off x="7667625" y="1196975"/>
            <a:ext cx="998538" cy="304800"/>
          </a:xfrm>
          <a:prstGeom prst="rect">
            <a:avLst/>
          </a:prstGeom>
          <a:noFill/>
          <a:ln w="12700">
            <a:noFill/>
            <a:miter lim="800000"/>
            <a:headEnd/>
            <a:tailEnd/>
          </a:ln>
        </p:spPr>
        <p:txBody>
          <a:bodyPr anchor="ctr">
            <a:spAutoFit/>
          </a:bodyPr>
          <a:lstStyle/>
          <a:p>
            <a:pPr eaLnBrk="0" hangingPunct="0"/>
            <a:r>
              <a:rPr kumimoji="0" lang="en-US" altLang="zh-TW" sz="1400" b="1"/>
              <a:t>1176TB</a:t>
            </a:r>
          </a:p>
        </p:txBody>
      </p:sp>
      <p:sp>
        <p:nvSpPr>
          <p:cNvPr id="139283" name="Text Box 23"/>
          <p:cNvSpPr txBox="1">
            <a:spLocks noChangeArrowheads="1"/>
          </p:cNvSpPr>
          <p:nvPr/>
        </p:nvSpPr>
        <p:spPr bwMode="auto">
          <a:xfrm>
            <a:off x="6856413" y="1412875"/>
            <a:ext cx="777875" cy="304800"/>
          </a:xfrm>
          <a:prstGeom prst="rect">
            <a:avLst/>
          </a:prstGeom>
          <a:noFill/>
          <a:ln w="12700">
            <a:noFill/>
            <a:miter lim="800000"/>
            <a:headEnd/>
            <a:tailEnd/>
          </a:ln>
        </p:spPr>
        <p:txBody>
          <a:bodyPr anchor="ctr">
            <a:spAutoFit/>
          </a:bodyPr>
          <a:lstStyle/>
          <a:p>
            <a:pPr eaLnBrk="0" hangingPunct="0"/>
            <a:r>
              <a:rPr kumimoji="0" lang="en-US" altLang="zh-TW" sz="1400" b="1"/>
              <a:t>840TB</a:t>
            </a:r>
          </a:p>
        </p:txBody>
      </p:sp>
      <p:pic>
        <p:nvPicPr>
          <p:cNvPr id="139284" name="Picture 24" descr="FAS3000"/>
          <p:cNvPicPr>
            <a:picLocks noChangeAspect="1" noChangeArrowheads="1"/>
          </p:cNvPicPr>
          <p:nvPr/>
        </p:nvPicPr>
        <p:blipFill>
          <a:blip r:embed="rId8"/>
          <a:srcRect/>
          <a:stretch>
            <a:fillRect/>
          </a:stretch>
        </p:blipFill>
        <p:spPr bwMode="auto">
          <a:xfrm>
            <a:off x="3924300" y="2060575"/>
            <a:ext cx="936625" cy="252413"/>
          </a:xfrm>
          <a:prstGeom prst="rect">
            <a:avLst/>
          </a:prstGeom>
          <a:noFill/>
          <a:ln w="9525">
            <a:noFill/>
            <a:miter lim="800000"/>
            <a:headEnd/>
            <a:tailEnd/>
          </a:ln>
        </p:spPr>
      </p:pic>
      <p:sp>
        <p:nvSpPr>
          <p:cNvPr id="1167385" name="Text Box 25"/>
          <p:cNvSpPr txBox="1">
            <a:spLocks noChangeArrowheads="1"/>
          </p:cNvSpPr>
          <p:nvPr/>
        </p:nvSpPr>
        <p:spPr bwMode="gray">
          <a:xfrm>
            <a:off x="5795963" y="1220788"/>
            <a:ext cx="1039812" cy="336550"/>
          </a:xfrm>
          <a:prstGeom prst="rect">
            <a:avLst/>
          </a:prstGeom>
          <a:noFill/>
          <a:ln w="0">
            <a:noFill/>
            <a:miter lim="800000"/>
            <a:headEnd/>
            <a:tailEnd/>
          </a:ln>
          <a:effectLst>
            <a:outerShdw dist="17961" dir="2700000" algn="ctr" rotWithShape="0">
              <a:schemeClr val="tx1"/>
            </a:outerShdw>
          </a:effectLst>
        </p:spPr>
        <p:txBody>
          <a:bodyPr wrap="none">
            <a:spAutoFit/>
          </a:bodyPr>
          <a:lstStyle/>
          <a:p>
            <a:pPr algn="ctr" eaLnBrk="0" hangingPunct="0">
              <a:defRPr/>
            </a:pPr>
            <a:r>
              <a:rPr kumimoji="0" lang="en-US" altLang="zh-TW" sz="1600" b="1">
                <a:effectLst>
                  <a:outerShdw blurRad="38100" dist="38100" dir="2700000" algn="tl">
                    <a:srgbClr val="C0C0C0"/>
                  </a:outerShdw>
                </a:effectLst>
                <a:latin typeface="Arial" pitchFamily="34" charset="0"/>
                <a:ea typeface="新細明體" pitchFamily="18" charset="-120"/>
              </a:rPr>
              <a:t>FAS3070</a:t>
            </a:r>
          </a:p>
        </p:txBody>
      </p:sp>
      <p:sp>
        <p:nvSpPr>
          <p:cNvPr id="139286" name="Text Box 26"/>
          <p:cNvSpPr txBox="1">
            <a:spLocks noChangeArrowheads="1"/>
          </p:cNvSpPr>
          <p:nvPr/>
        </p:nvSpPr>
        <p:spPr bwMode="auto">
          <a:xfrm>
            <a:off x="5970588" y="1684338"/>
            <a:ext cx="765175" cy="304800"/>
          </a:xfrm>
          <a:prstGeom prst="rect">
            <a:avLst/>
          </a:prstGeom>
          <a:noFill/>
          <a:ln w="12700">
            <a:noFill/>
            <a:miter lim="800000"/>
            <a:headEnd/>
            <a:tailEnd/>
          </a:ln>
        </p:spPr>
        <p:txBody>
          <a:bodyPr wrap="none" anchor="ctr">
            <a:spAutoFit/>
          </a:bodyPr>
          <a:lstStyle/>
          <a:p>
            <a:pPr eaLnBrk="0" hangingPunct="0"/>
            <a:r>
              <a:rPr kumimoji="0" lang="en-US" altLang="zh-TW" sz="1400" b="1"/>
              <a:t>504 TB</a:t>
            </a:r>
          </a:p>
        </p:txBody>
      </p:sp>
      <p:pic>
        <p:nvPicPr>
          <p:cNvPr id="139287" name="Picture 27" descr="FAS3000"/>
          <p:cNvPicPr>
            <a:picLocks noChangeAspect="1" noChangeArrowheads="1"/>
          </p:cNvPicPr>
          <p:nvPr/>
        </p:nvPicPr>
        <p:blipFill>
          <a:blip r:embed="rId8"/>
          <a:srcRect/>
          <a:stretch>
            <a:fillRect/>
          </a:stretch>
        </p:blipFill>
        <p:spPr bwMode="auto">
          <a:xfrm>
            <a:off x="5827713" y="1484313"/>
            <a:ext cx="936625" cy="250825"/>
          </a:xfrm>
          <a:prstGeom prst="rect">
            <a:avLst/>
          </a:prstGeom>
          <a:noFill/>
          <a:ln w="9525">
            <a:noFill/>
            <a:miter lim="800000"/>
            <a:headEnd/>
            <a:tailEnd/>
          </a:ln>
        </p:spPr>
      </p:pic>
      <p:sp>
        <p:nvSpPr>
          <p:cNvPr id="1167388" name="Text Box 28"/>
          <p:cNvSpPr txBox="1">
            <a:spLocks noChangeArrowheads="1"/>
          </p:cNvSpPr>
          <p:nvPr/>
        </p:nvSpPr>
        <p:spPr bwMode="gray">
          <a:xfrm>
            <a:off x="4859338" y="1484313"/>
            <a:ext cx="1039812" cy="336550"/>
          </a:xfrm>
          <a:prstGeom prst="rect">
            <a:avLst/>
          </a:prstGeom>
          <a:noFill/>
          <a:ln w="0">
            <a:noFill/>
            <a:miter lim="800000"/>
            <a:headEnd/>
            <a:tailEnd/>
          </a:ln>
          <a:effectLst>
            <a:outerShdw dist="17961" dir="2700000" algn="ctr" rotWithShape="0">
              <a:schemeClr val="tx1"/>
            </a:outerShdw>
          </a:effectLst>
        </p:spPr>
        <p:txBody>
          <a:bodyPr wrap="none">
            <a:spAutoFit/>
          </a:bodyPr>
          <a:lstStyle/>
          <a:p>
            <a:pPr algn="ctr" eaLnBrk="0" hangingPunct="0">
              <a:defRPr/>
            </a:pPr>
            <a:r>
              <a:rPr kumimoji="0" lang="en-US" altLang="zh-TW" sz="1600" b="1">
                <a:effectLst>
                  <a:outerShdw blurRad="38100" dist="38100" dir="2700000" algn="tl">
                    <a:srgbClr val="C0C0C0"/>
                  </a:outerShdw>
                </a:effectLst>
                <a:latin typeface="Arial" pitchFamily="34" charset="0"/>
                <a:ea typeface="新細明體" pitchFamily="18" charset="-120"/>
              </a:rPr>
              <a:t>FAS3040</a:t>
            </a:r>
          </a:p>
        </p:txBody>
      </p:sp>
      <p:sp>
        <p:nvSpPr>
          <p:cNvPr id="139289" name="Text Box 29"/>
          <p:cNvSpPr txBox="1">
            <a:spLocks noChangeArrowheads="1"/>
          </p:cNvSpPr>
          <p:nvPr/>
        </p:nvSpPr>
        <p:spPr bwMode="auto">
          <a:xfrm>
            <a:off x="5033963" y="1947863"/>
            <a:ext cx="765175" cy="304800"/>
          </a:xfrm>
          <a:prstGeom prst="rect">
            <a:avLst/>
          </a:prstGeom>
          <a:noFill/>
          <a:ln w="12700">
            <a:noFill/>
            <a:miter lim="800000"/>
            <a:headEnd/>
            <a:tailEnd/>
          </a:ln>
        </p:spPr>
        <p:txBody>
          <a:bodyPr wrap="none" anchor="ctr">
            <a:spAutoFit/>
          </a:bodyPr>
          <a:lstStyle/>
          <a:p>
            <a:pPr eaLnBrk="0" hangingPunct="0"/>
            <a:r>
              <a:rPr kumimoji="0" lang="en-US" altLang="zh-TW" sz="1400" b="1"/>
              <a:t>336 TB</a:t>
            </a:r>
          </a:p>
        </p:txBody>
      </p:sp>
      <p:pic>
        <p:nvPicPr>
          <p:cNvPr id="139290" name="Picture 30" descr="FAS3000"/>
          <p:cNvPicPr>
            <a:picLocks noChangeAspect="1" noChangeArrowheads="1"/>
          </p:cNvPicPr>
          <p:nvPr/>
        </p:nvPicPr>
        <p:blipFill>
          <a:blip r:embed="rId8"/>
          <a:srcRect/>
          <a:stretch>
            <a:fillRect/>
          </a:stretch>
        </p:blipFill>
        <p:spPr bwMode="auto">
          <a:xfrm>
            <a:off x="4891088" y="1747838"/>
            <a:ext cx="936625" cy="250825"/>
          </a:xfrm>
          <a:prstGeom prst="rect">
            <a:avLst/>
          </a:prstGeom>
          <a:noFill/>
          <a:ln w="9525">
            <a:noFill/>
            <a:miter lim="800000"/>
            <a:headEnd/>
            <a:tailEnd/>
          </a:ln>
        </p:spPr>
      </p:pic>
      <p:pic>
        <p:nvPicPr>
          <p:cNvPr id="139291" name="Picture 31" descr="fas60001"/>
          <p:cNvPicPr>
            <a:picLocks noChangeAspect="1" noChangeArrowheads="1"/>
          </p:cNvPicPr>
          <p:nvPr/>
        </p:nvPicPr>
        <p:blipFill>
          <a:blip r:embed="rId9"/>
          <a:srcRect/>
          <a:stretch>
            <a:fillRect/>
          </a:stretch>
        </p:blipFill>
        <p:spPr bwMode="auto">
          <a:xfrm>
            <a:off x="6772275" y="1173163"/>
            <a:ext cx="815975" cy="285750"/>
          </a:xfrm>
          <a:prstGeom prst="rect">
            <a:avLst/>
          </a:prstGeom>
          <a:noFill/>
          <a:ln w="9525">
            <a:noFill/>
            <a:miter lim="800000"/>
            <a:headEnd/>
            <a:tailEnd/>
          </a:ln>
        </p:spPr>
      </p:pic>
      <p:pic>
        <p:nvPicPr>
          <p:cNvPr id="139292" name="Picture 32" descr="fas60001"/>
          <p:cNvPicPr>
            <a:picLocks noChangeAspect="1" noChangeArrowheads="1"/>
          </p:cNvPicPr>
          <p:nvPr/>
        </p:nvPicPr>
        <p:blipFill>
          <a:blip r:embed="rId9"/>
          <a:srcRect/>
          <a:stretch>
            <a:fillRect/>
          </a:stretch>
        </p:blipFill>
        <p:spPr bwMode="auto">
          <a:xfrm>
            <a:off x="7653338" y="958850"/>
            <a:ext cx="815975" cy="285750"/>
          </a:xfrm>
          <a:prstGeom prst="rect">
            <a:avLst/>
          </a:prstGeom>
          <a:noFill/>
          <a:ln w="9525">
            <a:noFill/>
            <a:miter lim="800000"/>
            <a:headEnd/>
            <a:tailEnd/>
          </a:ln>
        </p:spPr>
      </p:pic>
      <p:pic>
        <p:nvPicPr>
          <p:cNvPr id="139293" name="Picture 33" descr="FAS2050_Front_Lux"/>
          <p:cNvPicPr>
            <a:picLocks noChangeAspect="1" noChangeArrowheads="1"/>
          </p:cNvPicPr>
          <p:nvPr/>
        </p:nvPicPr>
        <p:blipFill>
          <a:blip r:embed="rId10"/>
          <a:srcRect/>
          <a:stretch>
            <a:fillRect/>
          </a:stretch>
        </p:blipFill>
        <p:spPr bwMode="auto">
          <a:xfrm>
            <a:off x="2947988" y="2317750"/>
            <a:ext cx="1008062" cy="366713"/>
          </a:xfrm>
          <a:prstGeom prst="rect">
            <a:avLst/>
          </a:prstGeom>
          <a:noFill/>
          <a:ln w="9525">
            <a:noFill/>
            <a:miter lim="800000"/>
            <a:headEnd/>
            <a:tailEnd/>
          </a:ln>
        </p:spPr>
      </p:pic>
      <p:sp>
        <p:nvSpPr>
          <p:cNvPr id="139294" name="Rectangle 34"/>
          <p:cNvSpPr>
            <a:spLocks noChangeArrowheads="1"/>
          </p:cNvSpPr>
          <p:nvPr/>
        </p:nvSpPr>
        <p:spPr bwMode="gray">
          <a:xfrm>
            <a:off x="2916238" y="2060575"/>
            <a:ext cx="1039812" cy="336550"/>
          </a:xfrm>
          <a:prstGeom prst="rect">
            <a:avLst/>
          </a:prstGeom>
          <a:noFill/>
          <a:ln w="9525">
            <a:noFill/>
            <a:miter lim="800000"/>
            <a:headEnd/>
            <a:tailEnd/>
          </a:ln>
        </p:spPr>
        <p:txBody>
          <a:bodyPr wrap="none">
            <a:spAutoFit/>
          </a:bodyPr>
          <a:lstStyle/>
          <a:p>
            <a:pPr eaLnBrk="0" hangingPunct="0"/>
            <a:r>
              <a:rPr kumimoji="0" lang="en-US" altLang="zh-TW" sz="1600" b="1"/>
              <a:t>FAS2050</a:t>
            </a:r>
            <a:endParaRPr kumimoji="0" lang="en-GB" altLang="zh-TW" sz="1600" b="1"/>
          </a:p>
        </p:txBody>
      </p:sp>
      <p:grpSp>
        <p:nvGrpSpPr>
          <p:cNvPr id="139295" name="Group 35"/>
          <p:cNvGrpSpPr>
            <a:grpSpLocks/>
          </p:cNvGrpSpPr>
          <p:nvPr/>
        </p:nvGrpSpPr>
        <p:grpSpPr bwMode="auto">
          <a:xfrm>
            <a:off x="1908175" y="2420938"/>
            <a:ext cx="1039813" cy="695325"/>
            <a:chOff x="391" y="1839"/>
            <a:chExt cx="655" cy="438"/>
          </a:xfrm>
        </p:grpSpPr>
        <p:pic>
          <p:nvPicPr>
            <p:cNvPr id="139300" name="Picture 36" descr="FAS2020_Front_Lux"/>
            <p:cNvPicPr>
              <a:picLocks noChangeAspect="1" noChangeArrowheads="1"/>
            </p:cNvPicPr>
            <p:nvPr/>
          </p:nvPicPr>
          <p:blipFill>
            <a:blip r:embed="rId11"/>
            <a:srcRect/>
            <a:stretch>
              <a:fillRect/>
            </a:stretch>
          </p:blipFill>
          <p:spPr bwMode="auto">
            <a:xfrm>
              <a:off x="411" y="2005"/>
              <a:ext cx="635" cy="127"/>
            </a:xfrm>
            <a:prstGeom prst="rect">
              <a:avLst/>
            </a:prstGeom>
            <a:noFill/>
            <a:ln w="9525">
              <a:noFill/>
              <a:miter lim="800000"/>
              <a:headEnd/>
              <a:tailEnd/>
            </a:ln>
          </p:spPr>
        </p:pic>
        <p:sp>
          <p:nvSpPr>
            <p:cNvPr id="139301" name="Rectangle 37"/>
            <p:cNvSpPr>
              <a:spLocks noChangeArrowheads="1"/>
            </p:cNvSpPr>
            <p:nvPr/>
          </p:nvSpPr>
          <p:spPr bwMode="gray">
            <a:xfrm>
              <a:off x="391" y="1839"/>
              <a:ext cx="655" cy="212"/>
            </a:xfrm>
            <a:prstGeom prst="rect">
              <a:avLst/>
            </a:prstGeom>
            <a:noFill/>
            <a:ln w="9525">
              <a:noFill/>
              <a:miter lim="800000"/>
              <a:headEnd/>
              <a:tailEnd/>
            </a:ln>
          </p:spPr>
          <p:txBody>
            <a:bodyPr wrap="none">
              <a:spAutoFit/>
            </a:bodyPr>
            <a:lstStyle/>
            <a:p>
              <a:pPr eaLnBrk="0" hangingPunct="0"/>
              <a:r>
                <a:rPr kumimoji="0" lang="en-US" altLang="zh-TW" sz="1600" b="1"/>
                <a:t>FAS2020</a:t>
              </a:r>
              <a:endParaRPr kumimoji="0" lang="en-GB" altLang="zh-TW" sz="1600" b="1"/>
            </a:p>
          </p:txBody>
        </p:sp>
        <p:sp>
          <p:nvSpPr>
            <p:cNvPr id="139302" name="Text Box 38"/>
            <p:cNvSpPr txBox="1">
              <a:spLocks noChangeArrowheads="1"/>
            </p:cNvSpPr>
            <p:nvPr/>
          </p:nvSpPr>
          <p:spPr bwMode="gray">
            <a:xfrm>
              <a:off x="515" y="2085"/>
              <a:ext cx="420" cy="192"/>
            </a:xfrm>
            <a:prstGeom prst="rect">
              <a:avLst/>
            </a:prstGeom>
            <a:noFill/>
            <a:ln w="12700">
              <a:noFill/>
              <a:miter lim="800000"/>
              <a:headEnd/>
              <a:tailEnd/>
            </a:ln>
          </p:spPr>
          <p:txBody>
            <a:bodyPr wrap="none" anchor="ctr">
              <a:spAutoFit/>
            </a:bodyPr>
            <a:lstStyle/>
            <a:p>
              <a:pPr eaLnBrk="0" hangingPunct="0"/>
              <a:r>
                <a:rPr kumimoji="0" lang="en-US" altLang="zh-TW" sz="1400" b="1"/>
                <a:t>65 TB</a:t>
              </a:r>
            </a:p>
          </p:txBody>
        </p:sp>
      </p:grpSp>
      <p:sp>
        <p:nvSpPr>
          <p:cNvPr id="139296" name="Text Box 39"/>
          <p:cNvSpPr txBox="1">
            <a:spLocks noChangeArrowheads="1"/>
          </p:cNvSpPr>
          <p:nvPr/>
        </p:nvSpPr>
        <p:spPr bwMode="gray">
          <a:xfrm>
            <a:off x="3144838" y="2595563"/>
            <a:ext cx="666750" cy="304800"/>
          </a:xfrm>
          <a:prstGeom prst="rect">
            <a:avLst/>
          </a:prstGeom>
          <a:noFill/>
          <a:ln w="12700">
            <a:noFill/>
            <a:miter lim="800000"/>
            <a:headEnd/>
            <a:tailEnd/>
          </a:ln>
        </p:spPr>
        <p:txBody>
          <a:bodyPr wrap="none" anchor="ctr">
            <a:spAutoFit/>
          </a:bodyPr>
          <a:lstStyle/>
          <a:p>
            <a:pPr eaLnBrk="0" hangingPunct="0"/>
            <a:r>
              <a:rPr kumimoji="0" lang="en-US" altLang="zh-TW" sz="1400" b="1"/>
              <a:t>99 TB</a:t>
            </a:r>
          </a:p>
        </p:txBody>
      </p:sp>
      <p:pic>
        <p:nvPicPr>
          <p:cNvPr id="139297" name="Picture 40" descr="FAS250_Front_new"/>
          <p:cNvPicPr>
            <a:picLocks noChangeAspect="1" noChangeArrowheads="1"/>
          </p:cNvPicPr>
          <p:nvPr/>
        </p:nvPicPr>
        <p:blipFill>
          <a:blip r:embed="rId7"/>
          <a:srcRect/>
          <a:stretch>
            <a:fillRect/>
          </a:stretch>
        </p:blipFill>
        <p:spPr bwMode="gray">
          <a:xfrm>
            <a:off x="1123950" y="2963863"/>
            <a:ext cx="865188" cy="233362"/>
          </a:xfrm>
          <a:prstGeom prst="rect">
            <a:avLst/>
          </a:prstGeom>
          <a:noFill/>
          <a:ln w="9525">
            <a:noFill/>
            <a:miter lim="800000"/>
            <a:headEnd/>
            <a:tailEnd/>
          </a:ln>
        </p:spPr>
      </p:pic>
      <p:sp>
        <p:nvSpPr>
          <p:cNvPr id="139298" name="Rectangle 41"/>
          <p:cNvSpPr>
            <a:spLocks noChangeArrowheads="1"/>
          </p:cNvSpPr>
          <p:nvPr/>
        </p:nvSpPr>
        <p:spPr bwMode="gray">
          <a:xfrm>
            <a:off x="1123950" y="2708275"/>
            <a:ext cx="927100" cy="336550"/>
          </a:xfrm>
          <a:prstGeom prst="rect">
            <a:avLst/>
          </a:prstGeom>
          <a:noFill/>
          <a:ln w="9525">
            <a:noFill/>
            <a:miter lim="800000"/>
            <a:headEnd/>
            <a:tailEnd/>
          </a:ln>
        </p:spPr>
        <p:txBody>
          <a:bodyPr wrap="none">
            <a:spAutoFit/>
          </a:bodyPr>
          <a:lstStyle/>
          <a:p>
            <a:pPr eaLnBrk="0" hangingPunct="0"/>
            <a:r>
              <a:rPr kumimoji="0" lang="en-US" altLang="zh-TW" sz="1600" b="1"/>
              <a:t>FAS270</a:t>
            </a:r>
            <a:endParaRPr kumimoji="0" lang="en-GB" altLang="zh-TW" sz="1600" b="1"/>
          </a:p>
        </p:txBody>
      </p:sp>
      <p:sp>
        <p:nvSpPr>
          <p:cNvPr id="139299" name="Text Box 42"/>
          <p:cNvSpPr txBox="1">
            <a:spLocks noChangeArrowheads="1"/>
          </p:cNvSpPr>
          <p:nvPr/>
        </p:nvSpPr>
        <p:spPr bwMode="gray">
          <a:xfrm>
            <a:off x="1258888" y="3140075"/>
            <a:ext cx="666750" cy="304800"/>
          </a:xfrm>
          <a:prstGeom prst="rect">
            <a:avLst/>
          </a:prstGeom>
          <a:noFill/>
          <a:ln w="12700">
            <a:noFill/>
            <a:miter lim="800000"/>
            <a:headEnd/>
            <a:tailEnd/>
          </a:ln>
        </p:spPr>
        <p:txBody>
          <a:bodyPr wrap="none" anchor="ctr">
            <a:spAutoFit/>
          </a:bodyPr>
          <a:lstStyle/>
          <a:p>
            <a:pPr eaLnBrk="0" hangingPunct="0"/>
            <a:r>
              <a:rPr kumimoji="0" lang="en-US" altLang="zh-TW" sz="1400" b="1"/>
              <a:t>16 TB</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p:cNvPicPr>
            <a:picLocks noChangeAspect="1" noChangeArrowheads="1"/>
          </p:cNvPicPr>
          <p:nvPr/>
        </p:nvPicPr>
        <p:blipFill>
          <a:blip r:embed="rId3"/>
          <a:srcRect/>
          <a:stretch>
            <a:fillRect/>
          </a:stretch>
        </p:blipFill>
        <p:spPr bwMode="auto">
          <a:xfrm>
            <a:off x="538163" y="576263"/>
            <a:ext cx="8137525" cy="5843587"/>
          </a:xfrm>
          <a:prstGeom prst="rect">
            <a:avLst/>
          </a:prstGeom>
          <a:noFill/>
          <a:ln w="9525">
            <a:noFill/>
            <a:miter lim="800000"/>
            <a:headEnd/>
            <a:tailEnd/>
          </a:ln>
        </p:spPr>
      </p:pic>
      <p:sp>
        <p:nvSpPr>
          <p:cNvPr id="141314" name="Text Box 3"/>
          <p:cNvSpPr txBox="1">
            <a:spLocks noChangeArrowheads="1"/>
          </p:cNvSpPr>
          <p:nvPr/>
        </p:nvSpPr>
        <p:spPr bwMode="auto">
          <a:xfrm>
            <a:off x="150813" y="6280150"/>
            <a:ext cx="6769100" cy="625475"/>
          </a:xfrm>
          <a:prstGeom prst="rect">
            <a:avLst/>
          </a:prstGeom>
          <a:noFill/>
          <a:ln w="9525">
            <a:noFill/>
            <a:miter lim="800000"/>
            <a:headEnd/>
            <a:tailEnd/>
          </a:ln>
        </p:spPr>
        <p:txBody>
          <a:bodyPr>
            <a:spAutoFit/>
          </a:bodyPr>
          <a:lstStyle/>
          <a:p>
            <a:pPr eaLnBrk="0" hangingPunct="0">
              <a:spcBef>
                <a:spcPct val="50000"/>
              </a:spcBef>
            </a:pPr>
            <a:r>
              <a:rPr kumimoji="0" lang="en-US" altLang="zh-TW" sz="1000">
                <a:solidFill>
                  <a:schemeClr val="accent2"/>
                </a:solidFill>
              </a:rPr>
              <a:t>Source</a:t>
            </a:r>
            <a:r>
              <a:rPr kumimoji="0" lang="zh-TW" altLang="en-US" sz="1000">
                <a:solidFill>
                  <a:schemeClr val="accent2"/>
                </a:solidFill>
              </a:rPr>
              <a:t>：</a:t>
            </a:r>
          </a:p>
          <a:p>
            <a:pPr eaLnBrk="0" hangingPunct="0">
              <a:spcBef>
                <a:spcPct val="50000"/>
              </a:spcBef>
            </a:pPr>
            <a:r>
              <a:rPr kumimoji="0" lang="en-US" altLang="zh-TW" sz="1000">
                <a:solidFill>
                  <a:srgbClr val="0000FF"/>
                </a:solidFill>
                <a:hlinkClick r:id="rId4"/>
              </a:rPr>
              <a:t>http://patft.uspto.gov/netacgi/nph-Parser?Sect1=PTO2&amp;Sect2=HITOFF&amp;p=1&amp;u=%2Fnetahtml%2FPTO%2Fsearch-bool.html&amp;r=1&amp;f=G&amp;l=50&amp;co1=AND&amp;d=PTXT&amp;s1=5819292.PN.&amp;OS=PN/5819292&amp;RS=PN/5819292</a:t>
            </a:r>
            <a:endParaRPr kumimoji="0" lang="en-US" altLang="zh-TW" sz="1000">
              <a:solidFill>
                <a:srgbClr val="0000FF"/>
              </a:solidFill>
            </a:endParaRPr>
          </a:p>
        </p:txBody>
      </p:sp>
      <p:sp>
        <p:nvSpPr>
          <p:cNvPr id="141315" name="Line 4"/>
          <p:cNvSpPr>
            <a:spLocks noChangeShapeType="1"/>
          </p:cNvSpPr>
          <p:nvPr/>
        </p:nvSpPr>
        <p:spPr bwMode="auto">
          <a:xfrm>
            <a:off x="573088" y="2997200"/>
            <a:ext cx="6997700" cy="0"/>
          </a:xfrm>
          <a:prstGeom prst="line">
            <a:avLst/>
          </a:prstGeom>
          <a:noFill/>
          <a:ln w="28575">
            <a:solidFill>
              <a:srgbClr val="FF0000"/>
            </a:solidFill>
            <a:round/>
            <a:headEnd/>
            <a:tailEnd/>
          </a:ln>
        </p:spPr>
        <p:txBody>
          <a:bodyPr/>
          <a:lstStyle/>
          <a:p>
            <a:endParaRPr lang="zh-TW" altLang="en-US"/>
          </a:p>
        </p:txBody>
      </p:sp>
      <p:sp>
        <p:nvSpPr>
          <p:cNvPr id="141316" name="Oval 5"/>
          <p:cNvSpPr>
            <a:spLocks noChangeArrowheads="1"/>
          </p:cNvSpPr>
          <p:nvPr/>
        </p:nvSpPr>
        <p:spPr bwMode="auto">
          <a:xfrm>
            <a:off x="7488238" y="2205038"/>
            <a:ext cx="1331912" cy="647700"/>
          </a:xfrm>
          <a:prstGeom prst="ellipse">
            <a:avLst/>
          </a:prstGeom>
          <a:noFill/>
          <a:ln w="28575" algn="ctr">
            <a:solidFill>
              <a:srgbClr val="FF0000"/>
            </a:solidFill>
            <a:round/>
            <a:headEnd/>
            <a:tailEnd/>
          </a:ln>
        </p:spPr>
        <p:txBody>
          <a:bodyPr wrap="none" anchor="ctr"/>
          <a:lstStyle/>
          <a:p>
            <a:pPr algn="ctr" eaLnBrk="0" hangingPunct="0">
              <a:spcBef>
                <a:spcPct val="50000"/>
              </a:spcBef>
            </a:pPr>
            <a:endParaRPr kumimoji="0" lang="zh-TW" altLang="zh-TW" b="1">
              <a:solidFill>
                <a:schemeClr val="bg2"/>
              </a:solidFill>
              <a:latin typeface="Comic Sans MS" pitchFamily="66" charset="0"/>
            </a:endParaRPr>
          </a:p>
        </p:txBody>
      </p:sp>
      <p:sp>
        <p:nvSpPr>
          <p:cNvPr id="141317" name="Line 6"/>
          <p:cNvSpPr>
            <a:spLocks noChangeShapeType="1"/>
          </p:cNvSpPr>
          <p:nvPr/>
        </p:nvSpPr>
        <p:spPr bwMode="auto">
          <a:xfrm>
            <a:off x="1436688" y="5502275"/>
            <a:ext cx="1439862" cy="0"/>
          </a:xfrm>
          <a:prstGeom prst="line">
            <a:avLst/>
          </a:prstGeom>
          <a:noFill/>
          <a:ln w="28575">
            <a:solidFill>
              <a:srgbClr val="FF0000"/>
            </a:solidFill>
            <a:round/>
            <a:headEnd/>
            <a:tailEnd/>
          </a:ln>
        </p:spPr>
        <p:txBody>
          <a:bodyPr/>
          <a:lstStyle/>
          <a:p>
            <a:endParaRPr lang="zh-TW" altLang="en-US"/>
          </a:p>
        </p:txBody>
      </p:sp>
      <p:sp>
        <p:nvSpPr>
          <p:cNvPr id="141318" name="Rectangle 7"/>
          <p:cNvSpPr>
            <a:spLocks noGrp="1" noChangeArrowheads="1"/>
          </p:cNvSpPr>
          <p:nvPr>
            <p:ph type="title" idx="4294967295"/>
          </p:nvPr>
        </p:nvSpPr>
        <p:spPr>
          <a:xfrm>
            <a:off x="1624013" y="0"/>
            <a:ext cx="7772400" cy="512763"/>
          </a:xfrm>
        </p:spPr>
        <p:txBody>
          <a:bodyPr/>
          <a:lstStyle/>
          <a:p>
            <a:pPr eaLnBrk="1" hangingPunct="1"/>
            <a:r>
              <a:rPr lang="en-US" altLang="zh-TW" smtClean="0">
                <a:solidFill>
                  <a:schemeClr val="tx1"/>
                </a:solidFill>
              </a:rPr>
              <a:t>NetApp</a:t>
            </a:r>
            <a:r>
              <a:rPr lang="zh-TW" altLang="en-US" smtClean="0">
                <a:solidFill>
                  <a:schemeClr val="tx1"/>
                </a:solidFill>
              </a:rPr>
              <a:t>為快照技術</a:t>
            </a:r>
            <a:r>
              <a:rPr kumimoji="0" lang="zh-TW" altLang="en-US" smtClean="0">
                <a:solidFill>
                  <a:schemeClr val="tx1"/>
                </a:solidFill>
              </a:rPr>
              <a:t>發明者並擁有專</a:t>
            </a:r>
            <a:r>
              <a:rPr lang="zh-TW" altLang="en-US" smtClean="0">
                <a:solidFill>
                  <a:schemeClr val="tx1"/>
                </a:solidFill>
              </a:rPr>
              <a:t>利權</a:t>
            </a:r>
            <a:endParaRPr kumimoji="0" lang="zh-TW" altLang="en-US" smtClean="0">
              <a:solidFill>
                <a:schemeClr val="tx1"/>
              </a:solidFill>
            </a:endParaRPr>
          </a:p>
        </p:txBody>
      </p:sp>
      <p:sp>
        <p:nvSpPr>
          <p:cNvPr id="1133576" name="Text Box 8"/>
          <p:cNvSpPr txBox="1">
            <a:spLocks noChangeArrowheads="1"/>
          </p:cNvSpPr>
          <p:nvPr/>
        </p:nvSpPr>
        <p:spPr bwMode="auto">
          <a:xfrm>
            <a:off x="5110163" y="2997200"/>
            <a:ext cx="1690687" cy="366713"/>
          </a:xfrm>
          <a:prstGeom prst="rect">
            <a:avLst/>
          </a:prstGeom>
          <a:noFill/>
          <a:ln w="12700">
            <a:noFill/>
            <a:miter lim="800000"/>
            <a:headEnd/>
            <a:tailEnd/>
          </a:ln>
        </p:spPr>
        <p:txBody>
          <a:bodyPr>
            <a:spAutoFit/>
          </a:bodyPr>
          <a:lstStyle/>
          <a:p>
            <a:pPr algn="ctr"/>
            <a:r>
              <a:rPr kumimoji="0" lang="en-US" altLang="zh-TW" b="1">
                <a:solidFill>
                  <a:srgbClr val="FF0000"/>
                </a:solidFill>
              </a:rPr>
              <a:t>Snapshot</a:t>
            </a:r>
            <a:r>
              <a:rPr kumimoji="0" lang="en-US" altLang="zh-TW" b="1" baseline="30000">
                <a:solidFill>
                  <a:srgbClr val="FF0000"/>
                </a:solidFill>
              </a:rPr>
              <a:t>TM</a:t>
            </a:r>
          </a:p>
        </p:txBody>
      </p:sp>
      <p:sp>
        <p:nvSpPr>
          <p:cNvPr id="1133577" name="Rectangle 9"/>
          <p:cNvSpPr>
            <a:spLocks noChangeArrowheads="1"/>
          </p:cNvSpPr>
          <p:nvPr/>
        </p:nvSpPr>
        <p:spPr bwMode="auto">
          <a:xfrm>
            <a:off x="1258888" y="2781300"/>
            <a:ext cx="2592387" cy="215900"/>
          </a:xfrm>
          <a:prstGeom prst="rect">
            <a:avLst/>
          </a:prstGeom>
          <a:gradFill rotWithShape="1">
            <a:gsLst>
              <a:gs pos="0">
                <a:srgbClr val="FFFF00">
                  <a:alpha val="39998"/>
                </a:srgbClr>
              </a:gs>
              <a:gs pos="100000">
                <a:srgbClr val="FFFF00">
                  <a:alpha val="39998"/>
                </a:srgbClr>
              </a:gs>
            </a:gsLst>
            <a:lin ang="5400000" scaled="1"/>
          </a:gradFill>
          <a:ln w="12700" algn="ctr">
            <a:noFill/>
            <a:miter lim="800000"/>
            <a:headEnd/>
            <a:tailEnd/>
          </a:ln>
        </p:spPr>
        <p:txBody>
          <a:bodyPr wrap="none" anchor="ctr"/>
          <a:lstStyle/>
          <a:p>
            <a:pPr algn="ctr" eaLnBrk="0" hangingPunct="0">
              <a:spcBef>
                <a:spcPct val="50000"/>
              </a:spcBef>
            </a:pPr>
            <a:endParaRPr kumimoji="0" lang="zh-TW" altLang="zh-TW" b="1">
              <a:solidFill>
                <a:schemeClr val="bg2"/>
              </a:solidFill>
              <a:latin typeface="Comic Sans MS" pitchFamily="66" charset="0"/>
            </a:endParaRPr>
          </a:p>
        </p:txBody>
      </p:sp>
      <p:sp>
        <p:nvSpPr>
          <p:cNvPr id="1133578" name="Rectangle 10"/>
          <p:cNvSpPr>
            <a:spLocks noChangeArrowheads="1"/>
          </p:cNvSpPr>
          <p:nvPr/>
        </p:nvSpPr>
        <p:spPr bwMode="auto">
          <a:xfrm>
            <a:off x="4257675" y="2781300"/>
            <a:ext cx="3325813" cy="215900"/>
          </a:xfrm>
          <a:prstGeom prst="rect">
            <a:avLst/>
          </a:prstGeom>
          <a:gradFill rotWithShape="1">
            <a:gsLst>
              <a:gs pos="0">
                <a:srgbClr val="FFFF00">
                  <a:alpha val="39998"/>
                </a:srgbClr>
              </a:gs>
              <a:gs pos="100000">
                <a:srgbClr val="FFFF00">
                  <a:alpha val="39998"/>
                </a:srgbClr>
              </a:gs>
            </a:gsLst>
            <a:lin ang="5400000" scaled="1"/>
          </a:gradFill>
          <a:ln w="12700" algn="ctr">
            <a:noFill/>
            <a:miter lim="800000"/>
            <a:headEnd/>
            <a:tailEnd/>
          </a:ln>
        </p:spPr>
        <p:txBody>
          <a:bodyPr wrap="none" anchor="ctr"/>
          <a:lstStyle/>
          <a:p>
            <a:pPr algn="ctr" eaLnBrk="0" hangingPunct="0">
              <a:spcBef>
                <a:spcPct val="50000"/>
              </a:spcBef>
            </a:pPr>
            <a:endParaRPr kumimoji="0" lang="zh-TW" altLang="zh-TW" b="1">
              <a:solidFill>
                <a:schemeClr val="bg2"/>
              </a:solidFill>
              <a:latin typeface="Comic Sans MS" pitchFamily="66" charset="0"/>
            </a:endParaRPr>
          </a:p>
        </p:txBody>
      </p:sp>
      <p:sp>
        <p:nvSpPr>
          <p:cNvPr id="1133579" name="Text Box 11"/>
          <p:cNvSpPr txBox="1">
            <a:spLocks noChangeArrowheads="1"/>
          </p:cNvSpPr>
          <p:nvPr/>
        </p:nvSpPr>
        <p:spPr bwMode="auto">
          <a:xfrm>
            <a:off x="1728788" y="2997200"/>
            <a:ext cx="1690687" cy="366713"/>
          </a:xfrm>
          <a:prstGeom prst="rect">
            <a:avLst/>
          </a:prstGeom>
          <a:noFill/>
          <a:ln w="12700">
            <a:noFill/>
            <a:miter lim="800000"/>
            <a:headEnd/>
            <a:tailEnd/>
          </a:ln>
        </p:spPr>
        <p:txBody>
          <a:bodyPr>
            <a:spAutoFit/>
          </a:bodyPr>
          <a:lstStyle/>
          <a:p>
            <a:pPr algn="ctr"/>
            <a:r>
              <a:rPr kumimoji="0" lang="en-US" altLang="zh-TW" b="1">
                <a:solidFill>
                  <a:srgbClr val="FF0000"/>
                </a:solidFill>
                <a:ea typeface="細明體" pitchFamily="49" charset="-120"/>
              </a:rPr>
              <a:t>WAFL</a:t>
            </a:r>
            <a:r>
              <a:rPr kumimoji="0" lang="en-US" altLang="zh-TW" b="1" baseline="30000">
                <a:solidFill>
                  <a:srgbClr val="FF0000"/>
                </a:solidFill>
                <a:ea typeface="細明體" pitchFamily="49" charset="-12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3577"/>
                                        </p:tgtEl>
                                        <p:attrNameLst>
                                          <p:attrName>style.visibility</p:attrName>
                                        </p:attrNameLst>
                                      </p:cBhvr>
                                      <p:to>
                                        <p:strVal val="visible"/>
                                      </p:to>
                                    </p:set>
                                    <p:animEffect transition="in" filter="wipe(left)">
                                      <p:cBhvr>
                                        <p:cTn id="7" dur="1000"/>
                                        <p:tgtEl>
                                          <p:spTgt spid="1133577"/>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133579"/>
                                        </p:tgtEl>
                                        <p:attrNameLst>
                                          <p:attrName>style.visibility</p:attrName>
                                        </p:attrNameLst>
                                      </p:cBhvr>
                                      <p:to>
                                        <p:strVal val="visible"/>
                                      </p:to>
                                    </p:set>
                                    <p:animEffect transition="in" filter="checkerboard(across)">
                                      <p:cBhvr>
                                        <p:cTn id="11" dur="1000"/>
                                        <p:tgtEl>
                                          <p:spTgt spid="113357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33578"/>
                                        </p:tgtEl>
                                        <p:attrNameLst>
                                          <p:attrName>style.visibility</p:attrName>
                                        </p:attrNameLst>
                                      </p:cBhvr>
                                      <p:to>
                                        <p:strVal val="visible"/>
                                      </p:to>
                                    </p:set>
                                    <p:animEffect transition="in" filter="wipe(left)">
                                      <p:cBhvr>
                                        <p:cTn id="16" dur="1000"/>
                                        <p:tgtEl>
                                          <p:spTgt spid="1133578"/>
                                        </p:tgtEl>
                                      </p:cBhvr>
                                    </p:animEffect>
                                  </p:childTnLst>
                                </p:cTn>
                              </p:par>
                            </p:childTnLst>
                          </p:cTn>
                        </p:par>
                        <p:par>
                          <p:cTn id="17" fill="hold">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1133576"/>
                                        </p:tgtEl>
                                        <p:attrNameLst>
                                          <p:attrName>style.visibility</p:attrName>
                                        </p:attrNameLst>
                                      </p:cBhvr>
                                      <p:to>
                                        <p:strVal val="visible"/>
                                      </p:to>
                                    </p:set>
                                    <p:animEffect transition="in" filter="checkerboard(across)">
                                      <p:cBhvr>
                                        <p:cTn id="20" dur="1000"/>
                                        <p:tgtEl>
                                          <p:spTgt spid="1133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576" grpId="0"/>
      <p:bldP spid="1133577" grpId="0" animBg="1"/>
      <p:bldP spid="1133578" grpId="0" animBg="1"/>
      <p:bldP spid="113357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idx="4294967295"/>
          </p:nvPr>
        </p:nvSpPr>
        <p:spPr>
          <a:xfrm>
            <a:off x="755650" y="-26988"/>
            <a:ext cx="7772400" cy="658813"/>
          </a:xfrm>
        </p:spPr>
        <p:txBody>
          <a:bodyPr/>
          <a:lstStyle/>
          <a:p>
            <a:pPr eaLnBrk="1" hangingPunct="1"/>
            <a:r>
              <a:rPr lang="en-US" altLang="zh-TW" smtClean="0"/>
              <a:t>NetApp Snapshot</a:t>
            </a:r>
            <a:r>
              <a:rPr lang="en-US" altLang="zh-TW" baseline="30000" smtClean="0"/>
              <a:t>TM </a:t>
            </a:r>
            <a:r>
              <a:rPr lang="zh-TW" altLang="en-US" smtClean="0"/>
              <a:t>的優勢</a:t>
            </a:r>
          </a:p>
        </p:txBody>
      </p:sp>
      <p:sp>
        <p:nvSpPr>
          <p:cNvPr id="143362" name="Text Box 3"/>
          <p:cNvSpPr txBox="1">
            <a:spLocks noChangeArrowheads="1"/>
          </p:cNvSpPr>
          <p:nvPr/>
        </p:nvSpPr>
        <p:spPr bwMode="auto">
          <a:xfrm>
            <a:off x="4722813" y="3986213"/>
            <a:ext cx="4421187" cy="1092200"/>
          </a:xfrm>
          <a:prstGeom prst="rect">
            <a:avLst/>
          </a:prstGeom>
          <a:noFill/>
          <a:ln w="9525" algn="ctr">
            <a:noFill/>
            <a:miter lim="800000"/>
            <a:headEnd/>
            <a:tailEnd/>
          </a:ln>
        </p:spPr>
        <p:txBody>
          <a:bodyPr>
            <a:spAutoFit/>
          </a:bodyPr>
          <a:lstStyle/>
          <a:p>
            <a:pPr marL="228600" indent="-228600">
              <a:lnSpc>
                <a:spcPct val="80000"/>
              </a:lnSpc>
              <a:spcBef>
                <a:spcPct val="30000"/>
              </a:spcBef>
              <a:buClr>
                <a:schemeClr val="accent1"/>
              </a:buClr>
              <a:buFont typeface="Webdings" pitchFamily="18" charset="2"/>
              <a:buChar char="4"/>
            </a:pPr>
            <a:r>
              <a:rPr kumimoji="0" lang="zh-TW" altLang="en-US" sz="1600">
                <a:ea typeface="華康中圓體"/>
                <a:cs typeface="Arial" charset="0"/>
              </a:rPr>
              <a:t>快照備份時效能不受影響</a:t>
            </a:r>
          </a:p>
          <a:p>
            <a:pPr marL="228600" indent="-228600">
              <a:lnSpc>
                <a:spcPct val="80000"/>
              </a:lnSpc>
              <a:spcBef>
                <a:spcPct val="30000"/>
              </a:spcBef>
              <a:buClr>
                <a:schemeClr val="accent1"/>
              </a:buClr>
              <a:buFont typeface="Webdings" pitchFamily="18" charset="2"/>
              <a:buChar char="4"/>
            </a:pPr>
            <a:r>
              <a:rPr kumimoji="0" lang="zh-TW" altLang="en-US" sz="1600">
                <a:ea typeface="華康中圓體"/>
                <a:cs typeface="Arial" charset="0"/>
              </a:rPr>
              <a:t>可密集頻繁地進行備份工作</a:t>
            </a:r>
          </a:p>
          <a:p>
            <a:pPr marL="228600" indent="-228600">
              <a:lnSpc>
                <a:spcPct val="80000"/>
              </a:lnSpc>
              <a:spcBef>
                <a:spcPct val="30000"/>
              </a:spcBef>
              <a:buClr>
                <a:schemeClr val="accent1"/>
              </a:buClr>
              <a:buFont typeface="Webdings" pitchFamily="18" charset="2"/>
              <a:buChar char="4"/>
            </a:pPr>
            <a:r>
              <a:rPr kumimoji="0" lang="zh-TW" altLang="en-US" sz="1600">
                <a:ea typeface="華康中圓體"/>
                <a:cs typeface="Arial" charset="0"/>
              </a:rPr>
              <a:t>快速還原能力，還原時間與資料量無關</a:t>
            </a:r>
          </a:p>
          <a:p>
            <a:pPr marL="228600" indent="-228600">
              <a:lnSpc>
                <a:spcPct val="80000"/>
              </a:lnSpc>
              <a:spcBef>
                <a:spcPct val="30000"/>
              </a:spcBef>
              <a:buClr>
                <a:schemeClr val="accent1"/>
              </a:buClr>
              <a:buFont typeface="Webdings" pitchFamily="18" charset="2"/>
              <a:buChar char="4"/>
            </a:pPr>
            <a:r>
              <a:rPr kumimoji="0" lang="zh-TW" altLang="en-US" sz="1600">
                <a:ea typeface="華康中圓體"/>
                <a:cs typeface="Arial" charset="0"/>
              </a:rPr>
              <a:t>每個空間</a:t>
            </a:r>
            <a:r>
              <a:rPr kumimoji="0" lang="en-US" altLang="zh-TW" sz="1600">
                <a:ea typeface="華康中圓體"/>
                <a:cs typeface="Arial" charset="0"/>
              </a:rPr>
              <a:t>(volume)</a:t>
            </a:r>
            <a:r>
              <a:rPr kumimoji="0" lang="zh-TW" altLang="en-US" sz="1600">
                <a:ea typeface="華康中圓體"/>
                <a:cs typeface="Arial" charset="0"/>
              </a:rPr>
              <a:t>可以有</a:t>
            </a:r>
            <a:r>
              <a:rPr kumimoji="0" lang="en-US" altLang="zh-TW" sz="1600">
                <a:ea typeface="華康中圓體"/>
                <a:cs typeface="Arial" charset="0"/>
              </a:rPr>
              <a:t>255</a:t>
            </a:r>
            <a:r>
              <a:rPr kumimoji="0" lang="zh-TW" altLang="en-US" sz="1600">
                <a:ea typeface="華康中圓體"/>
                <a:cs typeface="Arial" charset="0"/>
              </a:rPr>
              <a:t>個快照備份</a:t>
            </a:r>
          </a:p>
        </p:txBody>
      </p:sp>
      <p:sp>
        <p:nvSpPr>
          <p:cNvPr id="143363" name="Text Box 4"/>
          <p:cNvSpPr txBox="1">
            <a:spLocks noChangeArrowheads="1"/>
          </p:cNvSpPr>
          <p:nvPr/>
        </p:nvSpPr>
        <p:spPr bwMode="auto">
          <a:xfrm>
            <a:off x="557213" y="3990975"/>
            <a:ext cx="3919537" cy="1073150"/>
          </a:xfrm>
          <a:prstGeom prst="rect">
            <a:avLst/>
          </a:prstGeom>
          <a:noFill/>
          <a:ln w="9525" algn="ctr">
            <a:noFill/>
            <a:miter lim="800000"/>
            <a:headEnd/>
            <a:tailEnd/>
          </a:ln>
        </p:spPr>
        <p:txBody>
          <a:bodyPr>
            <a:spAutoFit/>
          </a:bodyPr>
          <a:lstStyle/>
          <a:p>
            <a:pPr marL="114300" indent="-114300">
              <a:lnSpc>
                <a:spcPct val="90000"/>
              </a:lnSpc>
              <a:spcBef>
                <a:spcPct val="20000"/>
              </a:spcBef>
              <a:buClr>
                <a:schemeClr val="accent1"/>
              </a:buClr>
              <a:buFont typeface="Webdings" pitchFamily="18" charset="2"/>
              <a:buChar char="4"/>
            </a:pPr>
            <a:r>
              <a:rPr kumimoji="0" lang="zh-TW" altLang="en-US" sz="1600">
                <a:latin typeface="華康中圓體"/>
                <a:ea typeface="華康中圓體"/>
                <a:cs typeface="Arial" charset="0"/>
              </a:rPr>
              <a:t>快照備份時效能嚴重受到影響</a:t>
            </a:r>
          </a:p>
          <a:p>
            <a:pPr marL="114300" indent="-114300">
              <a:lnSpc>
                <a:spcPct val="90000"/>
              </a:lnSpc>
              <a:spcBef>
                <a:spcPct val="20000"/>
              </a:spcBef>
              <a:buClr>
                <a:schemeClr val="accent1"/>
              </a:buClr>
              <a:buFont typeface="Webdings" pitchFamily="18" charset="2"/>
              <a:buChar char="4"/>
            </a:pPr>
            <a:r>
              <a:rPr kumimoji="0" lang="zh-TW" altLang="en-US" sz="1600">
                <a:latin typeface="華康中圓體"/>
                <a:ea typeface="華康中圓體"/>
                <a:cs typeface="Arial" charset="0"/>
              </a:rPr>
              <a:t>無法進行密集頻繁地備份工作</a:t>
            </a:r>
            <a:br>
              <a:rPr kumimoji="0" lang="zh-TW" altLang="en-US" sz="1600">
                <a:latin typeface="華康中圓體"/>
                <a:ea typeface="華康中圓體"/>
                <a:cs typeface="Arial" charset="0"/>
              </a:rPr>
            </a:br>
            <a:r>
              <a:rPr kumimoji="0" lang="en-US" altLang="zh-TW" sz="1600">
                <a:latin typeface="華康中圓體"/>
                <a:ea typeface="華康中圓體"/>
                <a:cs typeface="Arial" charset="0"/>
              </a:rPr>
              <a:t>(</a:t>
            </a:r>
            <a:r>
              <a:rPr kumimoji="0" lang="zh-TW" altLang="en-US" sz="1600">
                <a:latin typeface="華康中圓體"/>
                <a:ea typeface="華康中圓體"/>
                <a:cs typeface="Arial" charset="0"/>
              </a:rPr>
              <a:t>一般而言，ㄧ天只能進行</a:t>
            </a:r>
            <a:r>
              <a:rPr kumimoji="0" lang="en-US" altLang="zh-TW" sz="1600">
                <a:latin typeface="華康中圓體"/>
                <a:ea typeface="華康中圓體"/>
                <a:cs typeface="Arial" charset="0"/>
              </a:rPr>
              <a:t>1</a:t>
            </a:r>
            <a:r>
              <a:rPr kumimoji="0" lang="zh-TW" altLang="en-US" sz="1600">
                <a:latin typeface="華康中圓體"/>
                <a:ea typeface="華康中圓體"/>
                <a:cs typeface="Arial" charset="0"/>
              </a:rPr>
              <a:t>次</a:t>
            </a:r>
            <a:r>
              <a:rPr kumimoji="0" lang="en-US" altLang="zh-TW" sz="1600">
                <a:latin typeface="華康中圓體"/>
                <a:ea typeface="華康中圓體"/>
                <a:cs typeface="Arial" charset="0"/>
              </a:rPr>
              <a:t>)</a:t>
            </a:r>
          </a:p>
          <a:p>
            <a:pPr marL="114300" indent="-114300">
              <a:lnSpc>
                <a:spcPct val="90000"/>
              </a:lnSpc>
              <a:spcBef>
                <a:spcPct val="20000"/>
              </a:spcBef>
              <a:buClr>
                <a:schemeClr val="accent1"/>
              </a:buClr>
              <a:buFont typeface="Webdings" pitchFamily="18" charset="2"/>
              <a:buChar char="4"/>
            </a:pPr>
            <a:r>
              <a:rPr kumimoji="0" lang="zh-TW" altLang="en-US" sz="1600">
                <a:latin typeface="華康中圓體"/>
                <a:ea typeface="華康中圓體"/>
                <a:cs typeface="Arial" charset="0"/>
              </a:rPr>
              <a:t>資料越大還原時間越長</a:t>
            </a:r>
          </a:p>
        </p:txBody>
      </p:sp>
      <p:grpSp>
        <p:nvGrpSpPr>
          <p:cNvPr id="143364" name="Group 5"/>
          <p:cNvGrpSpPr>
            <a:grpSpLocks/>
          </p:cNvGrpSpPr>
          <p:nvPr/>
        </p:nvGrpSpPr>
        <p:grpSpPr bwMode="auto">
          <a:xfrm>
            <a:off x="484188" y="1196975"/>
            <a:ext cx="3952875" cy="2432050"/>
            <a:chOff x="305" y="1142"/>
            <a:chExt cx="2490" cy="1532"/>
          </a:xfrm>
        </p:grpSpPr>
        <p:sp>
          <p:nvSpPr>
            <p:cNvPr id="143381" name="Rectangle 6"/>
            <p:cNvSpPr>
              <a:spLocks noChangeArrowheads="1"/>
            </p:cNvSpPr>
            <p:nvPr/>
          </p:nvSpPr>
          <p:spPr bwMode="auto">
            <a:xfrm>
              <a:off x="305" y="1142"/>
              <a:ext cx="2490" cy="1532"/>
            </a:xfrm>
            <a:prstGeom prst="rect">
              <a:avLst/>
            </a:prstGeom>
            <a:solidFill>
              <a:srgbClr val="969696">
                <a:alpha val="20000"/>
              </a:srgbClr>
            </a:solidFill>
            <a:ln w="9525" algn="ctr">
              <a:solidFill>
                <a:srgbClr val="808080"/>
              </a:solidFill>
              <a:miter lim="800000"/>
              <a:headEnd/>
              <a:tailEnd/>
            </a:ln>
          </p:spPr>
          <p:txBody>
            <a:bodyPr wrap="none" anchor="ctr"/>
            <a:lstStyle/>
            <a:p>
              <a:pPr algn="ctr" eaLnBrk="0" hangingPunct="0">
                <a:spcBef>
                  <a:spcPct val="50000"/>
                </a:spcBef>
              </a:pPr>
              <a:endParaRPr kumimoji="0" lang="zh-TW" altLang="zh-TW" b="1">
                <a:solidFill>
                  <a:schemeClr val="bg2"/>
                </a:solidFill>
                <a:latin typeface="Comic Sans MS" pitchFamily="66" charset="0"/>
              </a:endParaRPr>
            </a:p>
          </p:txBody>
        </p:sp>
        <p:sp>
          <p:nvSpPr>
            <p:cNvPr id="143382" name="Freeform 7"/>
            <p:cNvSpPr>
              <a:spLocks/>
            </p:cNvSpPr>
            <p:nvPr/>
          </p:nvSpPr>
          <p:spPr bwMode="auto">
            <a:xfrm>
              <a:off x="492" y="1234"/>
              <a:ext cx="1862" cy="1248"/>
            </a:xfrm>
            <a:custGeom>
              <a:avLst/>
              <a:gdLst>
                <a:gd name="T0" fmla="*/ 0 w 3427"/>
                <a:gd name="T1" fmla="*/ 0 h 2238"/>
                <a:gd name="T2" fmla="*/ 0 w 3427"/>
                <a:gd name="T3" fmla="*/ 120 h 2238"/>
                <a:gd name="T4" fmla="*/ 162 w 3427"/>
                <a:gd name="T5" fmla="*/ 120 h 2238"/>
                <a:gd name="T6" fmla="*/ 160 w 3427"/>
                <a:gd name="T7" fmla="*/ 120 h 2238"/>
                <a:gd name="T8" fmla="*/ 0 60000 65536"/>
                <a:gd name="T9" fmla="*/ 0 60000 65536"/>
                <a:gd name="T10" fmla="*/ 0 60000 65536"/>
                <a:gd name="T11" fmla="*/ 0 60000 65536"/>
                <a:gd name="T12" fmla="*/ 0 w 3427"/>
                <a:gd name="T13" fmla="*/ 0 h 2238"/>
                <a:gd name="T14" fmla="*/ 3427 w 3427"/>
                <a:gd name="T15" fmla="*/ 2238 h 2238"/>
              </a:gdLst>
              <a:ahLst/>
              <a:cxnLst>
                <a:cxn ang="T8">
                  <a:pos x="T0" y="T1"/>
                </a:cxn>
                <a:cxn ang="T9">
                  <a:pos x="T2" y="T3"/>
                </a:cxn>
                <a:cxn ang="T10">
                  <a:pos x="T4" y="T5"/>
                </a:cxn>
                <a:cxn ang="T11">
                  <a:pos x="T6" y="T7"/>
                </a:cxn>
              </a:cxnLst>
              <a:rect l="T12" t="T13" r="T14" b="T15"/>
              <a:pathLst>
                <a:path w="3427" h="2238">
                  <a:moveTo>
                    <a:pt x="0" y="0"/>
                  </a:moveTo>
                  <a:lnTo>
                    <a:pt x="0" y="2238"/>
                  </a:lnTo>
                  <a:lnTo>
                    <a:pt x="3427" y="2238"/>
                  </a:lnTo>
                  <a:lnTo>
                    <a:pt x="3371" y="2238"/>
                  </a:lnTo>
                </a:path>
              </a:pathLst>
            </a:custGeom>
            <a:noFill/>
            <a:ln w="28575">
              <a:solidFill>
                <a:srgbClr val="5F5F5F"/>
              </a:solidFill>
              <a:round/>
              <a:headEnd type="triangle" w="lg" len="lg"/>
              <a:tailEnd type="triangle" w="lg" len="lg"/>
            </a:ln>
          </p:spPr>
          <p:txBody>
            <a:bodyPr/>
            <a:lstStyle/>
            <a:p>
              <a:endParaRPr lang="zh-TW" altLang="en-US"/>
            </a:p>
          </p:txBody>
        </p:sp>
        <p:sp>
          <p:nvSpPr>
            <p:cNvPr id="143383" name="Text Box 8"/>
            <p:cNvSpPr txBox="1">
              <a:spLocks noChangeArrowheads="1"/>
            </p:cNvSpPr>
            <p:nvPr/>
          </p:nvSpPr>
          <p:spPr bwMode="auto">
            <a:xfrm rot="5400000" flipH="1">
              <a:off x="31" y="1515"/>
              <a:ext cx="770" cy="173"/>
            </a:xfrm>
            <a:prstGeom prst="rect">
              <a:avLst/>
            </a:prstGeom>
            <a:noFill/>
            <a:ln w="9525">
              <a:noFill/>
              <a:miter lim="800000"/>
              <a:headEnd/>
              <a:tailEnd/>
            </a:ln>
          </p:spPr>
          <p:txBody>
            <a:bodyPr>
              <a:spAutoFit/>
            </a:bodyPr>
            <a:lstStyle/>
            <a:p>
              <a:pPr algn="r"/>
              <a:r>
                <a:rPr kumimoji="0" lang="en-US" altLang="zh-CN" sz="1200" b="1">
                  <a:solidFill>
                    <a:srgbClr val="5F5F5F"/>
                  </a:solidFill>
                  <a:ea typeface="華康中圓體"/>
                  <a:cs typeface="Arial" charset="0"/>
                </a:rPr>
                <a:t>I/O</a:t>
              </a:r>
              <a:r>
                <a:rPr kumimoji="0" lang="zh-CN" altLang="en-US" sz="1200" b="1">
                  <a:solidFill>
                    <a:srgbClr val="5F5F5F"/>
                  </a:solidFill>
                  <a:ea typeface="華康中圓體"/>
                  <a:cs typeface="Arial" charset="0"/>
                </a:rPr>
                <a:t>速率</a:t>
              </a:r>
            </a:p>
          </p:txBody>
        </p:sp>
        <p:sp>
          <p:nvSpPr>
            <p:cNvPr id="143384" name="Text Box 9"/>
            <p:cNvSpPr txBox="1">
              <a:spLocks noChangeArrowheads="1"/>
            </p:cNvSpPr>
            <p:nvPr/>
          </p:nvSpPr>
          <p:spPr bwMode="auto">
            <a:xfrm>
              <a:off x="1878" y="2476"/>
              <a:ext cx="308" cy="173"/>
            </a:xfrm>
            <a:prstGeom prst="rect">
              <a:avLst/>
            </a:prstGeom>
            <a:noFill/>
            <a:ln w="9525">
              <a:noFill/>
              <a:miter lim="800000"/>
              <a:headEnd/>
              <a:tailEnd/>
            </a:ln>
          </p:spPr>
          <p:txBody>
            <a:bodyPr wrap="none">
              <a:spAutoFit/>
            </a:bodyPr>
            <a:lstStyle/>
            <a:p>
              <a:pPr algn="r"/>
              <a:r>
                <a:rPr kumimoji="0" lang="zh-TW" altLang="en-US" sz="1200" b="1">
                  <a:solidFill>
                    <a:srgbClr val="5F5F5F"/>
                  </a:solidFill>
                  <a:ea typeface="華康中圓體"/>
                  <a:cs typeface="Arial" charset="0"/>
                </a:rPr>
                <a:t>時間</a:t>
              </a:r>
            </a:p>
          </p:txBody>
        </p:sp>
        <p:grpSp>
          <p:nvGrpSpPr>
            <p:cNvPr id="143385" name="Group 10"/>
            <p:cNvGrpSpPr>
              <a:grpSpLocks/>
            </p:cNvGrpSpPr>
            <p:nvPr/>
          </p:nvGrpSpPr>
          <p:grpSpPr bwMode="auto">
            <a:xfrm>
              <a:off x="495" y="1458"/>
              <a:ext cx="1968" cy="640"/>
              <a:chOff x="579" y="1401"/>
              <a:chExt cx="2055" cy="887"/>
            </a:xfrm>
          </p:grpSpPr>
          <p:sp>
            <p:nvSpPr>
              <p:cNvPr id="143390" name="Line 11"/>
              <p:cNvSpPr>
                <a:spLocks noChangeShapeType="1"/>
              </p:cNvSpPr>
              <p:nvPr/>
            </p:nvSpPr>
            <p:spPr bwMode="auto">
              <a:xfrm>
                <a:off x="579" y="1401"/>
                <a:ext cx="679" cy="0"/>
              </a:xfrm>
              <a:prstGeom prst="line">
                <a:avLst/>
              </a:prstGeom>
              <a:noFill/>
              <a:ln w="57150">
                <a:solidFill>
                  <a:schemeClr val="accent2"/>
                </a:solidFill>
                <a:round/>
                <a:headEnd/>
                <a:tailEnd/>
              </a:ln>
            </p:spPr>
            <p:txBody>
              <a:bodyPr/>
              <a:lstStyle/>
              <a:p>
                <a:endParaRPr lang="zh-TW" altLang="en-US"/>
              </a:p>
            </p:txBody>
          </p:sp>
          <p:sp>
            <p:nvSpPr>
              <p:cNvPr id="143391" name="Line 12"/>
              <p:cNvSpPr>
                <a:spLocks noChangeShapeType="1"/>
              </p:cNvSpPr>
              <p:nvPr/>
            </p:nvSpPr>
            <p:spPr bwMode="auto">
              <a:xfrm>
                <a:off x="1224" y="2277"/>
                <a:ext cx="1410" cy="5"/>
              </a:xfrm>
              <a:prstGeom prst="line">
                <a:avLst/>
              </a:prstGeom>
              <a:noFill/>
              <a:ln w="57150">
                <a:solidFill>
                  <a:schemeClr val="accent2"/>
                </a:solidFill>
                <a:round/>
                <a:headEnd/>
                <a:tailEnd/>
              </a:ln>
            </p:spPr>
            <p:txBody>
              <a:bodyPr/>
              <a:lstStyle/>
              <a:p>
                <a:endParaRPr lang="zh-TW" altLang="en-US"/>
              </a:p>
            </p:txBody>
          </p:sp>
          <p:sp>
            <p:nvSpPr>
              <p:cNvPr id="143392" name="Line 13"/>
              <p:cNvSpPr>
                <a:spLocks noChangeShapeType="1"/>
              </p:cNvSpPr>
              <p:nvPr/>
            </p:nvSpPr>
            <p:spPr bwMode="auto">
              <a:xfrm>
                <a:off x="1240" y="1401"/>
                <a:ext cx="0" cy="887"/>
              </a:xfrm>
              <a:prstGeom prst="line">
                <a:avLst/>
              </a:prstGeom>
              <a:noFill/>
              <a:ln w="57150">
                <a:solidFill>
                  <a:schemeClr val="accent2"/>
                </a:solidFill>
                <a:round/>
                <a:headEnd/>
                <a:tailEnd/>
              </a:ln>
            </p:spPr>
            <p:txBody>
              <a:bodyPr/>
              <a:lstStyle/>
              <a:p>
                <a:endParaRPr lang="zh-TW" altLang="en-US"/>
              </a:p>
            </p:txBody>
          </p:sp>
        </p:grpSp>
        <p:sp>
          <p:nvSpPr>
            <p:cNvPr id="143386" name="Line 14"/>
            <p:cNvSpPr>
              <a:spLocks noChangeShapeType="1"/>
            </p:cNvSpPr>
            <p:nvPr/>
          </p:nvSpPr>
          <p:spPr bwMode="auto">
            <a:xfrm>
              <a:off x="1128" y="1369"/>
              <a:ext cx="0" cy="1080"/>
            </a:xfrm>
            <a:prstGeom prst="line">
              <a:avLst/>
            </a:prstGeom>
            <a:noFill/>
            <a:ln w="28575">
              <a:solidFill>
                <a:schemeClr val="hlink"/>
              </a:solidFill>
              <a:prstDash val="sysDot"/>
              <a:round/>
              <a:headEnd/>
              <a:tailEnd/>
            </a:ln>
          </p:spPr>
          <p:txBody>
            <a:bodyPr/>
            <a:lstStyle/>
            <a:p>
              <a:endParaRPr lang="zh-TW" altLang="en-US"/>
            </a:p>
          </p:txBody>
        </p:sp>
        <p:sp>
          <p:nvSpPr>
            <p:cNvPr id="143387" name="Text Box 15"/>
            <p:cNvSpPr txBox="1">
              <a:spLocks noChangeArrowheads="1"/>
            </p:cNvSpPr>
            <p:nvPr/>
          </p:nvSpPr>
          <p:spPr bwMode="auto">
            <a:xfrm>
              <a:off x="866" y="1186"/>
              <a:ext cx="698" cy="212"/>
            </a:xfrm>
            <a:prstGeom prst="rect">
              <a:avLst/>
            </a:prstGeom>
            <a:noFill/>
            <a:ln w="9525">
              <a:noFill/>
              <a:miter lim="800000"/>
              <a:headEnd/>
              <a:tailEnd/>
            </a:ln>
          </p:spPr>
          <p:txBody>
            <a:bodyPr wrap="none">
              <a:spAutoFit/>
            </a:bodyPr>
            <a:lstStyle/>
            <a:p>
              <a:r>
                <a:rPr kumimoji="0" lang="en-US" altLang="zh-TW" sz="1600" b="1">
                  <a:ea typeface="華康中圓體"/>
                  <a:cs typeface="Arial" charset="0"/>
                </a:rPr>
                <a:t>Snapshot</a:t>
              </a:r>
              <a:endParaRPr kumimoji="0" lang="zh-CN" altLang="en-US" sz="1600" b="1">
                <a:ea typeface="華康中圓體"/>
                <a:cs typeface="Arial" charset="0"/>
              </a:endParaRPr>
            </a:p>
          </p:txBody>
        </p:sp>
        <p:sp>
          <p:nvSpPr>
            <p:cNvPr id="143388" name="Line 16"/>
            <p:cNvSpPr>
              <a:spLocks noChangeShapeType="1"/>
            </p:cNvSpPr>
            <p:nvPr/>
          </p:nvSpPr>
          <p:spPr bwMode="auto">
            <a:xfrm>
              <a:off x="1140" y="1680"/>
              <a:ext cx="1296" cy="0"/>
            </a:xfrm>
            <a:prstGeom prst="line">
              <a:avLst/>
            </a:prstGeom>
            <a:noFill/>
            <a:ln w="57150">
              <a:solidFill>
                <a:schemeClr val="accent2"/>
              </a:solidFill>
              <a:round/>
              <a:headEnd/>
              <a:tailEnd/>
            </a:ln>
          </p:spPr>
          <p:txBody>
            <a:bodyPr/>
            <a:lstStyle/>
            <a:p>
              <a:endParaRPr lang="zh-TW" altLang="en-US"/>
            </a:p>
          </p:txBody>
        </p:sp>
        <p:sp>
          <p:nvSpPr>
            <p:cNvPr id="143389" name="Text Box 17"/>
            <p:cNvSpPr txBox="1">
              <a:spLocks noChangeArrowheads="1"/>
            </p:cNvSpPr>
            <p:nvPr/>
          </p:nvSpPr>
          <p:spPr bwMode="auto">
            <a:xfrm>
              <a:off x="1123" y="1763"/>
              <a:ext cx="1669" cy="183"/>
            </a:xfrm>
            <a:prstGeom prst="rect">
              <a:avLst/>
            </a:prstGeom>
            <a:noFill/>
            <a:ln w="9525">
              <a:noFill/>
              <a:miter lim="800000"/>
              <a:headEnd/>
              <a:tailEnd/>
            </a:ln>
          </p:spPr>
          <p:txBody>
            <a:bodyPr>
              <a:spAutoFit/>
            </a:bodyPr>
            <a:lstStyle/>
            <a:p>
              <a:r>
                <a:rPr kumimoji="0" lang="en-US" altLang="zh-CN" sz="1300" b="1">
                  <a:ea typeface="華康中圓體"/>
                  <a:cs typeface="Arial" charset="0"/>
                </a:rPr>
                <a:t>20%</a:t>
              </a:r>
              <a:r>
                <a:rPr kumimoji="0" lang="zh-CN" altLang="en-US" sz="1300" b="1">
                  <a:ea typeface="華康中圓體"/>
                  <a:cs typeface="Arial" charset="0"/>
                </a:rPr>
                <a:t>到</a:t>
              </a:r>
              <a:r>
                <a:rPr kumimoji="0" lang="en-US" altLang="zh-CN" sz="1300" b="1">
                  <a:ea typeface="華康中圓體"/>
                  <a:cs typeface="Arial" charset="0"/>
                </a:rPr>
                <a:t>60% </a:t>
              </a:r>
              <a:r>
                <a:rPr kumimoji="0" lang="zh-CN" altLang="en-US" sz="1300" b="1">
                  <a:ea typeface="華康中圓體"/>
                  <a:cs typeface="Arial" charset="0"/>
                </a:rPr>
                <a:t>性能</a:t>
              </a:r>
              <a:r>
                <a:rPr kumimoji="0" lang="zh-TW" altLang="en-US" sz="1300" b="1">
                  <a:ea typeface="華康中圓體"/>
                  <a:cs typeface="Arial" charset="0"/>
                </a:rPr>
                <a:t>受到影響</a:t>
              </a:r>
            </a:p>
          </p:txBody>
        </p:sp>
      </p:grpSp>
      <p:grpSp>
        <p:nvGrpSpPr>
          <p:cNvPr id="143365" name="Group 18"/>
          <p:cNvGrpSpPr>
            <a:grpSpLocks/>
          </p:cNvGrpSpPr>
          <p:nvPr/>
        </p:nvGrpSpPr>
        <p:grpSpPr bwMode="auto">
          <a:xfrm>
            <a:off x="4733925" y="1196975"/>
            <a:ext cx="3952875" cy="2432050"/>
            <a:chOff x="2948" y="1142"/>
            <a:chExt cx="2490" cy="1532"/>
          </a:xfrm>
        </p:grpSpPr>
        <p:sp>
          <p:nvSpPr>
            <p:cNvPr id="143373" name="Rectangle 19"/>
            <p:cNvSpPr>
              <a:spLocks noChangeArrowheads="1"/>
            </p:cNvSpPr>
            <p:nvPr/>
          </p:nvSpPr>
          <p:spPr bwMode="auto">
            <a:xfrm>
              <a:off x="2948" y="1142"/>
              <a:ext cx="2490" cy="1532"/>
            </a:xfrm>
            <a:prstGeom prst="rect">
              <a:avLst/>
            </a:prstGeom>
            <a:solidFill>
              <a:srgbClr val="969696">
                <a:alpha val="20000"/>
              </a:srgbClr>
            </a:solidFill>
            <a:ln w="9525" algn="ctr">
              <a:solidFill>
                <a:srgbClr val="808080"/>
              </a:solidFill>
              <a:miter lim="800000"/>
              <a:headEnd/>
              <a:tailEnd/>
            </a:ln>
          </p:spPr>
          <p:txBody>
            <a:bodyPr wrap="none" anchor="ctr"/>
            <a:lstStyle/>
            <a:p>
              <a:pPr algn="ctr" eaLnBrk="0" hangingPunct="0">
                <a:spcBef>
                  <a:spcPct val="50000"/>
                </a:spcBef>
              </a:pPr>
              <a:endParaRPr kumimoji="0" lang="zh-TW" altLang="zh-TW" b="1">
                <a:solidFill>
                  <a:schemeClr val="bg2"/>
                </a:solidFill>
                <a:latin typeface="Comic Sans MS" pitchFamily="66" charset="0"/>
              </a:endParaRPr>
            </a:p>
          </p:txBody>
        </p:sp>
        <p:sp>
          <p:nvSpPr>
            <p:cNvPr id="143374" name="Freeform 20"/>
            <p:cNvSpPr>
              <a:spLocks/>
            </p:cNvSpPr>
            <p:nvPr/>
          </p:nvSpPr>
          <p:spPr bwMode="auto">
            <a:xfrm>
              <a:off x="3135" y="1234"/>
              <a:ext cx="1862" cy="1248"/>
            </a:xfrm>
            <a:custGeom>
              <a:avLst/>
              <a:gdLst>
                <a:gd name="T0" fmla="*/ 0 w 3427"/>
                <a:gd name="T1" fmla="*/ 0 h 2238"/>
                <a:gd name="T2" fmla="*/ 0 w 3427"/>
                <a:gd name="T3" fmla="*/ 120 h 2238"/>
                <a:gd name="T4" fmla="*/ 162 w 3427"/>
                <a:gd name="T5" fmla="*/ 120 h 2238"/>
                <a:gd name="T6" fmla="*/ 160 w 3427"/>
                <a:gd name="T7" fmla="*/ 120 h 2238"/>
                <a:gd name="T8" fmla="*/ 0 60000 65536"/>
                <a:gd name="T9" fmla="*/ 0 60000 65536"/>
                <a:gd name="T10" fmla="*/ 0 60000 65536"/>
                <a:gd name="T11" fmla="*/ 0 60000 65536"/>
                <a:gd name="T12" fmla="*/ 0 w 3427"/>
                <a:gd name="T13" fmla="*/ 0 h 2238"/>
                <a:gd name="T14" fmla="*/ 3427 w 3427"/>
                <a:gd name="T15" fmla="*/ 2238 h 2238"/>
              </a:gdLst>
              <a:ahLst/>
              <a:cxnLst>
                <a:cxn ang="T8">
                  <a:pos x="T0" y="T1"/>
                </a:cxn>
                <a:cxn ang="T9">
                  <a:pos x="T2" y="T3"/>
                </a:cxn>
                <a:cxn ang="T10">
                  <a:pos x="T4" y="T5"/>
                </a:cxn>
                <a:cxn ang="T11">
                  <a:pos x="T6" y="T7"/>
                </a:cxn>
              </a:cxnLst>
              <a:rect l="T12" t="T13" r="T14" b="T15"/>
              <a:pathLst>
                <a:path w="3427" h="2238">
                  <a:moveTo>
                    <a:pt x="0" y="0"/>
                  </a:moveTo>
                  <a:lnTo>
                    <a:pt x="0" y="2238"/>
                  </a:lnTo>
                  <a:lnTo>
                    <a:pt x="3427" y="2238"/>
                  </a:lnTo>
                  <a:lnTo>
                    <a:pt x="3371" y="2238"/>
                  </a:lnTo>
                </a:path>
              </a:pathLst>
            </a:custGeom>
            <a:noFill/>
            <a:ln w="28575">
              <a:solidFill>
                <a:srgbClr val="5F5F5F"/>
              </a:solidFill>
              <a:round/>
              <a:headEnd type="triangle" w="lg" len="lg"/>
              <a:tailEnd type="triangle" w="lg" len="lg"/>
            </a:ln>
          </p:spPr>
          <p:txBody>
            <a:bodyPr/>
            <a:lstStyle/>
            <a:p>
              <a:endParaRPr lang="zh-TW" altLang="en-US"/>
            </a:p>
          </p:txBody>
        </p:sp>
        <p:sp>
          <p:nvSpPr>
            <p:cNvPr id="143375" name="Text Box 21"/>
            <p:cNvSpPr txBox="1">
              <a:spLocks noChangeArrowheads="1"/>
            </p:cNvSpPr>
            <p:nvPr/>
          </p:nvSpPr>
          <p:spPr bwMode="auto">
            <a:xfrm rot="5400000" flipH="1">
              <a:off x="2674" y="1515"/>
              <a:ext cx="770" cy="173"/>
            </a:xfrm>
            <a:prstGeom prst="rect">
              <a:avLst/>
            </a:prstGeom>
            <a:noFill/>
            <a:ln w="9525">
              <a:noFill/>
              <a:miter lim="800000"/>
              <a:headEnd/>
              <a:tailEnd/>
            </a:ln>
          </p:spPr>
          <p:txBody>
            <a:bodyPr>
              <a:spAutoFit/>
            </a:bodyPr>
            <a:lstStyle/>
            <a:p>
              <a:pPr algn="r"/>
              <a:r>
                <a:rPr kumimoji="0" lang="en-US" altLang="zh-CN" sz="1200" b="1">
                  <a:solidFill>
                    <a:srgbClr val="5F5F5F"/>
                  </a:solidFill>
                  <a:ea typeface="華康中圓體"/>
                  <a:cs typeface="Arial" charset="0"/>
                </a:rPr>
                <a:t>I/O</a:t>
              </a:r>
              <a:r>
                <a:rPr kumimoji="0" lang="zh-CN" altLang="en-US" sz="1200" b="1">
                  <a:solidFill>
                    <a:srgbClr val="5F5F5F"/>
                  </a:solidFill>
                  <a:ea typeface="華康中圓體"/>
                  <a:cs typeface="Arial" charset="0"/>
                </a:rPr>
                <a:t>速率</a:t>
              </a:r>
            </a:p>
          </p:txBody>
        </p:sp>
        <p:sp>
          <p:nvSpPr>
            <p:cNvPr id="143376" name="Text Box 22"/>
            <p:cNvSpPr txBox="1">
              <a:spLocks noChangeArrowheads="1"/>
            </p:cNvSpPr>
            <p:nvPr/>
          </p:nvSpPr>
          <p:spPr bwMode="auto">
            <a:xfrm>
              <a:off x="4521" y="2476"/>
              <a:ext cx="308" cy="173"/>
            </a:xfrm>
            <a:prstGeom prst="rect">
              <a:avLst/>
            </a:prstGeom>
            <a:noFill/>
            <a:ln w="9525">
              <a:noFill/>
              <a:miter lim="800000"/>
              <a:headEnd/>
              <a:tailEnd/>
            </a:ln>
          </p:spPr>
          <p:txBody>
            <a:bodyPr wrap="none">
              <a:spAutoFit/>
            </a:bodyPr>
            <a:lstStyle/>
            <a:p>
              <a:pPr algn="r"/>
              <a:r>
                <a:rPr kumimoji="0" lang="zh-TW" altLang="en-US" sz="1200" b="1">
                  <a:solidFill>
                    <a:srgbClr val="5F5F5F"/>
                  </a:solidFill>
                  <a:ea typeface="華康中圓體"/>
                  <a:cs typeface="Arial" charset="0"/>
                </a:rPr>
                <a:t>時間</a:t>
              </a:r>
            </a:p>
          </p:txBody>
        </p:sp>
        <p:sp>
          <p:nvSpPr>
            <p:cNvPr id="143377" name="Line 23"/>
            <p:cNvSpPr>
              <a:spLocks noChangeShapeType="1"/>
            </p:cNvSpPr>
            <p:nvPr/>
          </p:nvSpPr>
          <p:spPr bwMode="auto">
            <a:xfrm>
              <a:off x="3771" y="1369"/>
              <a:ext cx="0" cy="1080"/>
            </a:xfrm>
            <a:prstGeom prst="line">
              <a:avLst/>
            </a:prstGeom>
            <a:noFill/>
            <a:ln w="28575">
              <a:solidFill>
                <a:schemeClr val="hlink"/>
              </a:solidFill>
              <a:prstDash val="sysDot"/>
              <a:round/>
              <a:headEnd/>
              <a:tailEnd/>
            </a:ln>
          </p:spPr>
          <p:txBody>
            <a:bodyPr/>
            <a:lstStyle/>
            <a:p>
              <a:endParaRPr lang="zh-TW" altLang="en-US"/>
            </a:p>
          </p:txBody>
        </p:sp>
        <p:sp>
          <p:nvSpPr>
            <p:cNvPr id="143378" name="Text Box 24"/>
            <p:cNvSpPr txBox="1">
              <a:spLocks noChangeArrowheads="1"/>
            </p:cNvSpPr>
            <p:nvPr/>
          </p:nvSpPr>
          <p:spPr bwMode="auto">
            <a:xfrm>
              <a:off x="3509" y="1186"/>
              <a:ext cx="698" cy="212"/>
            </a:xfrm>
            <a:prstGeom prst="rect">
              <a:avLst/>
            </a:prstGeom>
            <a:noFill/>
            <a:ln w="9525">
              <a:noFill/>
              <a:miter lim="800000"/>
              <a:headEnd/>
              <a:tailEnd/>
            </a:ln>
          </p:spPr>
          <p:txBody>
            <a:bodyPr wrap="none">
              <a:spAutoFit/>
            </a:bodyPr>
            <a:lstStyle/>
            <a:p>
              <a:r>
                <a:rPr kumimoji="0" lang="en-US" altLang="zh-TW" sz="1600" b="1">
                  <a:ea typeface="華康中圓體"/>
                  <a:cs typeface="Arial" charset="0"/>
                </a:rPr>
                <a:t>Snapshot</a:t>
              </a:r>
              <a:endParaRPr kumimoji="0" lang="zh-CN" altLang="en-US" sz="1600" b="1">
                <a:ea typeface="華康中圓體"/>
                <a:cs typeface="Arial" charset="0"/>
              </a:endParaRPr>
            </a:p>
          </p:txBody>
        </p:sp>
        <p:sp>
          <p:nvSpPr>
            <p:cNvPr id="143379" name="Text Box 25"/>
            <p:cNvSpPr txBox="1">
              <a:spLocks noChangeArrowheads="1"/>
            </p:cNvSpPr>
            <p:nvPr/>
          </p:nvSpPr>
          <p:spPr bwMode="auto">
            <a:xfrm>
              <a:off x="3766" y="1469"/>
              <a:ext cx="1669" cy="183"/>
            </a:xfrm>
            <a:prstGeom prst="rect">
              <a:avLst/>
            </a:prstGeom>
            <a:noFill/>
            <a:ln w="9525">
              <a:noFill/>
              <a:miter lim="800000"/>
              <a:headEnd/>
              <a:tailEnd/>
            </a:ln>
          </p:spPr>
          <p:txBody>
            <a:bodyPr>
              <a:spAutoFit/>
            </a:bodyPr>
            <a:lstStyle/>
            <a:p>
              <a:r>
                <a:rPr kumimoji="0" lang="zh-TW" altLang="en-US" sz="1300" b="1">
                  <a:ea typeface="華康中圓體"/>
                  <a:cs typeface="Arial" charset="0"/>
                </a:rPr>
                <a:t>無造成任何</a:t>
              </a:r>
              <a:r>
                <a:rPr kumimoji="0" lang="zh-CN" altLang="en-US" sz="1300" b="1">
                  <a:ea typeface="華康中圓體"/>
                  <a:cs typeface="Arial" charset="0"/>
                </a:rPr>
                <a:t>性能</a:t>
              </a:r>
              <a:r>
                <a:rPr kumimoji="0" lang="zh-TW" altLang="en-US" sz="1300" b="1">
                  <a:ea typeface="華康中圓體"/>
                  <a:cs typeface="Arial" charset="0"/>
                </a:rPr>
                <a:t>影響</a:t>
              </a:r>
              <a:endParaRPr kumimoji="0" lang="zh-CN" altLang="en-US" sz="1300" b="1">
                <a:ea typeface="華康中圓體"/>
                <a:cs typeface="Arial" charset="0"/>
              </a:endParaRPr>
            </a:p>
          </p:txBody>
        </p:sp>
        <p:sp>
          <p:nvSpPr>
            <p:cNvPr id="143380" name="Line 26"/>
            <p:cNvSpPr>
              <a:spLocks noChangeShapeType="1"/>
            </p:cNvSpPr>
            <p:nvPr/>
          </p:nvSpPr>
          <p:spPr bwMode="auto">
            <a:xfrm>
              <a:off x="3145" y="1459"/>
              <a:ext cx="1909" cy="0"/>
            </a:xfrm>
            <a:prstGeom prst="line">
              <a:avLst/>
            </a:prstGeom>
            <a:noFill/>
            <a:ln w="57150">
              <a:solidFill>
                <a:schemeClr val="hlink"/>
              </a:solidFill>
              <a:round/>
              <a:headEnd/>
              <a:tailEnd/>
            </a:ln>
          </p:spPr>
          <p:txBody>
            <a:bodyPr/>
            <a:lstStyle/>
            <a:p>
              <a:endParaRPr lang="zh-TW" altLang="en-US"/>
            </a:p>
          </p:txBody>
        </p:sp>
      </p:grpSp>
      <p:sp>
        <p:nvSpPr>
          <p:cNvPr id="143366" name="Line 27"/>
          <p:cNvSpPr>
            <a:spLocks noChangeShapeType="1"/>
          </p:cNvSpPr>
          <p:nvPr/>
        </p:nvSpPr>
        <p:spPr bwMode="auto">
          <a:xfrm>
            <a:off x="4572000" y="1030288"/>
            <a:ext cx="0" cy="4114800"/>
          </a:xfrm>
          <a:prstGeom prst="line">
            <a:avLst/>
          </a:prstGeom>
          <a:noFill/>
          <a:ln w="9525">
            <a:solidFill>
              <a:schemeClr val="tx1"/>
            </a:solidFill>
            <a:round/>
            <a:headEnd/>
            <a:tailEnd/>
          </a:ln>
        </p:spPr>
        <p:txBody>
          <a:bodyPr/>
          <a:lstStyle/>
          <a:p>
            <a:endParaRPr lang="zh-TW" altLang="en-US"/>
          </a:p>
        </p:txBody>
      </p:sp>
      <p:sp>
        <p:nvSpPr>
          <p:cNvPr id="143367" name="Rectangle 28"/>
          <p:cNvSpPr>
            <a:spLocks noChangeArrowheads="1"/>
          </p:cNvSpPr>
          <p:nvPr/>
        </p:nvSpPr>
        <p:spPr bwMode="auto">
          <a:xfrm>
            <a:off x="5111750" y="692150"/>
            <a:ext cx="3479800" cy="434975"/>
          </a:xfrm>
          <a:prstGeom prst="rect">
            <a:avLst/>
          </a:prstGeom>
          <a:solidFill>
            <a:schemeClr val="hlink"/>
          </a:solidFill>
          <a:ln w="12700">
            <a:noFill/>
            <a:miter lim="800000"/>
            <a:headEnd/>
            <a:tailEnd/>
          </a:ln>
        </p:spPr>
        <p:txBody>
          <a:bodyPr wrap="none" anchor="ctr"/>
          <a:lstStyle/>
          <a:p>
            <a:pPr algn="ctr"/>
            <a:r>
              <a:rPr kumimoji="0" lang="en-US" altLang="zh-TW" sz="2000" b="1">
                <a:solidFill>
                  <a:schemeClr val="bg1"/>
                </a:solidFill>
                <a:ea typeface="華康中圓體"/>
                <a:cs typeface="華康中圓體"/>
              </a:rPr>
              <a:t>NetApp </a:t>
            </a:r>
            <a:r>
              <a:rPr kumimoji="0" lang="zh-TW" altLang="en-US" sz="2000" b="1">
                <a:solidFill>
                  <a:schemeClr val="bg1"/>
                </a:solidFill>
                <a:ea typeface="華康中圓體"/>
                <a:cs typeface="華康中圓體"/>
              </a:rPr>
              <a:t>模式</a:t>
            </a:r>
          </a:p>
        </p:txBody>
      </p:sp>
      <p:sp>
        <p:nvSpPr>
          <p:cNvPr id="143368" name="Rectangle 29"/>
          <p:cNvSpPr>
            <a:spLocks noChangeArrowheads="1"/>
          </p:cNvSpPr>
          <p:nvPr/>
        </p:nvSpPr>
        <p:spPr bwMode="auto">
          <a:xfrm>
            <a:off x="585788" y="700088"/>
            <a:ext cx="3479800" cy="434975"/>
          </a:xfrm>
          <a:prstGeom prst="rect">
            <a:avLst/>
          </a:prstGeom>
          <a:solidFill>
            <a:schemeClr val="hlink"/>
          </a:solidFill>
          <a:ln w="12700">
            <a:noFill/>
            <a:miter lim="800000"/>
            <a:headEnd/>
            <a:tailEnd/>
          </a:ln>
        </p:spPr>
        <p:txBody>
          <a:bodyPr wrap="none" anchor="ctr"/>
          <a:lstStyle/>
          <a:p>
            <a:pPr algn="ctr"/>
            <a:r>
              <a:rPr kumimoji="0" lang="zh-TW" altLang="en-US" sz="2000" b="1">
                <a:solidFill>
                  <a:schemeClr val="bg1"/>
                </a:solidFill>
                <a:ea typeface="華康中圓體"/>
                <a:cs typeface="華康中圓體"/>
              </a:rPr>
              <a:t>友商儲存模式</a:t>
            </a:r>
          </a:p>
        </p:txBody>
      </p:sp>
      <p:sp>
        <p:nvSpPr>
          <p:cNvPr id="143369" name="AutoShape 30"/>
          <p:cNvSpPr>
            <a:spLocks noChangeArrowheads="1"/>
          </p:cNvSpPr>
          <p:nvPr/>
        </p:nvSpPr>
        <p:spPr bwMode="auto">
          <a:xfrm>
            <a:off x="7924800" y="776288"/>
            <a:ext cx="1219200" cy="1219200"/>
          </a:xfrm>
          <a:prstGeom prst="irregularSeal1">
            <a:avLst/>
          </a:prstGeom>
          <a:solidFill>
            <a:srgbClr val="FF0000"/>
          </a:solidFill>
          <a:ln w="9525" algn="ctr">
            <a:noFill/>
            <a:miter lim="800000"/>
            <a:headEnd/>
            <a:tailEnd/>
          </a:ln>
        </p:spPr>
        <p:txBody>
          <a:bodyPr wrap="none" anchor="ctr"/>
          <a:lstStyle/>
          <a:p>
            <a:pPr marL="342900" indent="-342900" algn="ctr">
              <a:lnSpc>
                <a:spcPct val="90000"/>
              </a:lnSpc>
              <a:buClr>
                <a:schemeClr val="accent1"/>
              </a:buClr>
              <a:buFont typeface="Webdings" pitchFamily="18" charset="2"/>
              <a:buNone/>
            </a:pPr>
            <a:r>
              <a:rPr kumimoji="0" lang="zh-TW" altLang="en-US" sz="1600" b="1">
                <a:solidFill>
                  <a:schemeClr val="bg1"/>
                </a:solidFill>
                <a:ea typeface="華康中圓體"/>
                <a:cs typeface="Arial" charset="0"/>
              </a:rPr>
              <a:t>業界</a:t>
            </a:r>
            <a:r>
              <a:rPr kumimoji="0" lang="zh-CN" altLang="en-US" sz="1600" b="1">
                <a:solidFill>
                  <a:schemeClr val="bg1"/>
                </a:solidFill>
                <a:ea typeface="華康中圓體"/>
                <a:cs typeface="Arial" charset="0"/>
              </a:rPr>
              <a:t>最佳</a:t>
            </a:r>
            <a:endParaRPr kumimoji="0" lang="zh-CN" altLang="zh-TW" sz="1600" b="1">
              <a:solidFill>
                <a:schemeClr val="bg1"/>
              </a:solidFill>
              <a:ea typeface="華康中圓體"/>
              <a:cs typeface="Arial" charset="0"/>
            </a:endParaRPr>
          </a:p>
          <a:p>
            <a:pPr marL="342900" indent="-342900" algn="ctr">
              <a:lnSpc>
                <a:spcPct val="90000"/>
              </a:lnSpc>
              <a:buClr>
                <a:schemeClr val="accent1"/>
              </a:buClr>
              <a:buFont typeface="Webdings" pitchFamily="18" charset="2"/>
              <a:buNone/>
            </a:pPr>
            <a:r>
              <a:rPr kumimoji="0" lang="zh-TW" altLang="en-US" sz="1600" b="1">
                <a:solidFill>
                  <a:schemeClr val="bg1"/>
                </a:solidFill>
                <a:ea typeface="華康中圓體"/>
                <a:cs typeface="Arial" charset="0"/>
              </a:rPr>
              <a:t>標竿</a:t>
            </a:r>
          </a:p>
        </p:txBody>
      </p:sp>
      <p:sp>
        <p:nvSpPr>
          <p:cNvPr id="143370" name="Rectangle 31"/>
          <p:cNvSpPr>
            <a:spLocks noGrp="1" noChangeArrowheads="1"/>
          </p:cNvSpPr>
          <p:nvPr>
            <p:ph type="body" idx="4294967295"/>
          </p:nvPr>
        </p:nvSpPr>
        <p:spPr>
          <a:xfrm>
            <a:off x="539750" y="5084763"/>
            <a:ext cx="4176713" cy="2087562"/>
          </a:xfrm>
        </p:spPr>
        <p:txBody>
          <a:bodyPr/>
          <a:lstStyle/>
          <a:p>
            <a:pPr eaLnBrk="1" hangingPunct="1"/>
            <a:r>
              <a:rPr lang="en-US" altLang="zh-TW" sz="1400" smtClean="0"/>
              <a:t>EMC</a:t>
            </a:r>
            <a:r>
              <a:rPr lang="zh-TW" altLang="en-US" sz="1400" smtClean="0"/>
              <a:t>：</a:t>
            </a:r>
            <a:r>
              <a:rPr lang="en-US" altLang="zh-TW" sz="1400" smtClean="0"/>
              <a:t>CLARiiON /SnapView, Celerra /SnapSure, DMX/Snap</a:t>
            </a:r>
          </a:p>
          <a:p>
            <a:pPr eaLnBrk="1" hangingPunct="1"/>
            <a:r>
              <a:rPr lang="en-US" altLang="zh-TW" sz="1400" smtClean="0"/>
              <a:t>IBM</a:t>
            </a:r>
            <a:r>
              <a:rPr lang="zh-TW" altLang="en-US" sz="1400" smtClean="0"/>
              <a:t>：</a:t>
            </a:r>
            <a:r>
              <a:rPr lang="en-US" altLang="zh-TW" sz="1400" smtClean="0"/>
              <a:t>DS/FlashCopy</a:t>
            </a:r>
          </a:p>
          <a:p>
            <a:pPr eaLnBrk="1" hangingPunct="1"/>
            <a:r>
              <a:rPr lang="en-US" altLang="zh-TW" sz="1400" smtClean="0"/>
              <a:t>HP</a:t>
            </a:r>
            <a:r>
              <a:rPr lang="zh-TW" altLang="en-US" sz="1400" smtClean="0"/>
              <a:t>：</a:t>
            </a:r>
            <a:r>
              <a:rPr lang="en-US" altLang="zh-TW" sz="1400" smtClean="0"/>
              <a:t>EVA/Vsnap, XP/Business Copy, MSA/Virtual Replicator  </a:t>
            </a:r>
          </a:p>
          <a:p>
            <a:pPr eaLnBrk="1" hangingPunct="1"/>
            <a:r>
              <a:rPr lang="en-US" altLang="zh-TW" sz="1400" smtClean="0"/>
              <a:t>HDS</a:t>
            </a:r>
            <a:r>
              <a:rPr lang="zh-TW" altLang="en-US" sz="1400" smtClean="0"/>
              <a:t>：</a:t>
            </a:r>
            <a:r>
              <a:rPr lang="en-US" altLang="zh-TW" sz="1400" smtClean="0"/>
              <a:t>Copy-on-first write Snapshot</a:t>
            </a:r>
          </a:p>
        </p:txBody>
      </p:sp>
      <p:sp>
        <p:nvSpPr>
          <p:cNvPr id="143371" name="Text Box 32"/>
          <p:cNvSpPr txBox="1">
            <a:spLocks noChangeArrowheads="1"/>
          </p:cNvSpPr>
          <p:nvPr/>
        </p:nvSpPr>
        <p:spPr bwMode="auto">
          <a:xfrm>
            <a:off x="4932363" y="3638550"/>
            <a:ext cx="3384550" cy="366713"/>
          </a:xfrm>
          <a:prstGeom prst="rect">
            <a:avLst/>
          </a:prstGeom>
          <a:noFill/>
          <a:ln w="9525">
            <a:noFill/>
            <a:miter lim="800000"/>
            <a:headEnd/>
            <a:tailEnd/>
          </a:ln>
        </p:spPr>
        <p:txBody>
          <a:bodyPr>
            <a:spAutoFit/>
          </a:bodyPr>
          <a:lstStyle/>
          <a:p>
            <a:r>
              <a:rPr lang="en-US" altLang="zh-TW" b="1">
                <a:solidFill>
                  <a:srgbClr val="FF0000"/>
                </a:solidFill>
                <a:ea typeface="華康中圓體"/>
                <a:cs typeface="華康中圓體"/>
              </a:rPr>
              <a:t>Redirect On Write Snapshot</a:t>
            </a:r>
          </a:p>
        </p:txBody>
      </p:sp>
      <p:sp>
        <p:nvSpPr>
          <p:cNvPr id="143372" name="Rectangle 33"/>
          <p:cNvSpPr>
            <a:spLocks noChangeArrowheads="1"/>
          </p:cNvSpPr>
          <p:nvPr/>
        </p:nvSpPr>
        <p:spPr bwMode="auto">
          <a:xfrm>
            <a:off x="-107950" y="3638550"/>
            <a:ext cx="4572000" cy="366713"/>
          </a:xfrm>
          <a:prstGeom prst="rect">
            <a:avLst/>
          </a:prstGeom>
          <a:noFill/>
          <a:ln w="12700" algn="ctr">
            <a:noFill/>
            <a:miter lim="800000"/>
            <a:headEnd/>
            <a:tailEnd/>
          </a:ln>
        </p:spPr>
        <p:txBody>
          <a:bodyPr>
            <a:spAutoFit/>
          </a:bodyPr>
          <a:lstStyle/>
          <a:p>
            <a:pPr algn="ctr" eaLnBrk="0" hangingPunct="0">
              <a:spcBef>
                <a:spcPct val="50000"/>
              </a:spcBef>
            </a:pPr>
            <a:r>
              <a:rPr lang="en-US" altLang="zh-TW" b="1">
                <a:solidFill>
                  <a:srgbClr val="FF0000"/>
                </a:solidFill>
              </a:rPr>
              <a:t>Copy On Write Snapshot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idx="4294967295"/>
          </p:nvPr>
        </p:nvSpPr>
        <p:spPr>
          <a:xfrm>
            <a:off x="2560638" y="44450"/>
            <a:ext cx="7772400" cy="658813"/>
          </a:xfrm>
        </p:spPr>
        <p:txBody>
          <a:bodyPr/>
          <a:lstStyle/>
          <a:p>
            <a:pPr algn="l" eaLnBrk="1" hangingPunct="1"/>
            <a:r>
              <a:rPr lang="en-US" altLang="zh-TW" smtClean="0"/>
              <a:t>Real World - Snapshot Performance</a:t>
            </a:r>
          </a:p>
        </p:txBody>
      </p:sp>
      <p:pic>
        <p:nvPicPr>
          <p:cNvPr id="145410" name="Picture 3" descr="2006na"/>
          <p:cNvPicPr>
            <a:picLocks noChangeAspect="1" noChangeArrowheads="1"/>
          </p:cNvPicPr>
          <p:nvPr/>
        </p:nvPicPr>
        <p:blipFill>
          <a:blip r:embed="rId3"/>
          <a:srcRect/>
          <a:stretch>
            <a:fillRect/>
          </a:stretch>
        </p:blipFill>
        <p:spPr bwMode="auto">
          <a:xfrm>
            <a:off x="395288" y="1052513"/>
            <a:ext cx="8532812" cy="4714875"/>
          </a:xfrm>
          <a:prstGeom prst="rect">
            <a:avLst/>
          </a:prstGeom>
          <a:noFill/>
          <a:ln w="9525">
            <a:noFill/>
            <a:miter lim="800000"/>
            <a:headEnd/>
            <a:tailEnd/>
          </a:ln>
        </p:spPr>
      </p:pic>
      <p:sp>
        <p:nvSpPr>
          <p:cNvPr id="145411" name="Text Box 4"/>
          <p:cNvSpPr txBox="1">
            <a:spLocks noChangeArrowheads="1"/>
          </p:cNvSpPr>
          <p:nvPr/>
        </p:nvSpPr>
        <p:spPr bwMode="auto">
          <a:xfrm>
            <a:off x="1331913" y="1909763"/>
            <a:ext cx="5832475" cy="366712"/>
          </a:xfrm>
          <a:prstGeom prst="rect">
            <a:avLst/>
          </a:prstGeom>
          <a:noFill/>
          <a:ln w="9525" algn="ctr">
            <a:noFill/>
            <a:miter lim="800000"/>
            <a:headEnd/>
            <a:tailEnd/>
          </a:ln>
        </p:spPr>
        <p:txBody>
          <a:bodyPr>
            <a:spAutoFit/>
          </a:bodyPr>
          <a:lstStyle/>
          <a:p>
            <a:pPr>
              <a:spcBef>
                <a:spcPct val="50000"/>
              </a:spcBef>
              <a:buClr>
                <a:schemeClr val="hlink"/>
              </a:buClr>
            </a:pPr>
            <a:r>
              <a:rPr kumimoji="0" lang="en-US" altLang="zh-TW" b="1">
                <a:solidFill>
                  <a:srgbClr val="3399FF"/>
                </a:solidFill>
                <a:hlinkClick r:id="rId4" action="ppaction://hlinksldjump"/>
              </a:rPr>
              <a:t>CX3-80 Performance with Snapshots goes to  50%</a:t>
            </a:r>
            <a:endParaRPr kumimoji="0" lang="en-US" altLang="zh-TW" b="1">
              <a:solidFill>
                <a:srgbClr val="3399FF"/>
              </a:solidFill>
            </a:endParaRPr>
          </a:p>
        </p:txBody>
      </p:sp>
      <p:pic>
        <p:nvPicPr>
          <p:cNvPr id="145412" name="Picture 5"/>
          <p:cNvPicPr>
            <a:picLocks noChangeAspect="1" noChangeArrowheads="1"/>
          </p:cNvPicPr>
          <p:nvPr/>
        </p:nvPicPr>
        <p:blipFill>
          <a:blip r:embed="rId5"/>
          <a:srcRect/>
          <a:stretch>
            <a:fillRect/>
          </a:stretch>
        </p:blipFill>
        <p:spPr bwMode="auto">
          <a:xfrm>
            <a:off x="395288" y="590550"/>
            <a:ext cx="1800225" cy="444500"/>
          </a:xfrm>
          <a:prstGeom prst="rect">
            <a:avLst/>
          </a:prstGeom>
          <a:noFill/>
          <a:ln w="12700" algn="ctr">
            <a:noFill/>
            <a:miter lim="800000"/>
            <a:headEnd/>
            <a:tailEnd/>
          </a:ln>
        </p:spPr>
      </p:pic>
      <p:sp>
        <p:nvSpPr>
          <p:cNvPr id="145413" name="Rectangle 6"/>
          <p:cNvSpPr>
            <a:spLocks noChangeArrowheads="1"/>
          </p:cNvSpPr>
          <p:nvPr/>
        </p:nvSpPr>
        <p:spPr bwMode="auto">
          <a:xfrm>
            <a:off x="3635375" y="549275"/>
            <a:ext cx="3705225" cy="457200"/>
          </a:xfrm>
          <a:prstGeom prst="rect">
            <a:avLst/>
          </a:prstGeom>
          <a:noFill/>
          <a:ln w="12700" algn="ctr">
            <a:noFill/>
            <a:miter lim="800000"/>
            <a:headEnd/>
            <a:tailEnd/>
          </a:ln>
        </p:spPr>
        <p:txBody>
          <a:bodyPr wrap="none">
            <a:spAutoFit/>
          </a:bodyPr>
          <a:lstStyle/>
          <a:p>
            <a:pPr algn="ctr" eaLnBrk="0" hangingPunct="0">
              <a:spcBef>
                <a:spcPct val="50000"/>
              </a:spcBef>
            </a:pPr>
            <a:r>
              <a:rPr lang="zh-TW" altLang="en-US" b="1">
                <a:solidFill>
                  <a:srgbClr val="FF0000"/>
                </a:solidFill>
                <a:ea typeface="華康中圓體"/>
                <a:cs typeface="華康中圓體"/>
              </a:rPr>
              <a:t>真正堪用的</a:t>
            </a:r>
            <a:r>
              <a:rPr lang="en-US" altLang="zh-TW" b="1">
                <a:solidFill>
                  <a:srgbClr val="FF0000"/>
                </a:solidFill>
                <a:ea typeface="華康中圓體"/>
                <a:cs typeface="華康中圓體"/>
              </a:rPr>
              <a:t>Snapshot</a:t>
            </a:r>
            <a:r>
              <a:rPr lang="zh-TW" altLang="en-US" b="1">
                <a:solidFill>
                  <a:srgbClr val="FF0000"/>
                </a:solidFill>
                <a:ea typeface="華康中圓體"/>
                <a:cs typeface="華康中圓體"/>
              </a:rPr>
              <a:t>功能</a:t>
            </a:r>
          </a:p>
        </p:txBody>
      </p:sp>
      <p:sp>
        <p:nvSpPr>
          <p:cNvPr id="145414" name="Rectangle 7"/>
          <p:cNvSpPr>
            <a:spLocks noChangeArrowheads="1"/>
          </p:cNvSpPr>
          <p:nvPr/>
        </p:nvSpPr>
        <p:spPr bwMode="auto">
          <a:xfrm>
            <a:off x="323850" y="5776913"/>
            <a:ext cx="8123238" cy="485775"/>
          </a:xfrm>
          <a:prstGeom prst="rect">
            <a:avLst/>
          </a:prstGeom>
          <a:noFill/>
          <a:ln w="12700" algn="ctr">
            <a:noFill/>
            <a:miter lim="800000"/>
            <a:headEnd/>
            <a:tailEnd/>
          </a:ln>
        </p:spPr>
        <p:txBody>
          <a:bodyPr wrap="none">
            <a:spAutoFit/>
          </a:bodyPr>
          <a:lstStyle/>
          <a:p>
            <a:pPr eaLnBrk="0" hangingPunct="0">
              <a:lnSpc>
                <a:spcPct val="80000"/>
              </a:lnSpc>
              <a:spcBef>
                <a:spcPct val="50000"/>
              </a:spcBef>
            </a:pPr>
            <a:r>
              <a:rPr kumimoji="0" lang="en-US" altLang="zh-TW" sz="1600" b="1"/>
              <a:t>Source</a:t>
            </a:r>
            <a:r>
              <a:rPr kumimoji="0" lang="zh-TW" altLang="en-US" sz="1600" b="1"/>
              <a:t>：</a:t>
            </a:r>
            <a:r>
              <a:rPr kumimoji="0" lang="en-US" altLang="zh-TW" sz="1600" b="1"/>
              <a:t>VeriTest, Nov 2006</a:t>
            </a:r>
          </a:p>
          <a:p>
            <a:pPr eaLnBrk="0" hangingPunct="0">
              <a:lnSpc>
                <a:spcPct val="80000"/>
              </a:lnSpc>
              <a:spcBef>
                <a:spcPct val="50000"/>
              </a:spcBef>
            </a:pPr>
            <a:r>
              <a:rPr kumimoji="0" lang="en-US" altLang="zh-TW" sz="1000" b="1">
                <a:ea typeface="標楷體" pitchFamily="65" charset="-120"/>
              </a:rPr>
              <a:t>http://www.lionbridge.com/competitive_analysis/reports/netapp/NetApp_FAS3070_vs_EMC_CX3-80_Performance_and_Usability.pdf</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7" name="Group 2"/>
          <p:cNvGrpSpPr>
            <a:grpSpLocks/>
          </p:cNvGrpSpPr>
          <p:nvPr/>
        </p:nvGrpSpPr>
        <p:grpSpPr bwMode="auto">
          <a:xfrm>
            <a:off x="203200" y="933450"/>
            <a:ext cx="8248650" cy="5381625"/>
            <a:chOff x="92" y="829"/>
            <a:chExt cx="5196" cy="3390"/>
          </a:xfrm>
        </p:grpSpPr>
        <p:pic>
          <p:nvPicPr>
            <p:cNvPr id="147509" name="Picture 3"/>
            <p:cNvPicPr>
              <a:picLocks noChangeAspect="1" noChangeArrowheads="1"/>
            </p:cNvPicPr>
            <p:nvPr/>
          </p:nvPicPr>
          <p:blipFill>
            <a:blip r:embed="rId3"/>
            <a:srcRect/>
            <a:stretch>
              <a:fillRect/>
            </a:stretch>
          </p:blipFill>
          <p:spPr bwMode="auto">
            <a:xfrm>
              <a:off x="3501" y="2534"/>
              <a:ext cx="306" cy="348"/>
            </a:xfrm>
            <a:prstGeom prst="rect">
              <a:avLst/>
            </a:prstGeom>
            <a:noFill/>
            <a:ln w="12700" algn="ctr">
              <a:noFill/>
              <a:miter lim="800000"/>
              <a:headEnd/>
              <a:tailEnd/>
            </a:ln>
          </p:spPr>
        </p:pic>
        <p:pic>
          <p:nvPicPr>
            <p:cNvPr id="147510" name="Picture 4"/>
            <p:cNvPicPr>
              <a:picLocks noChangeAspect="1" noChangeArrowheads="1"/>
            </p:cNvPicPr>
            <p:nvPr/>
          </p:nvPicPr>
          <p:blipFill>
            <a:blip r:embed="rId4"/>
            <a:srcRect/>
            <a:stretch>
              <a:fillRect/>
            </a:stretch>
          </p:blipFill>
          <p:spPr bwMode="auto">
            <a:xfrm>
              <a:off x="3132" y="1758"/>
              <a:ext cx="1044" cy="210"/>
            </a:xfrm>
            <a:prstGeom prst="rect">
              <a:avLst/>
            </a:prstGeom>
            <a:noFill/>
            <a:ln w="12700" algn="ctr">
              <a:noFill/>
              <a:miter lim="800000"/>
              <a:headEnd/>
              <a:tailEnd/>
            </a:ln>
          </p:spPr>
        </p:pic>
        <p:sp>
          <p:nvSpPr>
            <p:cNvPr id="147511" name="Text Box 5"/>
            <p:cNvSpPr txBox="1">
              <a:spLocks noChangeArrowheads="1"/>
            </p:cNvSpPr>
            <p:nvPr/>
          </p:nvSpPr>
          <p:spPr bwMode="auto">
            <a:xfrm>
              <a:off x="4638" y="1719"/>
              <a:ext cx="650" cy="288"/>
            </a:xfrm>
            <a:prstGeom prst="rect">
              <a:avLst/>
            </a:prstGeom>
            <a:noFill/>
            <a:ln w="12700" algn="ctr">
              <a:noFill/>
              <a:miter lim="800000"/>
              <a:headEnd/>
              <a:tailEnd/>
            </a:ln>
          </p:spPr>
          <p:txBody>
            <a:bodyPr wrap="none">
              <a:spAutoFit/>
            </a:bodyPr>
            <a:lstStyle/>
            <a:p>
              <a:pPr eaLnBrk="0" hangingPunct="0"/>
              <a:r>
                <a:rPr kumimoji="0" lang="en-US" altLang="zh-TW" b="1"/>
                <a:t>1.1PB</a:t>
              </a:r>
            </a:p>
          </p:txBody>
        </p:sp>
        <p:pic>
          <p:nvPicPr>
            <p:cNvPr id="147512" name="Picture 6"/>
            <p:cNvPicPr>
              <a:picLocks noChangeAspect="1" noChangeArrowheads="1"/>
            </p:cNvPicPr>
            <p:nvPr/>
          </p:nvPicPr>
          <p:blipFill>
            <a:blip r:embed="rId5"/>
            <a:srcRect l="56902" t="14236" r="26302" b="75868"/>
            <a:stretch>
              <a:fillRect/>
            </a:stretch>
          </p:blipFill>
          <p:spPr bwMode="auto">
            <a:xfrm>
              <a:off x="3188" y="1233"/>
              <a:ext cx="932" cy="354"/>
            </a:xfrm>
            <a:prstGeom prst="rect">
              <a:avLst/>
            </a:prstGeom>
            <a:noFill/>
            <a:ln w="12700" algn="ctr">
              <a:noFill/>
              <a:miter lim="800000"/>
              <a:headEnd/>
              <a:tailEnd/>
            </a:ln>
          </p:spPr>
        </p:pic>
        <p:sp>
          <p:nvSpPr>
            <p:cNvPr id="147513" name="Text Box 7"/>
            <p:cNvSpPr txBox="1">
              <a:spLocks noChangeArrowheads="1"/>
            </p:cNvSpPr>
            <p:nvPr/>
          </p:nvSpPr>
          <p:spPr bwMode="auto">
            <a:xfrm>
              <a:off x="4638" y="1266"/>
              <a:ext cx="650" cy="288"/>
            </a:xfrm>
            <a:prstGeom prst="rect">
              <a:avLst/>
            </a:prstGeom>
            <a:noFill/>
            <a:ln w="12700" algn="ctr">
              <a:noFill/>
              <a:miter lim="800000"/>
              <a:headEnd/>
              <a:tailEnd/>
            </a:ln>
          </p:spPr>
          <p:txBody>
            <a:bodyPr wrap="none">
              <a:spAutoFit/>
            </a:bodyPr>
            <a:lstStyle/>
            <a:p>
              <a:pPr eaLnBrk="0" hangingPunct="0"/>
              <a:r>
                <a:rPr kumimoji="0" lang="en-US" altLang="zh-TW" b="1"/>
                <a:t>1.1PB</a:t>
              </a:r>
            </a:p>
          </p:txBody>
        </p:sp>
        <p:pic>
          <p:nvPicPr>
            <p:cNvPr id="147514" name="Picture 8"/>
            <p:cNvPicPr>
              <a:picLocks noChangeAspect="1" noChangeArrowheads="1"/>
            </p:cNvPicPr>
            <p:nvPr/>
          </p:nvPicPr>
          <p:blipFill>
            <a:blip r:embed="rId6"/>
            <a:srcRect l="1042" t="13889" r="81999" b="78169"/>
            <a:stretch>
              <a:fillRect/>
            </a:stretch>
          </p:blipFill>
          <p:spPr bwMode="auto">
            <a:xfrm>
              <a:off x="211" y="1542"/>
              <a:ext cx="1042" cy="366"/>
            </a:xfrm>
            <a:prstGeom prst="rect">
              <a:avLst/>
            </a:prstGeom>
            <a:noFill/>
            <a:ln w="12700" algn="ctr">
              <a:noFill/>
              <a:miter lim="800000"/>
              <a:headEnd/>
              <a:tailEnd/>
            </a:ln>
          </p:spPr>
        </p:pic>
        <p:pic>
          <p:nvPicPr>
            <p:cNvPr id="147515" name="Picture 9"/>
            <p:cNvPicPr>
              <a:picLocks noChangeAspect="1" noChangeArrowheads="1"/>
            </p:cNvPicPr>
            <p:nvPr/>
          </p:nvPicPr>
          <p:blipFill>
            <a:blip r:embed="rId7"/>
            <a:srcRect t="14612" b="8447"/>
            <a:stretch>
              <a:fillRect/>
            </a:stretch>
          </p:blipFill>
          <p:spPr bwMode="auto">
            <a:xfrm>
              <a:off x="331" y="2707"/>
              <a:ext cx="803" cy="374"/>
            </a:xfrm>
            <a:prstGeom prst="rect">
              <a:avLst/>
            </a:prstGeom>
            <a:noFill/>
            <a:ln w="12700" algn="ctr">
              <a:noFill/>
              <a:miter lim="800000"/>
              <a:headEnd/>
              <a:tailEnd/>
            </a:ln>
          </p:spPr>
        </p:pic>
        <p:pic>
          <p:nvPicPr>
            <p:cNvPr id="147516" name="Picture 10"/>
            <p:cNvPicPr>
              <a:picLocks noChangeAspect="1" noChangeArrowheads="1"/>
            </p:cNvPicPr>
            <p:nvPr/>
          </p:nvPicPr>
          <p:blipFill>
            <a:blip r:embed="rId8"/>
            <a:srcRect l="13850" t="16081" r="73813" b="75499"/>
            <a:stretch>
              <a:fillRect/>
            </a:stretch>
          </p:blipFill>
          <p:spPr bwMode="auto">
            <a:xfrm>
              <a:off x="353" y="1162"/>
              <a:ext cx="750" cy="365"/>
            </a:xfrm>
            <a:prstGeom prst="rect">
              <a:avLst/>
            </a:prstGeom>
            <a:noFill/>
            <a:ln w="12700" algn="ctr">
              <a:noFill/>
              <a:miter lim="800000"/>
              <a:headEnd/>
              <a:tailEnd/>
            </a:ln>
          </p:spPr>
        </p:pic>
        <p:pic>
          <p:nvPicPr>
            <p:cNvPr id="147517" name="Picture 11"/>
            <p:cNvPicPr>
              <a:picLocks noChangeAspect="1" noChangeArrowheads="1"/>
            </p:cNvPicPr>
            <p:nvPr/>
          </p:nvPicPr>
          <p:blipFill>
            <a:blip r:embed="rId9"/>
            <a:srcRect l="6874" t="-25397" r="19868" b="3572"/>
            <a:stretch>
              <a:fillRect/>
            </a:stretch>
          </p:blipFill>
          <p:spPr bwMode="auto">
            <a:xfrm>
              <a:off x="343" y="3497"/>
              <a:ext cx="778" cy="307"/>
            </a:xfrm>
            <a:prstGeom prst="rect">
              <a:avLst/>
            </a:prstGeom>
            <a:noFill/>
            <a:ln w="12700" algn="ctr">
              <a:noFill/>
              <a:miter lim="800000"/>
              <a:headEnd/>
              <a:tailEnd/>
            </a:ln>
          </p:spPr>
        </p:pic>
        <p:pic>
          <p:nvPicPr>
            <p:cNvPr id="147518" name="Picture 12"/>
            <p:cNvPicPr>
              <a:picLocks noChangeAspect="1" noChangeArrowheads="1"/>
            </p:cNvPicPr>
            <p:nvPr/>
          </p:nvPicPr>
          <p:blipFill>
            <a:blip r:embed="rId10"/>
            <a:srcRect/>
            <a:stretch>
              <a:fillRect/>
            </a:stretch>
          </p:blipFill>
          <p:spPr bwMode="auto">
            <a:xfrm>
              <a:off x="3074" y="934"/>
              <a:ext cx="1159" cy="163"/>
            </a:xfrm>
            <a:prstGeom prst="rect">
              <a:avLst/>
            </a:prstGeom>
            <a:noFill/>
            <a:ln w="12700" algn="ctr">
              <a:noFill/>
              <a:miter lim="800000"/>
              <a:headEnd/>
              <a:tailEnd/>
            </a:ln>
          </p:spPr>
        </p:pic>
        <p:pic>
          <p:nvPicPr>
            <p:cNvPr id="147519" name="Picture 13"/>
            <p:cNvPicPr>
              <a:picLocks noChangeAspect="1" noChangeArrowheads="1"/>
            </p:cNvPicPr>
            <p:nvPr/>
          </p:nvPicPr>
          <p:blipFill>
            <a:blip r:embed="rId11"/>
            <a:srcRect/>
            <a:stretch>
              <a:fillRect/>
            </a:stretch>
          </p:blipFill>
          <p:spPr bwMode="auto">
            <a:xfrm>
              <a:off x="3062" y="2987"/>
              <a:ext cx="1184" cy="281"/>
            </a:xfrm>
            <a:prstGeom prst="rect">
              <a:avLst/>
            </a:prstGeom>
            <a:noFill/>
            <a:ln w="12700" algn="ctr">
              <a:noFill/>
              <a:miter lim="800000"/>
              <a:headEnd/>
              <a:tailEnd/>
            </a:ln>
          </p:spPr>
        </p:pic>
        <p:pic>
          <p:nvPicPr>
            <p:cNvPr id="147520" name="Picture 14"/>
            <p:cNvPicPr>
              <a:picLocks noChangeAspect="1" noChangeArrowheads="1"/>
            </p:cNvPicPr>
            <p:nvPr/>
          </p:nvPicPr>
          <p:blipFill>
            <a:blip r:embed="rId12"/>
            <a:srcRect l="3125" t="16275" r="79915" b="73395"/>
            <a:stretch>
              <a:fillRect/>
            </a:stretch>
          </p:blipFill>
          <p:spPr bwMode="auto">
            <a:xfrm>
              <a:off x="3211" y="3816"/>
              <a:ext cx="886" cy="351"/>
            </a:xfrm>
            <a:prstGeom prst="rect">
              <a:avLst/>
            </a:prstGeom>
            <a:noFill/>
            <a:ln w="12700" algn="ctr">
              <a:noFill/>
              <a:miter lim="800000"/>
              <a:headEnd/>
              <a:tailEnd/>
            </a:ln>
          </p:spPr>
        </p:pic>
        <p:pic>
          <p:nvPicPr>
            <p:cNvPr id="147521" name="Picture 15"/>
            <p:cNvPicPr>
              <a:picLocks noChangeAspect="1" noChangeArrowheads="1"/>
            </p:cNvPicPr>
            <p:nvPr/>
          </p:nvPicPr>
          <p:blipFill>
            <a:blip r:embed="rId13"/>
            <a:srcRect t="18056" r="86165" b="75781"/>
            <a:stretch>
              <a:fillRect/>
            </a:stretch>
          </p:blipFill>
          <p:spPr bwMode="auto">
            <a:xfrm>
              <a:off x="307" y="3108"/>
              <a:ext cx="850" cy="284"/>
            </a:xfrm>
            <a:prstGeom prst="rect">
              <a:avLst/>
            </a:prstGeom>
            <a:noFill/>
            <a:ln w="12700" algn="ctr">
              <a:noFill/>
              <a:miter lim="800000"/>
              <a:headEnd/>
              <a:tailEnd/>
            </a:ln>
          </p:spPr>
        </p:pic>
        <p:pic>
          <p:nvPicPr>
            <p:cNvPr id="147522" name="Picture 16"/>
            <p:cNvPicPr>
              <a:picLocks noChangeAspect="1" noChangeArrowheads="1"/>
            </p:cNvPicPr>
            <p:nvPr/>
          </p:nvPicPr>
          <p:blipFill>
            <a:blip r:embed="rId14"/>
            <a:srcRect t="13301" b="24840"/>
            <a:stretch>
              <a:fillRect/>
            </a:stretch>
          </p:blipFill>
          <p:spPr bwMode="auto">
            <a:xfrm>
              <a:off x="162" y="1932"/>
              <a:ext cx="1140" cy="368"/>
            </a:xfrm>
            <a:prstGeom prst="rect">
              <a:avLst/>
            </a:prstGeom>
            <a:noFill/>
            <a:ln w="12700" algn="ctr">
              <a:noFill/>
              <a:miter lim="800000"/>
              <a:headEnd/>
              <a:tailEnd/>
            </a:ln>
          </p:spPr>
        </p:pic>
        <p:pic>
          <p:nvPicPr>
            <p:cNvPr id="147523" name="Picture 17"/>
            <p:cNvPicPr>
              <a:picLocks noChangeAspect="1" noChangeArrowheads="1"/>
            </p:cNvPicPr>
            <p:nvPr/>
          </p:nvPicPr>
          <p:blipFill>
            <a:blip r:embed="rId15"/>
            <a:srcRect t="13693" r="84978" b="78560"/>
            <a:stretch>
              <a:fillRect/>
            </a:stretch>
          </p:blipFill>
          <p:spPr bwMode="auto">
            <a:xfrm>
              <a:off x="3193" y="3383"/>
              <a:ext cx="923" cy="357"/>
            </a:xfrm>
            <a:prstGeom prst="rect">
              <a:avLst/>
            </a:prstGeom>
            <a:noFill/>
            <a:ln w="12700" algn="ctr">
              <a:noFill/>
              <a:miter lim="800000"/>
              <a:headEnd/>
              <a:tailEnd/>
            </a:ln>
          </p:spPr>
        </p:pic>
        <p:pic>
          <p:nvPicPr>
            <p:cNvPr id="147524" name="Picture 18"/>
            <p:cNvPicPr>
              <a:picLocks noChangeAspect="1" noChangeArrowheads="1"/>
            </p:cNvPicPr>
            <p:nvPr/>
          </p:nvPicPr>
          <p:blipFill>
            <a:blip r:embed="rId16"/>
            <a:srcRect t="14886" r="92268" b="79276"/>
            <a:stretch>
              <a:fillRect/>
            </a:stretch>
          </p:blipFill>
          <p:spPr bwMode="auto">
            <a:xfrm>
              <a:off x="3357" y="2106"/>
              <a:ext cx="594" cy="336"/>
            </a:xfrm>
            <a:prstGeom prst="rect">
              <a:avLst/>
            </a:prstGeom>
            <a:noFill/>
            <a:ln w="12700" algn="ctr">
              <a:noFill/>
              <a:miter lim="800000"/>
              <a:headEnd/>
              <a:tailEnd/>
            </a:ln>
          </p:spPr>
        </p:pic>
        <p:sp>
          <p:nvSpPr>
            <p:cNvPr id="147525" name="Text Box 19"/>
            <p:cNvSpPr txBox="1">
              <a:spLocks noChangeArrowheads="1"/>
            </p:cNvSpPr>
            <p:nvPr/>
          </p:nvSpPr>
          <p:spPr bwMode="auto">
            <a:xfrm>
              <a:off x="4638" y="2130"/>
              <a:ext cx="650" cy="288"/>
            </a:xfrm>
            <a:prstGeom prst="rect">
              <a:avLst/>
            </a:prstGeom>
            <a:noFill/>
            <a:ln w="12700" algn="ctr">
              <a:noFill/>
              <a:miter lim="800000"/>
              <a:headEnd/>
              <a:tailEnd/>
            </a:ln>
          </p:spPr>
          <p:txBody>
            <a:bodyPr wrap="none">
              <a:spAutoFit/>
            </a:bodyPr>
            <a:lstStyle/>
            <a:p>
              <a:pPr eaLnBrk="0" hangingPunct="0"/>
              <a:r>
                <a:rPr kumimoji="0" lang="en-US" altLang="zh-TW" b="1"/>
                <a:t>1.1PB</a:t>
              </a:r>
            </a:p>
          </p:txBody>
        </p:sp>
        <p:sp>
          <p:nvSpPr>
            <p:cNvPr id="147526" name="Text Box 20"/>
            <p:cNvSpPr txBox="1">
              <a:spLocks noChangeArrowheads="1"/>
            </p:cNvSpPr>
            <p:nvPr/>
          </p:nvSpPr>
          <p:spPr bwMode="auto">
            <a:xfrm>
              <a:off x="1785" y="1581"/>
              <a:ext cx="649" cy="288"/>
            </a:xfrm>
            <a:prstGeom prst="rect">
              <a:avLst/>
            </a:prstGeom>
            <a:noFill/>
            <a:ln w="12700" algn="ctr">
              <a:noFill/>
              <a:miter lim="800000"/>
              <a:headEnd/>
              <a:tailEnd/>
            </a:ln>
          </p:spPr>
          <p:txBody>
            <a:bodyPr wrap="none">
              <a:spAutoFit/>
            </a:bodyPr>
            <a:lstStyle/>
            <a:p>
              <a:pPr eaLnBrk="0" hangingPunct="0"/>
              <a:r>
                <a:rPr kumimoji="0" lang="en-US" altLang="zh-TW" b="1"/>
                <a:t>   9PB</a:t>
              </a:r>
            </a:p>
          </p:txBody>
        </p:sp>
        <p:sp>
          <p:nvSpPr>
            <p:cNvPr id="147527" name="Text Box 21"/>
            <p:cNvSpPr txBox="1">
              <a:spLocks noChangeArrowheads="1"/>
            </p:cNvSpPr>
            <p:nvPr/>
          </p:nvSpPr>
          <p:spPr bwMode="auto">
            <a:xfrm>
              <a:off x="4638" y="2564"/>
              <a:ext cx="650" cy="288"/>
            </a:xfrm>
            <a:prstGeom prst="rect">
              <a:avLst/>
            </a:prstGeom>
            <a:noFill/>
            <a:ln w="12700" algn="ctr">
              <a:noFill/>
              <a:miter lim="800000"/>
              <a:headEnd/>
              <a:tailEnd/>
            </a:ln>
          </p:spPr>
          <p:txBody>
            <a:bodyPr wrap="none">
              <a:spAutoFit/>
            </a:bodyPr>
            <a:lstStyle/>
            <a:p>
              <a:pPr eaLnBrk="0" hangingPunct="0"/>
              <a:r>
                <a:rPr kumimoji="0" lang="en-US" altLang="zh-TW" b="1"/>
                <a:t>1.1PB</a:t>
              </a:r>
            </a:p>
          </p:txBody>
        </p:sp>
        <p:pic>
          <p:nvPicPr>
            <p:cNvPr id="147528" name="Picture 22"/>
            <p:cNvPicPr>
              <a:picLocks noChangeAspect="1" noChangeArrowheads="1"/>
            </p:cNvPicPr>
            <p:nvPr/>
          </p:nvPicPr>
          <p:blipFill>
            <a:blip r:embed="rId17"/>
            <a:srcRect l="36768" t="13695" r="38835" b="78754"/>
            <a:stretch>
              <a:fillRect/>
            </a:stretch>
          </p:blipFill>
          <p:spPr bwMode="auto">
            <a:xfrm>
              <a:off x="92" y="829"/>
              <a:ext cx="1280" cy="303"/>
            </a:xfrm>
            <a:prstGeom prst="rect">
              <a:avLst/>
            </a:prstGeom>
            <a:noFill/>
            <a:ln w="12700" algn="ctr">
              <a:noFill/>
              <a:miter lim="800000"/>
              <a:headEnd/>
              <a:tailEnd/>
            </a:ln>
          </p:spPr>
        </p:pic>
        <p:sp>
          <p:nvSpPr>
            <p:cNvPr id="147529" name="Text Box 23"/>
            <p:cNvSpPr txBox="1">
              <a:spLocks noChangeArrowheads="1"/>
            </p:cNvSpPr>
            <p:nvPr/>
          </p:nvSpPr>
          <p:spPr bwMode="auto">
            <a:xfrm>
              <a:off x="1838" y="836"/>
              <a:ext cx="597" cy="288"/>
            </a:xfrm>
            <a:prstGeom prst="rect">
              <a:avLst/>
            </a:prstGeom>
            <a:noFill/>
            <a:ln w="12700" algn="ctr">
              <a:noFill/>
              <a:miter lim="800000"/>
              <a:headEnd/>
              <a:tailEnd/>
            </a:ln>
          </p:spPr>
          <p:txBody>
            <a:bodyPr wrap="none">
              <a:spAutoFit/>
            </a:bodyPr>
            <a:lstStyle/>
            <a:p>
              <a:pPr eaLnBrk="0" hangingPunct="0"/>
              <a:r>
                <a:rPr kumimoji="0" lang="en-US" altLang="zh-TW" b="1"/>
                <a:t>65PB</a:t>
              </a:r>
            </a:p>
          </p:txBody>
        </p:sp>
        <p:sp>
          <p:nvSpPr>
            <p:cNvPr id="147530" name="Text Box 24"/>
            <p:cNvSpPr txBox="1">
              <a:spLocks noChangeArrowheads="1"/>
            </p:cNvSpPr>
            <p:nvPr/>
          </p:nvSpPr>
          <p:spPr bwMode="auto">
            <a:xfrm>
              <a:off x="1785" y="1210"/>
              <a:ext cx="650" cy="288"/>
            </a:xfrm>
            <a:prstGeom prst="rect">
              <a:avLst/>
            </a:prstGeom>
            <a:noFill/>
            <a:ln w="12700" algn="ctr">
              <a:noFill/>
              <a:miter lim="800000"/>
              <a:headEnd/>
              <a:tailEnd/>
            </a:ln>
          </p:spPr>
          <p:txBody>
            <a:bodyPr wrap="none">
              <a:spAutoFit/>
            </a:bodyPr>
            <a:lstStyle/>
            <a:p>
              <a:pPr eaLnBrk="0" hangingPunct="0"/>
              <a:r>
                <a:rPr kumimoji="0" lang="en-US" altLang="zh-TW" b="1"/>
                <a:t>9.5PB</a:t>
              </a:r>
            </a:p>
          </p:txBody>
        </p:sp>
        <p:sp>
          <p:nvSpPr>
            <p:cNvPr id="147531" name="Text Box 25"/>
            <p:cNvSpPr txBox="1">
              <a:spLocks noChangeArrowheads="1"/>
            </p:cNvSpPr>
            <p:nvPr/>
          </p:nvSpPr>
          <p:spPr bwMode="auto">
            <a:xfrm>
              <a:off x="1945" y="1980"/>
              <a:ext cx="490" cy="288"/>
            </a:xfrm>
            <a:prstGeom prst="rect">
              <a:avLst/>
            </a:prstGeom>
            <a:noFill/>
            <a:ln w="12700" algn="ctr">
              <a:noFill/>
              <a:miter lim="800000"/>
              <a:headEnd/>
              <a:tailEnd/>
            </a:ln>
          </p:spPr>
          <p:txBody>
            <a:bodyPr wrap="none">
              <a:spAutoFit/>
            </a:bodyPr>
            <a:lstStyle/>
            <a:p>
              <a:pPr eaLnBrk="0" hangingPunct="0"/>
              <a:r>
                <a:rPr kumimoji="0" lang="en-US" altLang="zh-TW" b="1"/>
                <a:t>4PB</a:t>
              </a:r>
            </a:p>
          </p:txBody>
        </p:sp>
        <p:pic>
          <p:nvPicPr>
            <p:cNvPr id="147532" name="Picture 26"/>
            <p:cNvPicPr>
              <a:picLocks noChangeAspect="1" noChangeArrowheads="1"/>
            </p:cNvPicPr>
            <p:nvPr/>
          </p:nvPicPr>
          <p:blipFill>
            <a:blip r:embed="rId18"/>
            <a:srcRect/>
            <a:stretch>
              <a:fillRect/>
            </a:stretch>
          </p:blipFill>
          <p:spPr bwMode="auto">
            <a:xfrm>
              <a:off x="469" y="3861"/>
              <a:ext cx="526" cy="358"/>
            </a:xfrm>
            <a:prstGeom prst="rect">
              <a:avLst/>
            </a:prstGeom>
            <a:noFill/>
            <a:ln w="12700" algn="ctr">
              <a:noFill/>
              <a:miter lim="800000"/>
              <a:headEnd/>
              <a:tailEnd/>
            </a:ln>
          </p:spPr>
        </p:pic>
        <p:sp>
          <p:nvSpPr>
            <p:cNvPr id="147533" name="Text Box 27"/>
            <p:cNvSpPr txBox="1">
              <a:spLocks noChangeArrowheads="1"/>
            </p:cNvSpPr>
            <p:nvPr/>
          </p:nvSpPr>
          <p:spPr bwMode="auto">
            <a:xfrm>
              <a:off x="1945" y="2360"/>
              <a:ext cx="490" cy="288"/>
            </a:xfrm>
            <a:prstGeom prst="rect">
              <a:avLst/>
            </a:prstGeom>
            <a:noFill/>
            <a:ln w="12700" algn="ctr">
              <a:noFill/>
              <a:miter lim="800000"/>
              <a:headEnd/>
              <a:tailEnd/>
            </a:ln>
          </p:spPr>
          <p:txBody>
            <a:bodyPr wrap="none">
              <a:spAutoFit/>
            </a:bodyPr>
            <a:lstStyle/>
            <a:p>
              <a:pPr algn="r" eaLnBrk="0" hangingPunct="0"/>
              <a:r>
                <a:rPr kumimoji="0" lang="en-US" altLang="zh-TW" b="1"/>
                <a:t>4PB</a:t>
              </a:r>
            </a:p>
          </p:txBody>
        </p:sp>
        <p:grpSp>
          <p:nvGrpSpPr>
            <p:cNvPr id="147534" name="Group 28"/>
            <p:cNvGrpSpPr>
              <a:grpSpLocks/>
            </p:cNvGrpSpPr>
            <p:nvPr/>
          </p:nvGrpSpPr>
          <p:grpSpPr bwMode="auto">
            <a:xfrm>
              <a:off x="249" y="2319"/>
              <a:ext cx="967" cy="370"/>
              <a:chOff x="417" y="922"/>
              <a:chExt cx="967" cy="370"/>
            </a:xfrm>
          </p:grpSpPr>
          <p:pic>
            <p:nvPicPr>
              <p:cNvPr id="147543" name="Picture 29"/>
              <p:cNvPicPr>
                <a:picLocks noChangeAspect="1" noChangeArrowheads="1"/>
              </p:cNvPicPr>
              <p:nvPr/>
            </p:nvPicPr>
            <p:blipFill>
              <a:blip r:embed="rId19"/>
              <a:srcRect/>
              <a:stretch>
                <a:fillRect/>
              </a:stretch>
            </p:blipFill>
            <p:spPr bwMode="auto">
              <a:xfrm>
                <a:off x="417" y="922"/>
                <a:ext cx="369" cy="370"/>
              </a:xfrm>
              <a:prstGeom prst="rect">
                <a:avLst/>
              </a:prstGeom>
              <a:noFill/>
              <a:ln w="12700" algn="ctr">
                <a:noFill/>
                <a:miter lim="800000"/>
                <a:headEnd/>
                <a:tailEnd/>
              </a:ln>
            </p:spPr>
          </p:pic>
          <p:sp>
            <p:nvSpPr>
              <p:cNvPr id="147544" name="Text Box 30"/>
              <p:cNvSpPr txBox="1">
                <a:spLocks noChangeArrowheads="1"/>
              </p:cNvSpPr>
              <p:nvPr/>
            </p:nvSpPr>
            <p:spPr bwMode="auto">
              <a:xfrm>
                <a:off x="862" y="957"/>
                <a:ext cx="522" cy="288"/>
              </a:xfrm>
              <a:prstGeom prst="rect">
                <a:avLst/>
              </a:prstGeom>
              <a:noFill/>
              <a:ln w="12700" algn="ctr">
                <a:noFill/>
                <a:miter lim="800000"/>
                <a:headEnd/>
                <a:tailEnd/>
              </a:ln>
            </p:spPr>
            <p:txBody>
              <a:bodyPr wrap="none">
                <a:spAutoFit/>
              </a:bodyPr>
              <a:lstStyle/>
              <a:p>
                <a:pPr eaLnBrk="0" hangingPunct="0"/>
                <a:r>
                  <a:rPr kumimoji="0" lang="en-US" altLang="zh-TW" b="1"/>
                  <a:t>NSA</a:t>
                </a:r>
              </a:p>
            </p:txBody>
          </p:sp>
        </p:grpSp>
        <p:sp>
          <p:nvSpPr>
            <p:cNvPr id="147535" name="Text Box 31"/>
            <p:cNvSpPr txBox="1">
              <a:spLocks noChangeArrowheads="1"/>
            </p:cNvSpPr>
            <p:nvPr/>
          </p:nvSpPr>
          <p:spPr bwMode="auto">
            <a:xfrm>
              <a:off x="1785" y="2749"/>
              <a:ext cx="650" cy="288"/>
            </a:xfrm>
            <a:prstGeom prst="rect">
              <a:avLst/>
            </a:prstGeom>
            <a:noFill/>
            <a:ln w="12700" algn="ctr">
              <a:noFill/>
              <a:miter lim="800000"/>
              <a:headEnd/>
              <a:tailEnd/>
            </a:ln>
          </p:spPr>
          <p:txBody>
            <a:bodyPr wrap="none">
              <a:spAutoFit/>
            </a:bodyPr>
            <a:lstStyle/>
            <a:p>
              <a:pPr algn="r" eaLnBrk="0" hangingPunct="0"/>
              <a:r>
                <a:rPr kumimoji="0" lang="en-US" altLang="zh-TW" b="1"/>
                <a:t>1.7PB</a:t>
              </a:r>
            </a:p>
          </p:txBody>
        </p:sp>
        <p:sp>
          <p:nvSpPr>
            <p:cNvPr id="147536" name="Text Box 32"/>
            <p:cNvSpPr txBox="1">
              <a:spLocks noChangeArrowheads="1"/>
            </p:cNvSpPr>
            <p:nvPr/>
          </p:nvSpPr>
          <p:spPr bwMode="auto">
            <a:xfrm>
              <a:off x="1785" y="3105"/>
              <a:ext cx="650" cy="288"/>
            </a:xfrm>
            <a:prstGeom prst="rect">
              <a:avLst/>
            </a:prstGeom>
            <a:noFill/>
            <a:ln w="12700" algn="ctr">
              <a:noFill/>
              <a:miter lim="800000"/>
              <a:headEnd/>
              <a:tailEnd/>
            </a:ln>
          </p:spPr>
          <p:txBody>
            <a:bodyPr wrap="none">
              <a:spAutoFit/>
            </a:bodyPr>
            <a:lstStyle/>
            <a:p>
              <a:pPr algn="r" eaLnBrk="0" hangingPunct="0"/>
              <a:r>
                <a:rPr kumimoji="0" lang="en-US" altLang="zh-TW" b="1"/>
                <a:t>1.5PB</a:t>
              </a:r>
            </a:p>
          </p:txBody>
        </p:sp>
        <p:sp>
          <p:nvSpPr>
            <p:cNvPr id="147537" name="Text Box 33"/>
            <p:cNvSpPr txBox="1">
              <a:spLocks noChangeArrowheads="1"/>
            </p:cNvSpPr>
            <p:nvPr/>
          </p:nvSpPr>
          <p:spPr bwMode="auto">
            <a:xfrm>
              <a:off x="1785" y="3506"/>
              <a:ext cx="650" cy="288"/>
            </a:xfrm>
            <a:prstGeom prst="rect">
              <a:avLst/>
            </a:prstGeom>
            <a:noFill/>
            <a:ln w="12700" algn="ctr">
              <a:noFill/>
              <a:miter lim="800000"/>
              <a:headEnd/>
              <a:tailEnd/>
            </a:ln>
          </p:spPr>
          <p:txBody>
            <a:bodyPr wrap="none">
              <a:spAutoFit/>
            </a:bodyPr>
            <a:lstStyle/>
            <a:p>
              <a:pPr algn="r" eaLnBrk="0" hangingPunct="0"/>
              <a:r>
                <a:rPr kumimoji="0" lang="en-US" altLang="zh-TW" b="1"/>
                <a:t>1.3PB</a:t>
              </a:r>
            </a:p>
          </p:txBody>
        </p:sp>
        <p:sp>
          <p:nvSpPr>
            <p:cNvPr id="147538" name="Text Box 34"/>
            <p:cNvSpPr txBox="1">
              <a:spLocks noChangeArrowheads="1"/>
            </p:cNvSpPr>
            <p:nvPr/>
          </p:nvSpPr>
          <p:spPr bwMode="auto">
            <a:xfrm>
              <a:off x="1785" y="3895"/>
              <a:ext cx="650" cy="288"/>
            </a:xfrm>
            <a:prstGeom prst="rect">
              <a:avLst/>
            </a:prstGeom>
            <a:noFill/>
            <a:ln w="12700" algn="ctr">
              <a:noFill/>
              <a:miter lim="800000"/>
              <a:headEnd/>
              <a:tailEnd/>
            </a:ln>
          </p:spPr>
          <p:txBody>
            <a:bodyPr wrap="none">
              <a:spAutoFit/>
            </a:bodyPr>
            <a:lstStyle/>
            <a:p>
              <a:pPr algn="r" eaLnBrk="0" hangingPunct="0"/>
              <a:r>
                <a:rPr kumimoji="0" lang="en-US" altLang="zh-TW" b="1"/>
                <a:t>1.2PB</a:t>
              </a:r>
            </a:p>
          </p:txBody>
        </p:sp>
        <p:sp>
          <p:nvSpPr>
            <p:cNvPr id="147539" name="Text Box 35"/>
            <p:cNvSpPr txBox="1">
              <a:spLocks noChangeArrowheads="1"/>
            </p:cNvSpPr>
            <p:nvPr/>
          </p:nvSpPr>
          <p:spPr bwMode="auto">
            <a:xfrm>
              <a:off x="4638" y="872"/>
              <a:ext cx="650" cy="288"/>
            </a:xfrm>
            <a:prstGeom prst="rect">
              <a:avLst/>
            </a:prstGeom>
            <a:noFill/>
            <a:ln w="12700" algn="ctr">
              <a:noFill/>
              <a:miter lim="800000"/>
              <a:headEnd/>
              <a:tailEnd/>
            </a:ln>
          </p:spPr>
          <p:txBody>
            <a:bodyPr wrap="none">
              <a:spAutoFit/>
            </a:bodyPr>
            <a:lstStyle/>
            <a:p>
              <a:pPr algn="r" eaLnBrk="0" hangingPunct="0"/>
              <a:r>
                <a:rPr kumimoji="0" lang="en-US" altLang="zh-TW" b="1"/>
                <a:t>1.2PB</a:t>
              </a:r>
            </a:p>
          </p:txBody>
        </p:sp>
        <p:sp>
          <p:nvSpPr>
            <p:cNvPr id="147540" name="Text Box 36"/>
            <p:cNvSpPr txBox="1">
              <a:spLocks noChangeArrowheads="1"/>
            </p:cNvSpPr>
            <p:nvPr/>
          </p:nvSpPr>
          <p:spPr bwMode="auto">
            <a:xfrm>
              <a:off x="4638" y="2983"/>
              <a:ext cx="650" cy="288"/>
            </a:xfrm>
            <a:prstGeom prst="rect">
              <a:avLst/>
            </a:prstGeom>
            <a:noFill/>
            <a:ln w="12700" algn="ctr">
              <a:noFill/>
              <a:miter lim="800000"/>
              <a:headEnd/>
              <a:tailEnd/>
            </a:ln>
          </p:spPr>
          <p:txBody>
            <a:bodyPr wrap="none">
              <a:spAutoFit/>
            </a:bodyPr>
            <a:lstStyle/>
            <a:p>
              <a:pPr eaLnBrk="0" hangingPunct="0"/>
              <a:r>
                <a:rPr kumimoji="0" lang="en-US" altLang="zh-TW" b="1"/>
                <a:t>1.1PB</a:t>
              </a:r>
            </a:p>
          </p:txBody>
        </p:sp>
        <p:sp>
          <p:nvSpPr>
            <p:cNvPr id="147541" name="Text Box 37"/>
            <p:cNvSpPr txBox="1">
              <a:spLocks noChangeArrowheads="1"/>
            </p:cNvSpPr>
            <p:nvPr/>
          </p:nvSpPr>
          <p:spPr bwMode="auto">
            <a:xfrm>
              <a:off x="4638" y="3417"/>
              <a:ext cx="650" cy="288"/>
            </a:xfrm>
            <a:prstGeom prst="rect">
              <a:avLst/>
            </a:prstGeom>
            <a:noFill/>
            <a:ln w="12700" algn="ctr">
              <a:noFill/>
              <a:miter lim="800000"/>
              <a:headEnd/>
              <a:tailEnd/>
            </a:ln>
          </p:spPr>
          <p:txBody>
            <a:bodyPr wrap="none">
              <a:spAutoFit/>
            </a:bodyPr>
            <a:lstStyle/>
            <a:p>
              <a:pPr eaLnBrk="0" hangingPunct="0"/>
              <a:r>
                <a:rPr kumimoji="0" lang="en-US" altLang="zh-TW" b="1"/>
                <a:t>1.1PB</a:t>
              </a:r>
            </a:p>
          </p:txBody>
        </p:sp>
        <p:sp>
          <p:nvSpPr>
            <p:cNvPr id="147542" name="Text Box 38"/>
            <p:cNvSpPr txBox="1">
              <a:spLocks noChangeArrowheads="1"/>
            </p:cNvSpPr>
            <p:nvPr/>
          </p:nvSpPr>
          <p:spPr bwMode="auto">
            <a:xfrm>
              <a:off x="4798" y="3848"/>
              <a:ext cx="490" cy="288"/>
            </a:xfrm>
            <a:prstGeom prst="rect">
              <a:avLst/>
            </a:prstGeom>
            <a:noFill/>
            <a:ln w="12700" algn="ctr">
              <a:noFill/>
              <a:miter lim="800000"/>
              <a:headEnd/>
              <a:tailEnd/>
            </a:ln>
          </p:spPr>
          <p:txBody>
            <a:bodyPr wrap="none">
              <a:spAutoFit/>
            </a:bodyPr>
            <a:lstStyle/>
            <a:p>
              <a:pPr eaLnBrk="0" hangingPunct="0"/>
              <a:r>
                <a:rPr kumimoji="0" lang="en-US" altLang="zh-TW" b="1"/>
                <a:t>1PB</a:t>
              </a:r>
            </a:p>
          </p:txBody>
        </p:sp>
      </p:grpSp>
      <p:sp>
        <p:nvSpPr>
          <p:cNvPr id="147458" name="Rectangle 39"/>
          <p:cNvSpPr>
            <a:spLocks noChangeArrowheads="1"/>
          </p:cNvSpPr>
          <p:nvPr/>
        </p:nvSpPr>
        <p:spPr bwMode="auto">
          <a:xfrm>
            <a:off x="6829425" y="5608638"/>
            <a:ext cx="2135188" cy="728662"/>
          </a:xfrm>
          <a:prstGeom prst="rect">
            <a:avLst/>
          </a:prstGeom>
          <a:noFill/>
          <a:ln w="12700" algn="ctr">
            <a:noFill/>
            <a:miter lim="800000"/>
            <a:headEnd/>
            <a:tailEnd/>
          </a:ln>
        </p:spPr>
        <p:txBody>
          <a:bodyPr/>
          <a:lstStyle/>
          <a:p>
            <a:pPr algn="ctr">
              <a:spcBef>
                <a:spcPct val="20000"/>
              </a:spcBef>
            </a:pPr>
            <a:endParaRPr lang="zh-TW" altLang="zh-TW" sz="2800"/>
          </a:p>
        </p:txBody>
      </p:sp>
      <p:sp>
        <p:nvSpPr>
          <p:cNvPr id="147459" name="Rectangle 40"/>
          <p:cNvSpPr>
            <a:spLocks noChangeArrowheads="1"/>
          </p:cNvSpPr>
          <p:nvPr/>
        </p:nvSpPr>
        <p:spPr bwMode="auto">
          <a:xfrm>
            <a:off x="4730750" y="5608638"/>
            <a:ext cx="2098675" cy="728662"/>
          </a:xfrm>
          <a:prstGeom prst="rect">
            <a:avLst/>
          </a:prstGeom>
          <a:noFill/>
          <a:ln w="12700" algn="ctr">
            <a:noFill/>
            <a:miter lim="800000"/>
            <a:headEnd/>
            <a:tailEnd/>
          </a:ln>
        </p:spPr>
        <p:txBody>
          <a:bodyPr anchor="ctr"/>
          <a:lstStyle/>
          <a:p>
            <a:pPr>
              <a:spcBef>
                <a:spcPct val="20000"/>
              </a:spcBef>
            </a:pPr>
            <a:r>
              <a:rPr lang="en-US" altLang="zh-TW" sz="2800"/>
              <a:t>           </a:t>
            </a:r>
          </a:p>
        </p:txBody>
      </p:sp>
      <p:sp>
        <p:nvSpPr>
          <p:cNvPr id="147460" name="Rectangle 41"/>
          <p:cNvSpPr>
            <a:spLocks noChangeArrowheads="1"/>
          </p:cNvSpPr>
          <p:nvPr/>
        </p:nvSpPr>
        <p:spPr bwMode="auto">
          <a:xfrm>
            <a:off x="6829425" y="4926013"/>
            <a:ext cx="2135188" cy="682625"/>
          </a:xfrm>
          <a:prstGeom prst="rect">
            <a:avLst/>
          </a:prstGeom>
          <a:noFill/>
          <a:ln w="12700" algn="ctr">
            <a:noFill/>
            <a:miter lim="800000"/>
            <a:headEnd/>
            <a:tailEnd/>
          </a:ln>
        </p:spPr>
        <p:txBody>
          <a:bodyPr/>
          <a:lstStyle/>
          <a:p>
            <a:pPr algn="ctr">
              <a:spcBef>
                <a:spcPct val="20000"/>
              </a:spcBef>
            </a:pPr>
            <a:endParaRPr lang="zh-TW" altLang="zh-TW" sz="2800"/>
          </a:p>
        </p:txBody>
      </p:sp>
      <p:sp>
        <p:nvSpPr>
          <p:cNvPr id="147461" name="Rectangle 42"/>
          <p:cNvSpPr>
            <a:spLocks noChangeArrowheads="1"/>
          </p:cNvSpPr>
          <p:nvPr/>
        </p:nvSpPr>
        <p:spPr bwMode="auto">
          <a:xfrm>
            <a:off x="4730750" y="4926013"/>
            <a:ext cx="2098675" cy="682625"/>
          </a:xfrm>
          <a:prstGeom prst="rect">
            <a:avLst/>
          </a:prstGeom>
          <a:noFill/>
          <a:ln w="12700" algn="ctr">
            <a:noFill/>
            <a:miter lim="800000"/>
            <a:headEnd/>
            <a:tailEnd/>
          </a:ln>
        </p:spPr>
        <p:txBody>
          <a:bodyPr/>
          <a:lstStyle/>
          <a:p>
            <a:pPr>
              <a:spcBef>
                <a:spcPct val="20000"/>
              </a:spcBef>
            </a:pPr>
            <a:endParaRPr lang="zh-TW" altLang="zh-TW" sz="2800"/>
          </a:p>
        </p:txBody>
      </p:sp>
      <p:sp>
        <p:nvSpPr>
          <p:cNvPr id="147462" name="Rectangle 43"/>
          <p:cNvSpPr>
            <a:spLocks noChangeArrowheads="1"/>
          </p:cNvSpPr>
          <p:nvPr/>
        </p:nvSpPr>
        <p:spPr bwMode="auto">
          <a:xfrm>
            <a:off x="6829425" y="4246563"/>
            <a:ext cx="2135188" cy="679450"/>
          </a:xfrm>
          <a:prstGeom prst="rect">
            <a:avLst/>
          </a:prstGeom>
          <a:noFill/>
          <a:ln w="12700" algn="ctr">
            <a:noFill/>
            <a:miter lim="800000"/>
            <a:headEnd/>
            <a:tailEnd/>
          </a:ln>
        </p:spPr>
        <p:txBody>
          <a:bodyPr/>
          <a:lstStyle/>
          <a:p>
            <a:pPr algn="ctr">
              <a:spcBef>
                <a:spcPct val="20000"/>
              </a:spcBef>
            </a:pPr>
            <a:endParaRPr lang="zh-TW" altLang="zh-TW" sz="2800"/>
          </a:p>
        </p:txBody>
      </p:sp>
      <p:sp>
        <p:nvSpPr>
          <p:cNvPr id="147463" name="Rectangle 44"/>
          <p:cNvSpPr>
            <a:spLocks noChangeArrowheads="1"/>
          </p:cNvSpPr>
          <p:nvPr/>
        </p:nvSpPr>
        <p:spPr bwMode="auto">
          <a:xfrm>
            <a:off x="4730750" y="4246563"/>
            <a:ext cx="2098675" cy="679450"/>
          </a:xfrm>
          <a:prstGeom prst="rect">
            <a:avLst/>
          </a:prstGeom>
          <a:noFill/>
          <a:ln w="12700" algn="ctr">
            <a:noFill/>
            <a:miter lim="800000"/>
            <a:headEnd/>
            <a:tailEnd/>
          </a:ln>
        </p:spPr>
        <p:txBody>
          <a:bodyPr/>
          <a:lstStyle/>
          <a:p>
            <a:pPr algn="r">
              <a:spcBef>
                <a:spcPct val="20000"/>
              </a:spcBef>
            </a:pPr>
            <a:endParaRPr lang="zh-TW" altLang="zh-TW" sz="2800"/>
          </a:p>
        </p:txBody>
      </p:sp>
      <p:sp>
        <p:nvSpPr>
          <p:cNvPr id="147464" name="Rectangle 45"/>
          <p:cNvSpPr>
            <a:spLocks noChangeArrowheads="1"/>
          </p:cNvSpPr>
          <p:nvPr/>
        </p:nvSpPr>
        <p:spPr bwMode="auto">
          <a:xfrm>
            <a:off x="6829425" y="3565525"/>
            <a:ext cx="2135188" cy="681038"/>
          </a:xfrm>
          <a:prstGeom prst="rect">
            <a:avLst/>
          </a:prstGeom>
          <a:noFill/>
          <a:ln w="12700" algn="ctr">
            <a:noFill/>
            <a:miter lim="800000"/>
            <a:headEnd/>
            <a:tailEnd/>
          </a:ln>
        </p:spPr>
        <p:txBody>
          <a:bodyPr/>
          <a:lstStyle/>
          <a:p>
            <a:pPr algn="ctr">
              <a:spcBef>
                <a:spcPct val="20000"/>
              </a:spcBef>
            </a:pPr>
            <a:endParaRPr lang="zh-TW" altLang="zh-TW" sz="2800"/>
          </a:p>
        </p:txBody>
      </p:sp>
      <p:sp>
        <p:nvSpPr>
          <p:cNvPr id="147465" name="Rectangle 46"/>
          <p:cNvSpPr>
            <a:spLocks noChangeArrowheads="1"/>
          </p:cNvSpPr>
          <p:nvPr/>
        </p:nvSpPr>
        <p:spPr bwMode="auto">
          <a:xfrm>
            <a:off x="4730750" y="3565525"/>
            <a:ext cx="2098675" cy="681038"/>
          </a:xfrm>
          <a:prstGeom prst="rect">
            <a:avLst/>
          </a:prstGeom>
          <a:noFill/>
          <a:ln w="12700" algn="ctr">
            <a:noFill/>
            <a:miter lim="800000"/>
            <a:headEnd/>
            <a:tailEnd/>
          </a:ln>
        </p:spPr>
        <p:txBody>
          <a:bodyPr/>
          <a:lstStyle/>
          <a:p>
            <a:pPr>
              <a:spcBef>
                <a:spcPct val="20000"/>
              </a:spcBef>
            </a:pPr>
            <a:endParaRPr lang="zh-TW" altLang="zh-TW" sz="2800"/>
          </a:p>
        </p:txBody>
      </p:sp>
      <p:sp>
        <p:nvSpPr>
          <p:cNvPr id="147466" name="Rectangle 48"/>
          <p:cNvSpPr>
            <a:spLocks noChangeArrowheads="1"/>
          </p:cNvSpPr>
          <p:nvPr/>
        </p:nvSpPr>
        <p:spPr bwMode="auto">
          <a:xfrm>
            <a:off x="4730750" y="2886075"/>
            <a:ext cx="2098675" cy="679450"/>
          </a:xfrm>
          <a:prstGeom prst="rect">
            <a:avLst/>
          </a:prstGeom>
          <a:noFill/>
          <a:ln w="12700" algn="ctr">
            <a:noFill/>
            <a:miter lim="800000"/>
            <a:headEnd/>
            <a:tailEnd/>
          </a:ln>
        </p:spPr>
        <p:txBody>
          <a:bodyPr/>
          <a:lstStyle/>
          <a:p>
            <a:pPr>
              <a:spcBef>
                <a:spcPct val="20000"/>
              </a:spcBef>
            </a:pPr>
            <a:endParaRPr lang="zh-TW" altLang="zh-TW" sz="2800"/>
          </a:p>
        </p:txBody>
      </p:sp>
      <p:sp>
        <p:nvSpPr>
          <p:cNvPr id="147467" name="Rectangle 49"/>
          <p:cNvSpPr>
            <a:spLocks noChangeArrowheads="1"/>
          </p:cNvSpPr>
          <p:nvPr/>
        </p:nvSpPr>
        <p:spPr bwMode="auto">
          <a:xfrm>
            <a:off x="6829425" y="2203450"/>
            <a:ext cx="2135188" cy="682625"/>
          </a:xfrm>
          <a:prstGeom prst="rect">
            <a:avLst/>
          </a:prstGeom>
          <a:noFill/>
          <a:ln w="12700" algn="ctr">
            <a:noFill/>
            <a:miter lim="800000"/>
            <a:headEnd/>
            <a:tailEnd/>
          </a:ln>
        </p:spPr>
        <p:txBody>
          <a:bodyPr/>
          <a:lstStyle/>
          <a:p>
            <a:pPr algn="ctr">
              <a:spcBef>
                <a:spcPct val="20000"/>
              </a:spcBef>
            </a:pPr>
            <a:endParaRPr lang="zh-TW" altLang="zh-TW" sz="2800"/>
          </a:p>
        </p:txBody>
      </p:sp>
      <p:sp>
        <p:nvSpPr>
          <p:cNvPr id="147468" name="Rectangle 50"/>
          <p:cNvSpPr>
            <a:spLocks noChangeArrowheads="1"/>
          </p:cNvSpPr>
          <p:nvPr/>
        </p:nvSpPr>
        <p:spPr bwMode="auto">
          <a:xfrm>
            <a:off x="4730750" y="2203450"/>
            <a:ext cx="2098675" cy="682625"/>
          </a:xfrm>
          <a:prstGeom prst="rect">
            <a:avLst/>
          </a:prstGeom>
          <a:noFill/>
          <a:ln w="12700" algn="ctr">
            <a:noFill/>
            <a:miter lim="800000"/>
            <a:headEnd/>
            <a:tailEnd/>
          </a:ln>
        </p:spPr>
        <p:txBody>
          <a:bodyPr/>
          <a:lstStyle/>
          <a:p>
            <a:pPr>
              <a:spcBef>
                <a:spcPct val="20000"/>
              </a:spcBef>
            </a:pPr>
            <a:endParaRPr lang="zh-TW" altLang="zh-TW" sz="2800"/>
          </a:p>
        </p:txBody>
      </p:sp>
      <p:sp>
        <p:nvSpPr>
          <p:cNvPr id="147469" name="Rectangle 53"/>
          <p:cNvSpPr>
            <a:spLocks noChangeArrowheads="1"/>
          </p:cNvSpPr>
          <p:nvPr/>
        </p:nvSpPr>
        <p:spPr bwMode="auto">
          <a:xfrm>
            <a:off x="6829425" y="842963"/>
            <a:ext cx="2135188" cy="681037"/>
          </a:xfrm>
          <a:prstGeom prst="rect">
            <a:avLst/>
          </a:prstGeom>
          <a:noFill/>
          <a:ln w="12700" algn="ctr">
            <a:noFill/>
            <a:miter lim="800000"/>
            <a:headEnd/>
            <a:tailEnd/>
          </a:ln>
        </p:spPr>
        <p:txBody>
          <a:bodyPr/>
          <a:lstStyle/>
          <a:p>
            <a:pPr algn="ctr">
              <a:spcBef>
                <a:spcPct val="20000"/>
              </a:spcBef>
            </a:pPr>
            <a:endParaRPr lang="zh-TW" altLang="zh-TW" sz="2800"/>
          </a:p>
        </p:txBody>
      </p:sp>
      <p:sp>
        <p:nvSpPr>
          <p:cNvPr id="147470" name="Rectangle 54"/>
          <p:cNvSpPr>
            <a:spLocks noChangeArrowheads="1"/>
          </p:cNvSpPr>
          <p:nvPr/>
        </p:nvSpPr>
        <p:spPr bwMode="auto">
          <a:xfrm>
            <a:off x="4730750" y="842963"/>
            <a:ext cx="2098675" cy="681037"/>
          </a:xfrm>
          <a:prstGeom prst="rect">
            <a:avLst/>
          </a:prstGeom>
          <a:noFill/>
          <a:ln w="12700" algn="ctr">
            <a:noFill/>
            <a:miter lim="800000"/>
            <a:headEnd/>
            <a:tailEnd/>
          </a:ln>
        </p:spPr>
        <p:txBody>
          <a:bodyPr/>
          <a:lstStyle/>
          <a:p>
            <a:pPr>
              <a:spcBef>
                <a:spcPct val="20000"/>
              </a:spcBef>
            </a:pPr>
            <a:endParaRPr lang="zh-TW" altLang="zh-TW" sz="2800"/>
          </a:p>
        </p:txBody>
      </p:sp>
      <p:sp>
        <p:nvSpPr>
          <p:cNvPr id="147471" name="Line 55"/>
          <p:cNvSpPr>
            <a:spLocks noChangeShapeType="1"/>
          </p:cNvSpPr>
          <p:nvPr/>
        </p:nvSpPr>
        <p:spPr bwMode="auto">
          <a:xfrm>
            <a:off x="4730750" y="842963"/>
            <a:ext cx="4233863" cy="0"/>
          </a:xfrm>
          <a:prstGeom prst="line">
            <a:avLst/>
          </a:prstGeom>
          <a:noFill/>
          <a:ln w="28575" cap="sq">
            <a:solidFill>
              <a:schemeClr val="tx1"/>
            </a:solidFill>
            <a:round/>
            <a:headEnd/>
            <a:tailEnd/>
          </a:ln>
        </p:spPr>
        <p:txBody>
          <a:bodyPr wrap="none" anchor="ctr"/>
          <a:lstStyle/>
          <a:p>
            <a:endParaRPr lang="zh-TW" altLang="en-US"/>
          </a:p>
        </p:txBody>
      </p:sp>
      <p:sp>
        <p:nvSpPr>
          <p:cNvPr id="147472" name="Line 56"/>
          <p:cNvSpPr>
            <a:spLocks noChangeShapeType="1"/>
          </p:cNvSpPr>
          <p:nvPr/>
        </p:nvSpPr>
        <p:spPr bwMode="auto">
          <a:xfrm>
            <a:off x="4730750" y="1524000"/>
            <a:ext cx="4233863" cy="0"/>
          </a:xfrm>
          <a:prstGeom prst="line">
            <a:avLst/>
          </a:prstGeom>
          <a:noFill/>
          <a:ln w="12700">
            <a:solidFill>
              <a:schemeClr val="tx1"/>
            </a:solidFill>
            <a:round/>
            <a:headEnd/>
            <a:tailEnd/>
          </a:ln>
        </p:spPr>
        <p:txBody>
          <a:bodyPr wrap="none" anchor="ctr"/>
          <a:lstStyle/>
          <a:p>
            <a:endParaRPr lang="zh-TW" altLang="en-US"/>
          </a:p>
        </p:txBody>
      </p:sp>
      <p:sp>
        <p:nvSpPr>
          <p:cNvPr id="147473" name="Line 57"/>
          <p:cNvSpPr>
            <a:spLocks noChangeShapeType="1"/>
          </p:cNvSpPr>
          <p:nvPr/>
        </p:nvSpPr>
        <p:spPr bwMode="auto">
          <a:xfrm>
            <a:off x="4730750" y="2203450"/>
            <a:ext cx="4233863" cy="0"/>
          </a:xfrm>
          <a:prstGeom prst="line">
            <a:avLst/>
          </a:prstGeom>
          <a:noFill/>
          <a:ln w="12700">
            <a:solidFill>
              <a:schemeClr val="tx1"/>
            </a:solidFill>
            <a:round/>
            <a:headEnd/>
            <a:tailEnd/>
          </a:ln>
        </p:spPr>
        <p:txBody>
          <a:bodyPr wrap="none" anchor="ctr"/>
          <a:lstStyle/>
          <a:p>
            <a:endParaRPr lang="zh-TW" altLang="en-US"/>
          </a:p>
        </p:txBody>
      </p:sp>
      <p:sp>
        <p:nvSpPr>
          <p:cNvPr id="147474" name="Line 58"/>
          <p:cNvSpPr>
            <a:spLocks noChangeShapeType="1"/>
          </p:cNvSpPr>
          <p:nvPr/>
        </p:nvSpPr>
        <p:spPr bwMode="auto">
          <a:xfrm>
            <a:off x="4730750" y="2886075"/>
            <a:ext cx="4233863" cy="0"/>
          </a:xfrm>
          <a:prstGeom prst="line">
            <a:avLst/>
          </a:prstGeom>
          <a:noFill/>
          <a:ln w="12700">
            <a:solidFill>
              <a:schemeClr val="tx1"/>
            </a:solidFill>
            <a:round/>
            <a:headEnd/>
            <a:tailEnd/>
          </a:ln>
        </p:spPr>
        <p:txBody>
          <a:bodyPr wrap="none" anchor="ctr"/>
          <a:lstStyle/>
          <a:p>
            <a:endParaRPr lang="zh-TW" altLang="en-US"/>
          </a:p>
        </p:txBody>
      </p:sp>
      <p:sp>
        <p:nvSpPr>
          <p:cNvPr id="147475" name="Line 59"/>
          <p:cNvSpPr>
            <a:spLocks noChangeShapeType="1"/>
          </p:cNvSpPr>
          <p:nvPr/>
        </p:nvSpPr>
        <p:spPr bwMode="auto">
          <a:xfrm>
            <a:off x="4730750" y="3565525"/>
            <a:ext cx="4233863" cy="0"/>
          </a:xfrm>
          <a:prstGeom prst="line">
            <a:avLst/>
          </a:prstGeom>
          <a:noFill/>
          <a:ln w="12700">
            <a:solidFill>
              <a:schemeClr val="tx1"/>
            </a:solidFill>
            <a:round/>
            <a:headEnd/>
            <a:tailEnd/>
          </a:ln>
        </p:spPr>
        <p:txBody>
          <a:bodyPr wrap="none" anchor="ctr"/>
          <a:lstStyle/>
          <a:p>
            <a:endParaRPr lang="zh-TW" altLang="en-US"/>
          </a:p>
        </p:txBody>
      </p:sp>
      <p:sp>
        <p:nvSpPr>
          <p:cNvPr id="147476" name="Line 60"/>
          <p:cNvSpPr>
            <a:spLocks noChangeShapeType="1"/>
          </p:cNvSpPr>
          <p:nvPr/>
        </p:nvSpPr>
        <p:spPr bwMode="auto">
          <a:xfrm>
            <a:off x="4730750" y="4246563"/>
            <a:ext cx="4233863" cy="0"/>
          </a:xfrm>
          <a:prstGeom prst="line">
            <a:avLst/>
          </a:prstGeom>
          <a:noFill/>
          <a:ln w="12700">
            <a:solidFill>
              <a:schemeClr val="tx1"/>
            </a:solidFill>
            <a:round/>
            <a:headEnd/>
            <a:tailEnd/>
          </a:ln>
        </p:spPr>
        <p:txBody>
          <a:bodyPr wrap="none" anchor="ctr"/>
          <a:lstStyle/>
          <a:p>
            <a:endParaRPr lang="zh-TW" altLang="en-US"/>
          </a:p>
        </p:txBody>
      </p:sp>
      <p:sp>
        <p:nvSpPr>
          <p:cNvPr id="147477" name="Line 61"/>
          <p:cNvSpPr>
            <a:spLocks noChangeShapeType="1"/>
          </p:cNvSpPr>
          <p:nvPr/>
        </p:nvSpPr>
        <p:spPr bwMode="auto">
          <a:xfrm>
            <a:off x="4730750" y="4926013"/>
            <a:ext cx="4233863" cy="0"/>
          </a:xfrm>
          <a:prstGeom prst="line">
            <a:avLst/>
          </a:prstGeom>
          <a:noFill/>
          <a:ln w="12700">
            <a:solidFill>
              <a:schemeClr val="tx1"/>
            </a:solidFill>
            <a:round/>
            <a:headEnd/>
            <a:tailEnd/>
          </a:ln>
        </p:spPr>
        <p:txBody>
          <a:bodyPr wrap="none" anchor="ctr"/>
          <a:lstStyle/>
          <a:p>
            <a:endParaRPr lang="zh-TW" altLang="en-US"/>
          </a:p>
        </p:txBody>
      </p:sp>
      <p:sp>
        <p:nvSpPr>
          <p:cNvPr id="147478" name="Line 62"/>
          <p:cNvSpPr>
            <a:spLocks noChangeShapeType="1"/>
          </p:cNvSpPr>
          <p:nvPr/>
        </p:nvSpPr>
        <p:spPr bwMode="auto">
          <a:xfrm>
            <a:off x="4730750" y="5608638"/>
            <a:ext cx="4233863" cy="0"/>
          </a:xfrm>
          <a:prstGeom prst="line">
            <a:avLst/>
          </a:prstGeom>
          <a:noFill/>
          <a:ln w="12700">
            <a:solidFill>
              <a:schemeClr val="tx1"/>
            </a:solidFill>
            <a:round/>
            <a:headEnd/>
            <a:tailEnd/>
          </a:ln>
        </p:spPr>
        <p:txBody>
          <a:bodyPr wrap="none" anchor="ctr"/>
          <a:lstStyle/>
          <a:p>
            <a:endParaRPr lang="zh-TW" altLang="en-US"/>
          </a:p>
        </p:txBody>
      </p:sp>
      <p:sp>
        <p:nvSpPr>
          <p:cNvPr id="147479" name="Line 63"/>
          <p:cNvSpPr>
            <a:spLocks noChangeShapeType="1"/>
          </p:cNvSpPr>
          <p:nvPr/>
        </p:nvSpPr>
        <p:spPr bwMode="auto">
          <a:xfrm>
            <a:off x="4730750" y="6337300"/>
            <a:ext cx="4233863" cy="0"/>
          </a:xfrm>
          <a:prstGeom prst="line">
            <a:avLst/>
          </a:prstGeom>
          <a:noFill/>
          <a:ln w="28575" cap="sq">
            <a:solidFill>
              <a:schemeClr val="tx1"/>
            </a:solidFill>
            <a:round/>
            <a:headEnd/>
            <a:tailEnd/>
          </a:ln>
        </p:spPr>
        <p:txBody>
          <a:bodyPr wrap="none" anchor="ctr"/>
          <a:lstStyle/>
          <a:p>
            <a:endParaRPr lang="zh-TW" altLang="en-US"/>
          </a:p>
        </p:txBody>
      </p:sp>
      <p:sp>
        <p:nvSpPr>
          <p:cNvPr id="147480" name="Line 64"/>
          <p:cNvSpPr>
            <a:spLocks noChangeShapeType="1"/>
          </p:cNvSpPr>
          <p:nvPr/>
        </p:nvSpPr>
        <p:spPr bwMode="auto">
          <a:xfrm>
            <a:off x="4730750" y="842963"/>
            <a:ext cx="0" cy="5494337"/>
          </a:xfrm>
          <a:prstGeom prst="line">
            <a:avLst/>
          </a:prstGeom>
          <a:noFill/>
          <a:ln w="28575" cap="sq">
            <a:solidFill>
              <a:schemeClr val="tx1"/>
            </a:solidFill>
            <a:round/>
            <a:headEnd/>
            <a:tailEnd/>
          </a:ln>
        </p:spPr>
        <p:txBody>
          <a:bodyPr wrap="none" anchor="ctr"/>
          <a:lstStyle/>
          <a:p>
            <a:endParaRPr lang="zh-TW" altLang="en-US"/>
          </a:p>
        </p:txBody>
      </p:sp>
      <p:sp>
        <p:nvSpPr>
          <p:cNvPr id="147481" name="Line 65"/>
          <p:cNvSpPr>
            <a:spLocks noChangeShapeType="1"/>
          </p:cNvSpPr>
          <p:nvPr/>
        </p:nvSpPr>
        <p:spPr bwMode="auto">
          <a:xfrm>
            <a:off x="6829425" y="842963"/>
            <a:ext cx="0" cy="5494337"/>
          </a:xfrm>
          <a:prstGeom prst="line">
            <a:avLst/>
          </a:prstGeom>
          <a:noFill/>
          <a:ln w="12700">
            <a:solidFill>
              <a:schemeClr val="tx1"/>
            </a:solidFill>
            <a:round/>
            <a:headEnd/>
            <a:tailEnd/>
          </a:ln>
        </p:spPr>
        <p:txBody>
          <a:bodyPr wrap="none" anchor="ctr"/>
          <a:lstStyle/>
          <a:p>
            <a:endParaRPr lang="zh-TW" altLang="en-US"/>
          </a:p>
        </p:txBody>
      </p:sp>
      <p:sp>
        <p:nvSpPr>
          <p:cNvPr id="147482" name="Line 66"/>
          <p:cNvSpPr>
            <a:spLocks noChangeShapeType="1"/>
          </p:cNvSpPr>
          <p:nvPr/>
        </p:nvSpPr>
        <p:spPr bwMode="auto">
          <a:xfrm>
            <a:off x="8964613" y="842963"/>
            <a:ext cx="0" cy="5494337"/>
          </a:xfrm>
          <a:prstGeom prst="line">
            <a:avLst/>
          </a:prstGeom>
          <a:noFill/>
          <a:ln w="28575" cap="sq">
            <a:solidFill>
              <a:schemeClr val="tx1"/>
            </a:solidFill>
            <a:round/>
            <a:headEnd/>
            <a:tailEnd/>
          </a:ln>
        </p:spPr>
        <p:txBody>
          <a:bodyPr wrap="none" anchor="ctr"/>
          <a:lstStyle/>
          <a:p>
            <a:endParaRPr lang="zh-TW" altLang="en-US"/>
          </a:p>
        </p:txBody>
      </p:sp>
      <p:sp>
        <p:nvSpPr>
          <p:cNvPr id="147483" name="Rectangle 67"/>
          <p:cNvSpPr>
            <a:spLocks noChangeArrowheads="1"/>
          </p:cNvSpPr>
          <p:nvPr/>
        </p:nvSpPr>
        <p:spPr bwMode="auto">
          <a:xfrm>
            <a:off x="2397125" y="5114925"/>
            <a:ext cx="2174875" cy="611188"/>
          </a:xfrm>
          <a:prstGeom prst="rect">
            <a:avLst/>
          </a:prstGeom>
          <a:noFill/>
          <a:ln w="12700" algn="ctr">
            <a:noFill/>
            <a:miter lim="800000"/>
            <a:headEnd/>
            <a:tailEnd/>
          </a:ln>
        </p:spPr>
        <p:txBody>
          <a:bodyPr/>
          <a:lstStyle/>
          <a:p>
            <a:pPr>
              <a:spcBef>
                <a:spcPct val="20000"/>
              </a:spcBef>
            </a:pPr>
            <a:endParaRPr lang="zh-TW" altLang="zh-TW" sz="2800"/>
          </a:p>
        </p:txBody>
      </p:sp>
      <p:sp>
        <p:nvSpPr>
          <p:cNvPr id="147484" name="Rectangle 68"/>
          <p:cNvSpPr>
            <a:spLocks noChangeArrowheads="1"/>
          </p:cNvSpPr>
          <p:nvPr/>
        </p:nvSpPr>
        <p:spPr bwMode="auto">
          <a:xfrm>
            <a:off x="220663" y="5114925"/>
            <a:ext cx="2176462" cy="611188"/>
          </a:xfrm>
          <a:prstGeom prst="rect">
            <a:avLst/>
          </a:prstGeom>
          <a:noFill/>
          <a:ln w="12700" algn="ctr">
            <a:noFill/>
            <a:miter lim="800000"/>
            <a:headEnd/>
            <a:tailEnd/>
          </a:ln>
        </p:spPr>
        <p:txBody>
          <a:bodyPr anchor="ctr"/>
          <a:lstStyle/>
          <a:p>
            <a:pPr>
              <a:spcBef>
                <a:spcPct val="20000"/>
              </a:spcBef>
            </a:pPr>
            <a:endParaRPr lang="zh-TW" altLang="zh-TW" sz="2800"/>
          </a:p>
        </p:txBody>
      </p:sp>
      <p:sp>
        <p:nvSpPr>
          <p:cNvPr id="147485" name="Rectangle 69"/>
          <p:cNvSpPr>
            <a:spLocks noChangeArrowheads="1"/>
          </p:cNvSpPr>
          <p:nvPr/>
        </p:nvSpPr>
        <p:spPr bwMode="auto">
          <a:xfrm>
            <a:off x="2397125" y="5726113"/>
            <a:ext cx="2174875" cy="612775"/>
          </a:xfrm>
          <a:prstGeom prst="rect">
            <a:avLst/>
          </a:prstGeom>
          <a:noFill/>
          <a:ln w="12700" algn="ctr">
            <a:noFill/>
            <a:miter lim="800000"/>
            <a:headEnd/>
            <a:tailEnd/>
          </a:ln>
        </p:spPr>
        <p:txBody>
          <a:bodyPr/>
          <a:lstStyle/>
          <a:p>
            <a:pPr>
              <a:spcBef>
                <a:spcPct val="20000"/>
              </a:spcBef>
            </a:pPr>
            <a:endParaRPr lang="zh-TW" altLang="zh-TW" sz="2800"/>
          </a:p>
        </p:txBody>
      </p:sp>
      <p:sp>
        <p:nvSpPr>
          <p:cNvPr id="147486" name="Rectangle 70"/>
          <p:cNvSpPr>
            <a:spLocks noChangeArrowheads="1"/>
          </p:cNvSpPr>
          <p:nvPr/>
        </p:nvSpPr>
        <p:spPr bwMode="auto">
          <a:xfrm>
            <a:off x="220663" y="5726113"/>
            <a:ext cx="2176462" cy="612775"/>
          </a:xfrm>
          <a:prstGeom prst="rect">
            <a:avLst/>
          </a:prstGeom>
          <a:noFill/>
          <a:ln w="12700" algn="ctr">
            <a:noFill/>
            <a:miter lim="800000"/>
            <a:headEnd/>
            <a:tailEnd/>
          </a:ln>
        </p:spPr>
        <p:txBody>
          <a:bodyPr anchor="ctr"/>
          <a:lstStyle/>
          <a:p>
            <a:pPr>
              <a:spcBef>
                <a:spcPct val="20000"/>
              </a:spcBef>
            </a:pPr>
            <a:r>
              <a:rPr lang="en-US" altLang="zh-TW" sz="2800"/>
              <a:t>           </a:t>
            </a:r>
          </a:p>
        </p:txBody>
      </p:sp>
      <p:sp>
        <p:nvSpPr>
          <p:cNvPr id="147487" name="Rectangle 71"/>
          <p:cNvSpPr>
            <a:spLocks noChangeArrowheads="1"/>
          </p:cNvSpPr>
          <p:nvPr/>
        </p:nvSpPr>
        <p:spPr bwMode="auto">
          <a:xfrm>
            <a:off x="2397125" y="4500563"/>
            <a:ext cx="2174875" cy="614362"/>
          </a:xfrm>
          <a:prstGeom prst="rect">
            <a:avLst/>
          </a:prstGeom>
          <a:noFill/>
          <a:ln w="12700" algn="ctr">
            <a:noFill/>
            <a:miter lim="800000"/>
            <a:headEnd/>
            <a:tailEnd/>
          </a:ln>
        </p:spPr>
        <p:txBody>
          <a:bodyPr anchor="ctr"/>
          <a:lstStyle/>
          <a:p>
            <a:pPr>
              <a:spcBef>
                <a:spcPct val="20000"/>
              </a:spcBef>
            </a:pPr>
            <a:endParaRPr lang="zh-TW" altLang="zh-TW" sz="2800"/>
          </a:p>
        </p:txBody>
      </p:sp>
      <p:sp>
        <p:nvSpPr>
          <p:cNvPr id="147488" name="Rectangle 72"/>
          <p:cNvSpPr>
            <a:spLocks noChangeArrowheads="1"/>
          </p:cNvSpPr>
          <p:nvPr/>
        </p:nvSpPr>
        <p:spPr bwMode="auto">
          <a:xfrm>
            <a:off x="220663" y="4500563"/>
            <a:ext cx="2176462" cy="614362"/>
          </a:xfrm>
          <a:prstGeom prst="rect">
            <a:avLst/>
          </a:prstGeom>
          <a:noFill/>
          <a:ln w="12700" algn="ctr">
            <a:noFill/>
            <a:miter lim="800000"/>
            <a:headEnd/>
            <a:tailEnd/>
          </a:ln>
        </p:spPr>
        <p:txBody>
          <a:bodyPr/>
          <a:lstStyle/>
          <a:p>
            <a:pPr>
              <a:spcBef>
                <a:spcPct val="20000"/>
              </a:spcBef>
            </a:pPr>
            <a:endParaRPr lang="zh-TW" altLang="zh-TW" sz="2800"/>
          </a:p>
        </p:txBody>
      </p:sp>
      <p:sp>
        <p:nvSpPr>
          <p:cNvPr id="147489" name="Rectangle 73"/>
          <p:cNvSpPr>
            <a:spLocks noChangeArrowheads="1"/>
          </p:cNvSpPr>
          <p:nvPr/>
        </p:nvSpPr>
        <p:spPr bwMode="auto">
          <a:xfrm>
            <a:off x="2397125" y="3889375"/>
            <a:ext cx="2174875" cy="611188"/>
          </a:xfrm>
          <a:prstGeom prst="rect">
            <a:avLst/>
          </a:prstGeom>
          <a:noFill/>
          <a:ln w="12700" algn="ctr">
            <a:noFill/>
            <a:miter lim="800000"/>
            <a:headEnd/>
            <a:tailEnd/>
          </a:ln>
        </p:spPr>
        <p:txBody>
          <a:bodyPr anchor="ctr"/>
          <a:lstStyle/>
          <a:p>
            <a:pPr>
              <a:spcBef>
                <a:spcPct val="20000"/>
              </a:spcBef>
            </a:pPr>
            <a:endParaRPr lang="zh-TW" altLang="zh-TW" sz="2800"/>
          </a:p>
        </p:txBody>
      </p:sp>
      <p:sp>
        <p:nvSpPr>
          <p:cNvPr id="147490" name="Rectangle 74"/>
          <p:cNvSpPr>
            <a:spLocks noChangeArrowheads="1"/>
          </p:cNvSpPr>
          <p:nvPr/>
        </p:nvSpPr>
        <p:spPr bwMode="auto">
          <a:xfrm>
            <a:off x="220663" y="3889375"/>
            <a:ext cx="2176462" cy="611188"/>
          </a:xfrm>
          <a:prstGeom prst="rect">
            <a:avLst/>
          </a:prstGeom>
          <a:noFill/>
          <a:ln w="12700" algn="ctr">
            <a:noFill/>
            <a:miter lim="800000"/>
            <a:headEnd/>
            <a:tailEnd/>
          </a:ln>
        </p:spPr>
        <p:txBody>
          <a:bodyPr/>
          <a:lstStyle/>
          <a:p>
            <a:pPr>
              <a:spcBef>
                <a:spcPct val="20000"/>
              </a:spcBef>
            </a:pPr>
            <a:endParaRPr lang="zh-TW" altLang="zh-TW" sz="2800"/>
          </a:p>
        </p:txBody>
      </p:sp>
      <p:sp>
        <p:nvSpPr>
          <p:cNvPr id="147491" name="Rectangle 76"/>
          <p:cNvSpPr>
            <a:spLocks noChangeArrowheads="1"/>
          </p:cNvSpPr>
          <p:nvPr/>
        </p:nvSpPr>
        <p:spPr bwMode="auto">
          <a:xfrm>
            <a:off x="220663" y="3275013"/>
            <a:ext cx="2176462" cy="614362"/>
          </a:xfrm>
          <a:prstGeom prst="rect">
            <a:avLst/>
          </a:prstGeom>
          <a:noFill/>
          <a:ln w="12700" algn="ctr">
            <a:noFill/>
            <a:miter lim="800000"/>
            <a:headEnd/>
            <a:tailEnd/>
          </a:ln>
        </p:spPr>
        <p:txBody>
          <a:bodyPr/>
          <a:lstStyle/>
          <a:p>
            <a:pPr>
              <a:spcBef>
                <a:spcPct val="20000"/>
              </a:spcBef>
            </a:pPr>
            <a:endParaRPr lang="zh-TW" altLang="zh-TW" sz="2800"/>
          </a:p>
        </p:txBody>
      </p:sp>
      <p:sp>
        <p:nvSpPr>
          <p:cNvPr id="147492" name="Rectangle 80"/>
          <p:cNvSpPr>
            <a:spLocks noChangeArrowheads="1"/>
          </p:cNvSpPr>
          <p:nvPr/>
        </p:nvSpPr>
        <p:spPr bwMode="auto">
          <a:xfrm>
            <a:off x="2397125" y="1438275"/>
            <a:ext cx="2174875" cy="612775"/>
          </a:xfrm>
          <a:prstGeom prst="rect">
            <a:avLst/>
          </a:prstGeom>
          <a:noFill/>
          <a:ln w="12700" algn="ctr">
            <a:noFill/>
            <a:miter lim="800000"/>
            <a:headEnd/>
            <a:tailEnd/>
          </a:ln>
        </p:spPr>
        <p:txBody>
          <a:bodyPr anchor="ctr"/>
          <a:lstStyle/>
          <a:p>
            <a:pPr>
              <a:spcBef>
                <a:spcPct val="20000"/>
              </a:spcBef>
            </a:pPr>
            <a:endParaRPr lang="zh-TW" altLang="zh-TW" sz="2800"/>
          </a:p>
        </p:txBody>
      </p:sp>
      <p:sp>
        <p:nvSpPr>
          <p:cNvPr id="147493" name="Rectangle 81"/>
          <p:cNvSpPr>
            <a:spLocks noChangeArrowheads="1"/>
          </p:cNvSpPr>
          <p:nvPr/>
        </p:nvSpPr>
        <p:spPr bwMode="auto">
          <a:xfrm>
            <a:off x="220663" y="1438275"/>
            <a:ext cx="2176462" cy="612775"/>
          </a:xfrm>
          <a:prstGeom prst="rect">
            <a:avLst/>
          </a:prstGeom>
          <a:noFill/>
          <a:ln w="12700" algn="ctr">
            <a:noFill/>
            <a:miter lim="800000"/>
            <a:headEnd/>
            <a:tailEnd/>
          </a:ln>
        </p:spPr>
        <p:txBody>
          <a:bodyPr/>
          <a:lstStyle/>
          <a:p>
            <a:pPr>
              <a:spcBef>
                <a:spcPct val="20000"/>
              </a:spcBef>
            </a:pPr>
            <a:endParaRPr lang="zh-TW" altLang="zh-TW" sz="2800"/>
          </a:p>
        </p:txBody>
      </p:sp>
      <p:sp>
        <p:nvSpPr>
          <p:cNvPr id="147494" name="Rectangle 82"/>
          <p:cNvSpPr>
            <a:spLocks noChangeArrowheads="1"/>
          </p:cNvSpPr>
          <p:nvPr/>
        </p:nvSpPr>
        <p:spPr bwMode="auto">
          <a:xfrm>
            <a:off x="220663" y="836613"/>
            <a:ext cx="2176462" cy="601662"/>
          </a:xfrm>
          <a:prstGeom prst="rect">
            <a:avLst/>
          </a:prstGeom>
          <a:noFill/>
          <a:ln w="12700" algn="ctr">
            <a:noFill/>
            <a:miter lim="800000"/>
            <a:headEnd/>
            <a:tailEnd/>
          </a:ln>
        </p:spPr>
        <p:txBody>
          <a:bodyPr/>
          <a:lstStyle/>
          <a:p>
            <a:pPr>
              <a:spcBef>
                <a:spcPct val="20000"/>
              </a:spcBef>
            </a:pPr>
            <a:endParaRPr lang="zh-TW" altLang="zh-TW" sz="2800"/>
          </a:p>
        </p:txBody>
      </p:sp>
      <p:sp>
        <p:nvSpPr>
          <p:cNvPr id="147495" name="Line 83"/>
          <p:cNvSpPr>
            <a:spLocks noChangeShapeType="1"/>
          </p:cNvSpPr>
          <p:nvPr/>
        </p:nvSpPr>
        <p:spPr bwMode="auto">
          <a:xfrm>
            <a:off x="220663" y="836613"/>
            <a:ext cx="4351337" cy="0"/>
          </a:xfrm>
          <a:prstGeom prst="line">
            <a:avLst/>
          </a:prstGeom>
          <a:noFill/>
          <a:ln w="28575" cap="sq">
            <a:solidFill>
              <a:schemeClr val="tx1"/>
            </a:solidFill>
            <a:round/>
            <a:headEnd/>
            <a:tailEnd/>
          </a:ln>
        </p:spPr>
        <p:txBody>
          <a:bodyPr wrap="none" anchor="ctr"/>
          <a:lstStyle/>
          <a:p>
            <a:endParaRPr lang="zh-TW" altLang="en-US"/>
          </a:p>
        </p:txBody>
      </p:sp>
      <p:sp>
        <p:nvSpPr>
          <p:cNvPr id="147496" name="Line 84"/>
          <p:cNvSpPr>
            <a:spLocks noChangeShapeType="1"/>
          </p:cNvSpPr>
          <p:nvPr/>
        </p:nvSpPr>
        <p:spPr bwMode="auto">
          <a:xfrm>
            <a:off x="220663" y="1438275"/>
            <a:ext cx="4351337" cy="0"/>
          </a:xfrm>
          <a:prstGeom prst="line">
            <a:avLst/>
          </a:prstGeom>
          <a:noFill/>
          <a:ln w="12700">
            <a:solidFill>
              <a:schemeClr val="tx1"/>
            </a:solidFill>
            <a:round/>
            <a:headEnd/>
            <a:tailEnd/>
          </a:ln>
        </p:spPr>
        <p:txBody>
          <a:bodyPr wrap="none" anchor="ctr"/>
          <a:lstStyle/>
          <a:p>
            <a:endParaRPr lang="zh-TW" altLang="en-US"/>
          </a:p>
        </p:txBody>
      </p:sp>
      <p:sp>
        <p:nvSpPr>
          <p:cNvPr id="147497" name="Line 85"/>
          <p:cNvSpPr>
            <a:spLocks noChangeShapeType="1"/>
          </p:cNvSpPr>
          <p:nvPr/>
        </p:nvSpPr>
        <p:spPr bwMode="auto">
          <a:xfrm>
            <a:off x="220663" y="2051050"/>
            <a:ext cx="4351337" cy="0"/>
          </a:xfrm>
          <a:prstGeom prst="line">
            <a:avLst/>
          </a:prstGeom>
          <a:noFill/>
          <a:ln w="12700">
            <a:solidFill>
              <a:schemeClr val="tx1"/>
            </a:solidFill>
            <a:round/>
            <a:headEnd/>
            <a:tailEnd/>
          </a:ln>
        </p:spPr>
        <p:txBody>
          <a:bodyPr wrap="none" anchor="ctr"/>
          <a:lstStyle/>
          <a:p>
            <a:endParaRPr lang="zh-TW" altLang="en-US"/>
          </a:p>
        </p:txBody>
      </p:sp>
      <p:sp>
        <p:nvSpPr>
          <p:cNvPr id="147498" name="Line 86"/>
          <p:cNvSpPr>
            <a:spLocks noChangeShapeType="1"/>
          </p:cNvSpPr>
          <p:nvPr/>
        </p:nvSpPr>
        <p:spPr bwMode="auto">
          <a:xfrm>
            <a:off x="220663" y="2663825"/>
            <a:ext cx="4351337" cy="0"/>
          </a:xfrm>
          <a:prstGeom prst="line">
            <a:avLst/>
          </a:prstGeom>
          <a:noFill/>
          <a:ln w="12700">
            <a:solidFill>
              <a:schemeClr val="tx1"/>
            </a:solidFill>
            <a:round/>
            <a:headEnd/>
            <a:tailEnd/>
          </a:ln>
        </p:spPr>
        <p:txBody>
          <a:bodyPr wrap="none" anchor="ctr"/>
          <a:lstStyle/>
          <a:p>
            <a:endParaRPr lang="zh-TW" altLang="en-US"/>
          </a:p>
        </p:txBody>
      </p:sp>
      <p:sp>
        <p:nvSpPr>
          <p:cNvPr id="147499" name="Line 87"/>
          <p:cNvSpPr>
            <a:spLocks noChangeShapeType="1"/>
          </p:cNvSpPr>
          <p:nvPr/>
        </p:nvSpPr>
        <p:spPr bwMode="auto">
          <a:xfrm>
            <a:off x="220663" y="3275013"/>
            <a:ext cx="4351337" cy="0"/>
          </a:xfrm>
          <a:prstGeom prst="line">
            <a:avLst/>
          </a:prstGeom>
          <a:noFill/>
          <a:ln w="12700">
            <a:solidFill>
              <a:schemeClr val="tx1"/>
            </a:solidFill>
            <a:round/>
            <a:headEnd/>
            <a:tailEnd/>
          </a:ln>
        </p:spPr>
        <p:txBody>
          <a:bodyPr wrap="none" anchor="ctr"/>
          <a:lstStyle/>
          <a:p>
            <a:endParaRPr lang="zh-TW" altLang="en-US"/>
          </a:p>
        </p:txBody>
      </p:sp>
      <p:sp>
        <p:nvSpPr>
          <p:cNvPr id="147500" name="Line 88"/>
          <p:cNvSpPr>
            <a:spLocks noChangeShapeType="1"/>
          </p:cNvSpPr>
          <p:nvPr/>
        </p:nvSpPr>
        <p:spPr bwMode="auto">
          <a:xfrm>
            <a:off x="220663" y="3889375"/>
            <a:ext cx="4351337" cy="0"/>
          </a:xfrm>
          <a:prstGeom prst="line">
            <a:avLst/>
          </a:prstGeom>
          <a:noFill/>
          <a:ln w="12700">
            <a:solidFill>
              <a:schemeClr val="tx1"/>
            </a:solidFill>
            <a:round/>
            <a:headEnd/>
            <a:tailEnd/>
          </a:ln>
        </p:spPr>
        <p:txBody>
          <a:bodyPr wrap="none" anchor="ctr"/>
          <a:lstStyle/>
          <a:p>
            <a:endParaRPr lang="zh-TW" altLang="en-US"/>
          </a:p>
        </p:txBody>
      </p:sp>
      <p:sp>
        <p:nvSpPr>
          <p:cNvPr id="147501" name="Line 89"/>
          <p:cNvSpPr>
            <a:spLocks noChangeShapeType="1"/>
          </p:cNvSpPr>
          <p:nvPr/>
        </p:nvSpPr>
        <p:spPr bwMode="auto">
          <a:xfrm>
            <a:off x="220663" y="4500563"/>
            <a:ext cx="4351337" cy="0"/>
          </a:xfrm>
          <a:prstGeom prst="line">
            <a:avLst/>
          </a:prstGeom>
          <a:noFill/>
          <a:ln w="12700">
            <a:solidFill>
              <a:schemeClr val="tx1"/>
            </a:solidFill>
            <a:round/>
            <a:headEnd/>
            <a:tailEnd/>
          </a:ln>
        </p:spPr>
        <p:txBody>
          <a:bodyPr wrap="none" anchor="ctr"/>
          <a:lstStyle/>
          <a:p>
            <a:endParaRPr lang="zh-TW" altLang="en-US"/>
          </a:p>
        </p:txBody>
      </p:sp>
      <p:sp>
        <p:nvSpPr>
          <p:cNvPr id="147502" name="Line 90"/>
          <p:cNvSpPr>
            <a:spLocks noChangeShapeType="1"/>
          </p:cNvSpPr>
          <p:nvPr/>
        </p:nvSpPr>
        <p:spPr bwMode="auto">
          <a:xfrm>
            <a:off x="220663" y="5114925"/>
            <a:ext cx="4351337" cy="0"/>
          </a:xfrm>
          <a:prstGeom prst="line">
            <a:avLst/>
          </a:prstGeom>
          <a:noFill/>
          <a:ln w="12700">
            <a:solidFill>
              <a:schemeClr val="tx1"/>
            </a:solidFill>
            <a:round/>
            <a:headEnd/>
            <a:tailEnd/>
          </a:ln>
        </p:spPr>
        <p:txBody>
          <a:bodyPr wrap="none" anchor="ctr"/>
          <a:lstStyle/>
          <a:p>
            <a:endParaRPr lang="zh-TW" altLang="en-US"/>
          </a:p>
        </p:txBody>
      </p:sp>
      <p:sp>
        <p:nvSpPr>
          <p:cNvPr id="147503" name="Line 91"/>
          <p:cNvSpPr>
            <a:spLocks noChangeShapeType="1"/>
          </p:cNvSpPr>
          <p:nvPr/>
        </p:nvSpPr>
        <p:spPr bwMode="auto">
          <a:xfrm>
            <a:off x="220663" y="6338888"/>
            <a:ext cx="4351337" cy="0"/>
          </a:xfrm>
          <a:prstGeom prst="line">
            <a:avLst/>
          </a:prstGeom>
          <a:noFill/>
          <a:ln w="28575" cap="sq">
            <a:solidFill>
              <a:schemeClr val="tx1"/>
            </a:solidFill>
            <a:round/>
            <a:headEnd/>
            <a:tailEnd/>
          </a:ln>
        </p:spPr>
        <p:txBody>
          <a:bodyPr wrap="none" anchor="ctr"/>
          <a:lstStyle/>
          <a:p>
            <a:endParaRPr lang="zh-TW" altLang="en-US"/>
          </a:p>
        </p:txBody>
      </p:sp>
      <p:sp>
        <p:nvSpPr>
          <p:cNvPr id="147504" name="Line 92"/>
          <p:cNvSpPr>
            <a:spLocks noChangeShapeType="1"/>
          </p:cNvSpPr>
          <p:nvPr/>
        </p:nvSpPr>
        <p:spPr bwMode="auto">
          <a:xfrm>
            <a:off x="220663" y="836613"/>
            <a:ext cx="0" cy="5502275"/>
          </a:xfrm>
          <a:prstGeom prst="line">
            <a:avLst/>
          </a:prstGeom>
          <a:noFill/>
          <a:ln w="28575" cap="sq">
            <a:solidFill>
              <a:schemeClr val="tx1"/>
            </a:solidFill>
            <a:round/>
            <a:headEnd/>
            <a:tailEnd/>
          </a:ln>
        </p:spPr>
        <p:txBody>
          <a:bodyPr wrap="none" anchor="ctr"/>
          <a:lstStyle/>
          <a:p>
            <a:endParaRPr lang="zh-TW" altLang="en-US"/>
          </a:p>
        </p:txBody>
      </p:sp>
      <p:sp>
        <p:nvSpPr>
          <p:cNvPr id="147505" name="Line 93"/>
          <p:cNvSpPr>
            <a:spLocks noChangeShapeType="1"/>
          </p:cNvSpPr>
          <p:nvPr/>
        </p:nvSpPr>
        <p:spPr bwMode="auto">
          <a:xfrm>
            <a:off x="2397125" y="836613"/>
            <a:ext cx="0" cy="5502275"/>
          </a:xfrm>
          <a:prstGeom prst="line">
            <a:avLst/>
          </a:prstGeom>
          <a:noFill/>
          <a:ln w="12700">
            <a:solidFill>
              <a:schemeClr val="tx1"/>
            </a:solidFill>
            <a:round/>
            <a:headEnd/>
            <a:tailEnd/>
          </a:ln>
        </p:spPr>
        <p:txBody>
          <a:bodyPr wrap="none" anchor="ctr"/>
          <a:lstStyle/>
          <a:p>
            <a:endParaRPr lang="zh-TW" altLang="en-US"/>
          </a:p>
        </p:txBody>
      </p:sp>
      <p:sp>
        <p:nvSpPr>
          <p:cNvPr id="147506" name="Line 94"/>
          <p:cNvSpPr>
            <a:spLocks noChangeShapeType="1"/>
          </p:cNvSpPr>
          <p:nvPr/>
        </p:nvSpPr>
        <p:spPr bwMode="auto">
          <a:xfrm>
            <a:off x="4572000" y="836613"/>
            <a:ext cx="0" cy="5502275"/>
          </a:xfrm>
          <a:prstGeom prst="line">
            <a:avLst/>
          </a:prstGeom>
          <a:noFill/>
          <a:ln w="28575" cap="sq">
            <a:solidFill>
              <a:schemeClr val="tx1"/>
            </a:solidFill>
            <a:round/>
            <a:headEnd/>
            <a:tailEnd/>
          </a:ln>
        </p:spPr>
        <p:txBody>
          <a:bodyPr wrap="none" anchor="ctr"/>
          <a:lstStyle/>
          <a:p>
            <a:endParaRPr lang="zh-TW" altLang="en-US"/>
          </a:p>
        </p:txBody>
      </p:sp>
      <p:sp>
        <p:nvSpPr>
          <p:cNvPr id="147507" name="Line 95"/>
          <p:cNvSpPr>
            <a:spLocks noChangeShapeType="1"/>
          </p:cNvSpPr>
          <p:nvPr/>
        </p:nvSpPr>
        <p:spPr bwMode="auto">
          <a:xfrm>
            <a:off x="220663" y="5726113"/>
            <a:ext cx="4351337" cy="0"/>
          </a:xfrm>
          <a:prstGeom prst="line">
            <a:avLst/>
          </a:prstGeom>
          <a:noFill/>
          <a:ln w="12700">
            <a:solidFill>
              <a:schemeClr val="tx1"/>
            </a:solidFill>
            <a:round/>
            <a:headEnd/>
            <a:tailEnd/>
          </a:ln>
        </p:spPr>
        <p:txBody>
          <a:bodyPr wrap="none" anchor="ctr"/>
          <a:lstStyle/>
          <a:p>
            <a:endParaRPr lang="zh-TW" altLang="en-US"/>
          </a:p>
        </p:txBody>
      </p:sp>
      <p:sp>
        <p:nvSpPr>
          <p:cNvPr id="147508" name="Rectangle 96"/>
          <p:cNvSpPr>
            <a:spLocks noChangeArrowheads="1"/>
          </p:cNvSpPr>
          <p:nvPr/>
        </p:nvSpPr>
        <p:spPr bwMode="auto">
          <a:xfrm>
            <a:off x="2339975" y="44450"/>
            <a:ext cx="6624638" cy="647700"/>
          </a:xfrm>
          <a:prstGeom prst="rect">
            <a:avLst/>
          </a:prstGeom>
          <a:noFill/>
          <a:ln w="9525">
            <a:noFill/>
            <a:miter lim="800000"/>
            <a:headEnd/>
            <a:tailEnd/>
          </a:ln>
        </p:spPr>
        <p:txBody>
          <a:bodyPr anchor="ctr"/>
          <a:lstStyle/>
          <a:p>
            <a:pPr algn="ctr"/>
            <a:r>
              <a:rPr lang="en-US" altLang="zh-TW" sz="2800" b="1">
                <a:solidFill>
                  <a:schemeClr val="tx2"/>
                </a:solidFill>
                <a:ea typeface="華康中圓體"/>
                <a:cs typeface="華康中圓體"/>
              </a:rPr>
              <a:t>NetApp 1PB+ (1000TB) Customer List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7" descr="Acronis asia logo w url_Blue"/>
          <p:cNvPicPr>
            <a:picLocks noChangeAspect="1" noChangeArrowheads="1"/>
          </p:cNvPicPr>
          <p:nvPr/>
        </p:nvPicPr>
        <p:blipFill>
          <a:blip r:embed="rId3"/>
          <a:srcRect/>
          <a:stretch>
            <a:fillRect/>
          </a:stretch>
        </p:blipFill>
        <p:spPr bwMode="auto">
          <a:xfrm>
            <a:off x="4144963" y="5949950"/>
            <a:ext cx="1073150" cy="585788"/>
          </a:xfrm>
          <a:prstGeom prst="rect">
            <a:avLst/>
          </a:prstGeom>
          <a:noFill/>
          <a:ln w="9525">
            <a:noFill/>
            <a:miter lim="800000"/>
            <a:headEnd/>
            <a:tailEnd/>
          </a:ln>
        </p:spPr>
      </p:pic>
      <p:pic>
        <p:nvPicPr>
          <p:cNvPr id="57346" name="Picture 3" descr="0007278b_bw.tif"/>
          <p:cNvPicPr>
            <a:picLocks noChangeAspect="1"/>
          </p:cNvPicPr>
          <p:nvPr/>
        </p:nvPicPr>
        <p:blipFill>
          <a:blip r:embed="rId4"/>
          <a:srcRect/>
          <a:stretch>
            <a:fillRect/>
          </a:stretch>
        </p:blipFill>
        <p:spPr bwMode="auto">
          <a:xfrm>
            <a:off x="0" y="-50800"/>
            <a:ext cx="9144000" cy="3336925"/>
          </a:xfrm>
          <a:prstGeom prst="rect">
            <a:avLst/>
          </a:prstGeom>
          <a:noFill/>
          <a:ln w="9525">
            <a:noFill/>
            <a:miter lim="800000"/>
            <a:headEnd/>
            <a:tailEnd/>
          </a:ln>
        </p:spPr>
      </p:pic>
      <p:sp>
        <p:nvSpPr>
          <p:cNvPr id="57347" name="Title 1"/>
          <p:cNvSpPr>
            <a:spLocks noGrp="1"/>
          </p:cNvSpPr>
          <p:nvPr>
            <p:ph type="ctrTitle"/>
          </p:nvPr>
        </p:nvSpPr>
        <p:spPr>
          <a:xfrm>
            <a:off x="685800" y="3286125"/>
            <a:ext cx="7772400" cy="1255713"/>
          </a:xfrm>
        </p:spPr>
        <p:txBody>
          <a:bodyPr/>
          <a:lstStyle/>
          <a:p>
            <a:r>
              <a:rPr lang="zh-TW" altLang="zh-TW" smtClean="0"/>
              <a:t>重複數據刪除和備份</a:t>
            </a:r>
            <a:r>
              <a:rPr lang="en-US" altLang="zh-TW" smtClean="0"/>
              <a:t/>
            </a:r>
            <a:br>
              <a:rPr lang="en-US" altLang="zh-TW" smtClean="0"/>
            </a:br>
            <a:r>
              <a:rPr lang="zh-TW" altLang="en-US" smtClean="0"/>
              <a:t>及</a:t>
            </a:r>
            <a:r>
              <a:rPr lang="zh-TW" altLang="zh-TW" smtClean="0"/>
              <a:t>災難復原整合方案</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idx="4294967295"/>
          </p:nvPr>
        </p:nvSpPr>
        <p:spPr/>
        <p:txBody>
          <a:bodyPr/>
          <a:lstStyle/>
          <a:p>
            <a:pPr eaLnBrk="1" hangingPunct="1"/>
            <a:r>
              <a:rPr lang="en-US" altLang="zh-TW" sz="4800" smtClean="0"/>
              <a:t>Yahoo!</a:t>
            </a:r>
            <a:r>
              <a:rPr lang="zh-TW" altLang="en-US" sz="4800" smtClean="0"/>
              <a:t>全球</a:t>
            </a:r>
            <a:r>
              <a:rPr lang="en-US" altLang="zh-TW" sz="4800" smtClean="0"/>
              <a:t>100%</a:t>
            </a:r>
            <a:r>
              <a:rPr lang="zh-TW" altLang="en-US" sz="4800" smtClean="0"/>
              <a:t>採用</a:t>
            </a:r>
          </a:p>
        </p:txBody>
      </p:sp>
      <p:pic>
        <p:nvPicPr>
          <p:cNvPr id="149506" name="Picture 4"/>
          <p:cNvPicPr>
            <a:picLocks noChangeAspect="1" noChangeArrowheads="1"/>
          </p:cNvPicPr>
          <p:nvPr/>
        </p:nvPicPr>
        <p:blipFill>
          <a:blip r:embed="rId3"/>
          <a:srcRect/>
          <a:stretch>
            <a:fillRect/>
          </a:stretch>
        </p:blipFill>
        <p:spPr bwMode="auto">
          <a:xfrm>
            <a:off x="1204913" y="571500"/>
            <a:ext cx="6734175" cy="5048250"/>
          </a:xfrm>
          <a:prstGeom prst="rect">
            <a:avLst/>
          </a:prstGeom>
          <a:noFill/>
          <a:ln w="9525">
            <a:noFill/>
            <a:miter lim="800000"/>
            <a:headEnd/>
            <a:tailEnd/>
          </a:ln>
        </p:spPr>
      </p:pic>
      <p:sp>
        <p:nvSpPr>
          <p:cNvPr id="1158149" name="Oval 5"/>
          <p:cNvSpPr>
            <a:spLocks noChangeArrowheads="1"/>
          </p:cNvSpPr>
          <p:nvPr/>
        </p:nvSpPr>
        <p:spPr bwMode="auto">
          <a:xfrm>
            <a:off x="5651500" y="4695825"/>
            <a:ext cx="1828800" cy="990600"/>
          </a:xfrm>
          <a:prstGeom prst="ellipse">
            <a:avLst/>
          </a:prstGeom>
          <a:noFill/>
          <a:ln w="38100">
            <a:solidFill>
              <a:srgbClr val="FF0000"/>
            </a:solidFill>
            <a:round/>
            <a:headEnd/>
            <a:tailEnd/>
          </a:ln>
        </p:spPr>
        <p:txBody>
          <a:bodyPr wrap="none" anchor="ctr"/>
          <a:lstStyle/>
          <a:p>
            <a:pPr algn="ctr" eaLnBrk="0" hangingPunct="0">
              <a:spcBef>
                <a:spcPct val="50000"/>
              </a:spcBef>
            </a:pPr>
            <a:endParaRPr kumimoji="0" lang="zh-TW" altLang="zh-TW" b="1">
              <a:solidFill>
                <a:schemeClr val="bg2"/>
              </a:solidFill>
              <a:latin typeface="Comic Sans MS" pitchFamily="66" charset="0"/>
            </a:endParaRPr>
          </a:p>
        </p:txBody>
      </p:sp>
      <p:sp>
        <p:nvSpPr>
          <p:cNvPr id="149508" name="Rectangle 6"/>
          <p:cNvSpPr>
            <a:spLocks noChangeArrowheads="1"/>
          </p:cNvSpPr>
          <p:nvPr/>
        </p:nvSpPr>
        <p:spPr bwMode="auto">
          <a:xfrm>
            <a:off x="990600" y="5756275"/>
            <a:ext cx="7467600" cy="841375"/>
          </a:xfrm>
          <a:prstGeom prst="rect">
            <a:avLst/>
          </a:prstGeom>
          <a:noFill/>
          <a:ln w="9525">
            <a:noFill/>
            <a:miter lim="800000"/>
            <a:headEnd/>
            <a:tailEnd/>
          </a:ln>
        </p:spPr>
        <p:txBody>
          <a:bodyPr anchor="ctr"/>
          <a:lstStyle/>
          <a:p>
            <a:pPr algn="ctr"/>
            <a:r>
              <a:rPr lang="en-US" altLang="zh-TW" sz="2000" b="1">
                <a:solidFill>
                  <a:srgbClr val="FF0000"/>
                </a:solidFill>
                <a:ea typeface="華康中圓體"/>
                <a:cs typeface="華康中圓體"/>
              </a:rPr>
              <a:t>Yahoo</a:t>
            </a:r>
            <a:r>
              <a:rPr lang="zh-TW" altLang="en-US" sz="2000" b="1">
                <a:solidFill>
                  <a:srgbClr val="FF0000"/>
                </a:solidFill>
                <a:ea typeface="華康中圓體"/>
                <a:cs typeface="華康中圓體"/>
              </a:rPr>
              <a:t>全球數百個據點完全採用</a:t>
            </a:r>
            <a:r>
              <a:rPr lang="en-US" altLang="zh-TW" sz="2000" b="1">
                <a:solidFill>
                  <a:srgbClr val="FF0000"/>
                </a:solidFill>
                <a:ea typeface="華康中圓體"/>
                <a:cs typeface="華康中圓體"/>
              </a:rPr>
              <a:t>NetApp</a:t>
            </a:r>
            <a:r>
              <a:rPr lang="zh-TW" altLang="en-US" sz="2000" b="1">
                <a:solidFill>
                  <a:srgbClr val="FF0000"/>
                </a:solidFill>
                <a:ea typeface="華康中圓體"/>
                <a:cs typeface="華康中圓體"/>
              </a:rPr>
              <a:t>的</a:t>
            </a:r>
            <a:r>
              <a:rPr lang="en-US" altLang="zh-TW" sz="2000" b="1">
                <a:solidFill>
                  <a:srgbClr val="FF0000"/>
                </a:solidFill>
                <a:ea typeface="華康中圓體"/>
                <a:cs typeface="華康中圓體"/>
              </a:rPr>
              <a:t>Storage</a:t>
            </a:r>
            <a:br>
              <a:rPr lang="en-US" altLang="zh-TW" sz="2000" b="1">
                <a:solidFill>
                  <a:srgbClr val="FF0000"/>
                </a:solidFill>
                <a:ea typeface="華康中圓體"/>
                <a:cs typeface="華康中圓體"/>
              </a:rPr>
            </a:br>
            <a:r>
              <a:rPr lang="zh-TW" altLang="en-US" sz="2000" b="1">
                <a:solidFill>
                  <a:srgbClr val="FF0000"/>
                </a:solidFill>
                <a:ea typeface="華康中圓體"/>
                <a:cs typeface="華康中圓體"/>
              </a:rPr>
              <a:t>僅台灣</a:t>
            </a:r>
            <a:r>
              <a:rPr lang="en-US" altLang="zh-TW" sz="2000" b="1">
                <a:solidFill>
                  <a:srgbClr val="FF0000"/>
                </a:solidFill>
                <a:ea typeface="華康中圓體"/>
                <a:cs typeface="華康中圓體"/>
              </a:rPr>
              <a:t>Yahoo</a:t>
            </a:r>
            <a:r>
              <a:rPr lang="zh-TW" altLang="en-US" sz="2000" b="1">
                <a:solidFill>
                  <a:srgbClr val="FF0000"/>
                </a:solidFill>
                <a:ea typeface="華康中圓體"/>
                <a:cs typeface="華康中圓體"/>
              </a:rPr>
              <a:t>就</a:t>
            </a:r>
            <a:r>
              <a:rPr lang="en-US" altLang="zh-TW" sz="2000" b="1">
                <a:solidFill>
                  <a:srgbClr val="FF0000"/>
                </a:solidFill>
                <a:ea typeface="華康中圓體"/>
                <a:cs typeface="華康中圓體"/>
              </a:rPr>
              <a:t>&gt;&gt;7500TB </a:t>
            </a:r>
            <a:br>
              <a:rPr lang="en-US" altLang="zh-TW" sz="2000" b="1">
                <a:solidFill>
                  <a:srgbClr val="FF0000"/>
                </a:solidFill>
                <a:ea typeface="華康中圓體"/>
                <a:cs typeface="華康中圓體"/>
              </a:rPr>
            </a:br>
            <a:r>
              <a:rPr lang="zh-TW" altLang="en-US" sz="2000" b="1">
                <a:solidFill>
                  <a:srgbClr val="FF0000"/>
                </a:solidFill>
                <a:ea typeface="華康中圓體"/>
                <a:cs typeface="華康中圓體"/>
              </a:rPr>
              <a:t>由麟瑞科技維護建置</a:t>
            </a:r>
            <a:endParaRPr lang="zh-TW" altLang="en-US" sz="2000" b="1">
              <a:solidFill>
                <a:schemeClr val="tx2"/>
              </a:solidFill>
              <a:ea typeface="華康中圓體"/>
              <a:cs typeface="華康中圓體"/>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158149"/>
                                        </p:tgtEl>
                                        <p:attrNameLst>
                                          <p:attrName>style.visibility</p:attrName>
                                        </p:attrNameLst>
                                      </p:cBhvr>
                                      <p:to>
                                        <p:strVal val="visible"/>
                                      </p:to>
                                    </p:set>
                                    <p:animEffect transition="in" filter="wipe(up)">
                                      <p:cBhvr>
                                        <p:cTn id="7" dur="500"/>
                                        <p:tgtEl>
                                          <p:spTgt spid="1158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14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1768475" y="0"/>
            <a:ext cx="7772400" cy="512763"/>
          </a:xfrm>
        </p:spPr>
        <p:txBody>
          <a:bodyPr/>
          <a:lstStyle/>
          <a:p>
            <a:pPr eaLnBrk="1" hangingPunct="1"/>
            <a:r>
              <a:rPr lang="en-US" altLang="zh-TW" sz="2800" smtClean="0">
                <a:latin typeface="Arial" charset="0"/>
              </a:rPr>
              <a:t>Yahoo!</a:t>
            </a:r>
            <a:r>
              <a:rPr lang="zh-TW" altLang="en-US" sz="2800" smtClean="0">
                <a:latin typeface="Arial" charset="0"/>
              </a:rPr>
              <a:t>全球</a:t>
            </a:r>
            <a:r>
              <a:rPr lang="en-US" altLang="zh-TW" sz="2800" smtClean="0">
                <a:latin typeface="Arial" charset="0"/>
              </a:rPr>
              <a:t>100%</a:t>
            </a:r>
            <a:r>
              <a:rPr lang="zh-TW" altLang="en-US" sz="2800" smtClean="0">
                <a:latin typeface="Arial" charset="0"/>
              </a:rPr>
              <a:t>採用</a:t>
            </a:r>
            <a:r>
              <a:rPr lang="en-US" altLang="zh-TW" sz="2800" smtClean="0">
                <a:latin typeface="Arial" charset="0"/>
              </a:rPr>
              <a:t>NetApp (80+ PB)</a:t>
            </a:r>
          </a:p>
        </p:txBody>
      </p:sp>
      <p:sp>
        <p:nvSpPr>
          <p:cNvPr id="151554" name="Rectangle 3"/>
          <p:cNvSpPr>
            <a:spLocks noChangeArrowheads="1"/>
          </p:cNvSpPr>
          <p:nvPr/>
        </p:nvSpPr>
        <p:spPr bwMode="auto">
          <a:xfrm>
            <a:off x="990600" y="5876925"/>
            <a:ext cx="7467600" cy="635000"/>
          </a:xfrm>
          <a:prstGeom prst="rect">
            <a:avLst/>
          </a:prstGeom>
          <a:noFill/>
          <a:ln w="9525">
            <a:noFill/>
            <a:miter lim="800000"/>
            <a:headEnd/>
            <a:tailEnd/>
          </a:ln>
        </p:spPr>
        <p:txBody>
          <a:bodyPr anchor="ctr"/>
          <a:lstStyle/>
          <a:p>
            <a:pPr algn="ctr"/>
            <a:r>
              <a:rPr lang="en-US" altLang="zh-TW" sz="2800">
                <a:solidFill>
                  <a:srgbClr val="FF0000"/>
                </a:solidFill>
              </a:rPr>
              <a:t>Yahoo! </a:t>
            </a:r>
            <a:r>
              <a:rPr lang="zh-TW" altLang="en-US" sz="2800">
                <a:solidFill>
                  <a:srgbClr val="FF0000"/>
                </a:solidFill>
              </a:rPr>
              <a:t>全球</a:t>
            </a:r>
            <a:r>
              <a:rPr lang="en-US" altLang="zh-TW" sz="2800">
                <a:solidFill>
                  <a:srgbClr val="FF0000"/>
                </a:solidFill>
              </a:rPr>
              <a:t>100%</a:t>
            </a:r>
            <a:r>
              <a:rPr lang="zh-TW" altLang="en-US" sz="2800">
                <a:solidFill>
                  <a:srgbClr val="FF0000"/>
                </a:solidFill>
              </a:rPr>
              <a:t>採用</a:t>
            </a:r>
            <a:r>
              <a:rPr lang="en-US" altLang="zh-TW" sz="2800">
                <a:solidFill>
                  <a:srgbClr val="FF0000"/>
                </a:solidFill>
              </a:rPr>
              <a:t>NetApp</a:t>
            </a:r>
            <a:r>
              <a:rPr lang="zh-TW" altLang="en-US" sz="2800">
                <a:solidFill>
                  <a:srgbClr val="FF0000"/>
                </a:solidFill>
              </a:rPr>
              <a:t>的</a:t>
            </a:r>
            <a:r>
              <a:rPr lang="en-US" altLang="zh-TW" sz="2800">
                <a:solidFill>
                  <a:srgbClr val="FF0000"/>
                </a:solidFill>
              </a:rPr>
              <a:t>Storage</a:t>
            </a:r>
            <a:br>
              <a:rPr lang="en-US" altLang="zh-TW" sz="2800">
                <a:solidFill>
                  <a:srgbClr val="FF0000"/>
                </a:solidFill>
              </a:rPr>
            </a:br>
            <a:r>
              <a:rPr lang="zh-TW" altLang="en-US" sz="2800">
                <a:solidFill>
                  <a:srgbClr val="FF0000"/>
                </a:solidFill>
              </a:rPr>
              <a:t>僅台灣雅虎奇摩就超過  </a:t>
            </a:r>
            <a:r>
              <a:rPr lang="en-US" altLang="zh-TW" sz="2800">
                <a:solidFill>
                  <a:srgbClr val="FF0000"/>
                </a:solidFill>
              </a:rPr>
              <a:t>8000TB </a:t>
            </a:r>
          </a:p>
        </p:txBody>
      </p:sp>
      <p:pic>
        <p:nvPicPr>
          <p:cNvPr id="151555" name="Picture 4" descr="ap_20060925125450608"/>
          <p:cNvPicPr>
            <a:picLocks noChangeAspect="1" noChangeArrowheads="1"/>
          </p:cNvPicPr>
          <p:nvPr/>
        </p:nvPicPr>
        <p:blipFill>
          <a:blip r:embed="rId3"/>
          <a:srcRect/>
          <a:stretch>
            <a:fillRect/>
          </a:stretch>
        </p:blipFill>
        <p:spPr bwMode="auto">
          <a:xfrm>
            <a:off x="468313" y="620713"/>
            <a:ext cx="3943350" cy="5256212"/>
          </a:xfrm>
          <a:prstGeom prst="rect">
            <a:avLst/>
          </a:prstGeom>
          <a:noFill/>
          <a:ln w="9525">
            <a:noFill/>
            <a:miter lim="800000"/>
            <a:headEnd/>
            <a:tailEnd/>
          </a:ln>
        </p:spPr>
      </p:pic>
      <p:pic>
        <p:nvPicPr>
          <p:cNvPr id="151556" name="Picture 5" descr="ap_20060925125443616"/>
          <p:cNvPicPr>
            <a:picLocks noChangeAspect="1" noChangeArrowheads="1"/>
          </p:cNvPicPr>
          <p:nvPr/>
        </p:nvPicPr>
        <p:blipFill>
          <a:blip r:embed="rId4"/>
          <a:srcRect/>
          <a:stretch>
            <a:fillRect/>
          </a:stretch>
        </p:blipFill>
        <p:spPr bwMode="auto">
          <a:xfrm>
            <a:off x="4732338" y="620713"/>
            <a:ext cx="3943350" cy="5256212"/>
          </a:xfrm>
          <a:prstGeom prst="rect">
            <a:avLst/>
          </a:prstGeom>
          <a:noFill/>
          <a:ln w="9525">
            <a:noFill/>
            <a:miter lim="800000"/>
            <a:headEnd/>
            <a:tailEnd/>
          </a:ln>
        </p:spPr>
      </p:pic>
      <p:sp>
        <p:nvSpPr>
          <p:cNvPr id="151557" name="Rectangle 6"/>
          <p:cNvSpPr>
            <a:spLocks noChangeArrowheads="1"/>
          </p:cNvSpPr>
          <p:nvPr/>
        </p:nvSpPr>
        <p:spPr bwMode="auto">
          <a:xfrm>
            <a:off x="179388" y="6583363"/>
            <a:ext cx="6596062" cy="549275"/>
          </a:xfrm>
          <a:prstGeom prst="rect">
            <a:avLst/>
          </a:prstGeom>
          <a:noFill/>
          <a:ln w="12700" algn="ctr">
            <a:noFill/>
            <a:miter lim="800000"/>
            <a:headEnd/>
            <a:tailEnd/>
          </a:ln>
        </p:spPr>
        <p:txBody>
          <a:bodyPr wrap="none">
            <a:spAutoFit/>
          </a:bodyPr>
          <a:lstStyle/>
          <a:p>
            <a:pPr algn="ctr" eaLnBrk="0" hangingPunct="0">
              <a:spcBef>
                <a:spcPct val="50000"/>
              </a:spcBef>
            </a:pPr>
            <a:r>
              <a:rPr kumimoji="0" lang="zh-TW" altLang="en-US" sz="1200">
                <a:solidFill>
                  <a:srgbClr val="FF0000"/>
                </a:solidFill>
              </a:rPr>
              <a:t>照片來源：</a:t>
            </a:r>
            <a:r>
              <a:rPr kumimoji="0" lang="en-US" altLang="zh-TW" sz="1200">
                <a:solidFill>
                  <a:srgbClr val="FF0000"/>
                </a:solidFill>
              </a:rPr>
              <a:t>http://tw.myblog.yahoo.com/auction-yahoo/article?mid=2958&amp;next=2780&amp;l=f&amp;fid=12</a:t>
            </a:r>
          </a:p>
          <a:p>
            <a:pPr algn="ctr" eaLnBrk="0" hangingPunct="0">
              <a:spcBef>
                <a:spcPct val="50000"/>
              </a:spcBef>
            </a:pPr>
            <a:endParaRPr kumimoji="0" lang="en-US" altLang="zh-TW" sz="120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55" name="Testimony-Oracle ADC_short.wmv">
            <a:hlinkClick r:id="" action="ppaction://media"/>
          </p:cNvPr>
          <p:cNvPicPr>
            <a:picLocks noGrp="1" noRot="1" noChangeAspect="1" noChangeArrowheads="1"/>
          </p:cNvPicPr>
          <p:nvPr>
            <p:ph idx="4294967295"/>
            <a:videoFile r:link="rId1"/>
          </p:nvPr>
        </p:nvPicPr>
        <p:blipFill>
          <a:blip r:embed="rId4"/>
          <a:srcRect/>
          <a:stretch>
            <a:fillRect/>
          </a:stretch>
        </p:blipFill>
        <p:spPr>
          <a:xfrm>
            <a:off x="323850" y="2420938"/>
            <a:ext cx="5616575" cy="3744912"/>
          </a:xfrm>
        </p:spPr>
      </p:pic>
      <p:pic>
        <p:nvPicPr>
          <p:cNvPr id="153602" name="Picture 14" descr="ADC Trip 068"/>
          <p:cNvPicPr>
            <a:picLocks noChangeAspect="1" noChangeArrowheads="1"/>
          </p:cNvPicPr>
          <p:nvPr/>
        </p:nvPicPr>
        <p:blipFill>
          <a:blip r:embed="rId5"/>
          <a:srcRect/>
          <a:stretch>
            <a:fillRect/>
          </a:stretch>
        </p:blipFill>
        <p:spPr bwMode="auto">
          <a:xfrm>
            <a:off x="323850" y="2420938"/>
            <a:ext cx="5657850" cy="3722687"/>
          </a:xfrm>
          <a:prstGeom prst="rect">
            <a:avLst/>
          </a:prstGeom>
          <a:noFill/>
          <a:ln w="9525">
            <a:noFill/>
            <a:miter lim="800000"/>
            <a:headEnd/>
            <a:tailEnd/>
          </a:ln>
        </p:spPr>
      </p:pic>
      <p:sp>
        <p:nvSpPr>
          <p:cNvPr id="153603" name="Rectangle 21"/>
          <p:cNvSpPr>
            <a:spLocks noGrp="1" noChangeArrowheads="1"/>
          </p:cNvSpPr>
          <p:nvPr>
            <p:ph type="title" idx="4294967295"/>
          </p:nvPr>
        </p:nvSpPr>
        <p:spPr>
          <a:xfrm>
            <a:off x="1187450" y="0"/>
            <a:ext cx="7772400" cy="658813"/>
          </a:xfrm>
        </p:spPr>
        <p:txBody>
          <a:bodyPr/>
          <a:lstStyle/>
          <a:p>
            <a:pPr eaLnBrk="1" hangingPunct="1"/>
            <a:r>
              <a:rPr lang="en-US" altLang="zh-TW" smtClean="0"/>
              <a:t>Oracle Austin Data Center(ADC)</a:t>
            </a:r>
          </a:p>
        </p:txBody>
      </p:sp>
      <p:sp>
        <p:nvSpPr>
          <p:cNvPr id="153604" name="Rectangle 22"/>
          <p:cNvSpPr>
            <a:spLocks noGrp="1" noChangeArrowheads="1"/>
          </p:cNvSpPr>
          <p:nvPr>
            <p:ph type="body" idx="4294967295"/>
          </p:nvPr>
        </p:nvSpPr>
        <p:spPr>
          <a:xfrm>
            <a:off x="539750" y="765175"/>
            <a:ext cx="4321175" cy="5616575"/>
          </a:xfrm>
        </p:spPr>
        <p:txBody>
          <a:bodyPr/>
          <a:lstStyle/>
          <a:p>
            <a:pPr eaLnBrk="1" hangingPunct="1">
              <a:lnSpc>
                <a:spcPct val="80000"/>
              </a:lnSpc>
            </a:pPr>
            <a:r>
              <a:rPr kumimoji="0" lang="zh-TW" altLang="en-US" sz="1600" b="1" u="sng" smtClean="0"/>
              <a:t>美國德州</a:t>
            </a:r>
            <a:r>
              <a:rPr kumimoji="0" lang="en-US" altLang="zh-TW" sz="1600" b="1" u="sng" smtClean="0"/>
              <a:t>Austin Data Center Stats</a:t>
            </a:r>
          </a:p>
          <a:p>
            <a:pPr eaLnBrk="1" hangingPunct="1">
              <a:lnSpc>
                <a:spcPct val="80000"/>
              </a:lnSpc>
            </a:pPr>
            <a:r>
              <a:rPr kumimoji="0" lang="en-US" altLang="zh-TW" sz="1600" smtClean="0"/>
              <a:t>&lt;</a:t>
            </a:r>
            <a:r>
              <a:rPr kumimoji="0" lang="zh-TW" altLang="en-US" sz="1600" smtClean="0"/>
              <a:t>資料中心佔地 </a:t>
            </a:r>
            <a:r>
              <a:rPr kumimoji="0" lang="en-US" altLang="zh-TW" sz="1600" smtClean="0"/>
              <a:t>2 </a:t>
            </a:r>
            <a:r>
              <a:rPr kumimoji="0" lang="zh-TW" altLang="en-US" sz="1600" smtClean="0"/>
              <a:t>英畝</a:t>
            </a:r>
            <a:r>
              <a:rPr kumimoji="0" lang="en-US" altLang="zh-TW" sz="1600" smtClean="0"/>
              <a:t>&gt;</a:t>
            </a:r>
          </a:p>
          <a:p>
            <a:pPr eaLnBrk="1" hangingPunct="1">
              <a:lnSpc>
                <a:spcPct val="80000"/>
              </a:lnSpc>
            </a:pPr>
            <a:r>
              <a:rPr kumimoji="0" lang="en-US" altLang="zh-TW" sz="1600" smtClean="0"/>
              <a:t>Servers</a:t>
            </a:r>
          </a:p>
          <a:p>
            <a:pPr lvl="1" eaLnBrk="1" hangingPunct="1">
              <a:lnSpc>
                <a:spcPct val="80000"/>
              </a:lnSpc>
            </a:pPr>
            <a:r>
              <a:rPr kumimoji="0" lang="zh-TW" altLang="en-US" sz="1400" smtClean="0"/>
              <a:t>全球最大 </a:t>
            </a:r>
            <a:r>
              <a:rPr kumimoji="0" lang="en-US" altLang="zh-TW" sz="1400" smtClean="0"/>
              <a:t>Linux </a:t>
            </a:r>
            <a:r>
              <a:rPr kumimoji="0" lang="zh-TW" altLang="en-US" sz="1400" smtClean="0"/>
              <a:t>伺服器的資料中心</a:t>
            </a:r>
          </a:p>
          <a:p>
            <a:pPr lvl="1" eaLnBrk="1" hangingPunct="1">
              <a:lnSpc>
                <a:spcPct val="80000"/>
              </a:lnSpc>
            </a:pPr>
            <a:r>
              <a:rPr kumimoji="0" lang="zh-TW" altLang="en-US" sz="1400" smtClean="0"/>
              <a:t>伺服器規模已超過 </a:t>
            </a:r>
            <a:r>
              <a:rPr kumimoji="0" lang="en-US" altLang="zh-TW" sz="1400" b="1" smtClean="0">
                <a:solidFill>
                  <a:schemeClr val="hlink"/>
                </a:solidFill>
              </a:rPr>
              <a:t>20,000</a:t>
            </a:r>
            <a:r>
              <a:rPr kumimoji="0" lang="en-US" altLang="zh-TW" sz="1400" smtClean="0">
                <a:solidFill>
                  <a:schemeClr val="hlink"/>
                </a:solidFill>
              </a:rPr>
              <a:t> </a:t>
            </a:r>
            <a:r>
              <a:rPr kumimoji="0" lang="zh-TW" altLang="en-US" sz="1400" smtClean="0"/>
              <a:t>台</a:t>
            </a:r>
          </a:p>
          <a:p>
            <a:pPr lvl="1" eaLnBrk="1" hangingPunct="1">
              <a:lnSpc>
                <a:spcPct val="80000"/>
              </a:lnSpc>
            </a:pPr>
            <a:r>
              <a:rPr kumimoji="0" lang="zh-TW" altLang="zh-TW" sz="1400" smtClean="0"/>
              <a:t>伺服器</a:t>
            </a:r>
            <a:r>
              <a:rPr kumimoji="0" lang="zh-TW" altLang="en-US" sz="1400" smtClean="0"/>
              <a:t>擴展速度每週增加 </a:t>
            </a:r>
            <a:r>
              <a:rPr kumimoji="0" lang="en-US" altLang="zh-TW" sz="1400" b="1" smtClean="0">
                <a:solidFill>
                  <a:schemeClr val="hlink"/>
                </a:solidFill>
              </a:rPr>
              <a:t>100</a:t>
            </a:r>
            <a:r>
              <a:rPr kumimoji="0" lang="en-US" altLang="zh-TW" sz="1400" smtClean="0">
                <a:solidFill>
                  <a:schemeClr val="hlink"/>
                </a:solidFill>
              </a:rPr>
              <a:t> </a:t>
            </a:r>
            <a:r>
              <a:rPr kumimoji="0" lang="zh-TW" altLang="en-US" sz="1400" smtClean="0"/>
              <a:t>台以上</a:t>
            </a:r>
            <a:endParaRPr lang="zh-TW" altLang="en-US" sz="1400" smtClean="0"/>
          </a:p>
        </p:txBody>
      </p:sp>
      <p:pic>
        <p:nvPicPr>
          <p:cNvPr id="153605" name="Picture 12"/>
          <p:cNvPicPr>
            <a:picLocks noChangeAspect="1" noChangeArrowheads="1"/>
          </p:cNvPicPr>
          <p:nvPr/>
        </p:nvPicPr>
        <p:blipFill>
          <a:blip r:embed="rId6"/>
          <a:srcRect/>
          <a:stretch>
            <a:fillRect/>
          </a:stretch>
        </p:blipFill>
        <p:spPr bwMode="auto">
          <a:xfrm>
            <a:off x="4643438" y="836613"/>
            <a:ext cx="1184275" cy="1223962"/>
          </a:xfrm>
          <a:prstGeom prst="rect">
            <a:avLst/>
          </a:prstGeom>
          <a:noFill/>
          <a:ln w="9525">
            <a:noFill/>
            <a:miter lim="800000"/>
            <a:headEnd/>
            <a:tailEnd/>
          </a:ln>
        </p:spPr>
      </p:pic>
      <p:pic>
        <p:nvPicPr>
          <p:cNvPr id="153606" name="Picture 17"/>
          <p:cNvPicPr>
            <a:picLocks noChangeAspect="1" noChangeArrowheads="1"/>
          </p:cNvPicPr>
          <p:nvPr/>
        </p:nvPicPr>
        <p:blipFill>
          <a:blip r:embed="rId7"/>
          <a:srcRect/>
          <a:stretch>
            <a:fillRect/>
          </a:stretch>
        </p:blipFill>
        <p:spPr bwMode="auto">
          <a:xfrm>
            <a:off x="6084888" y="3317875"/>
            <a:ext cx="2952750" cy="2847975"/>
          </a:xfrm>
          <a:prstGeom prst="rect">
            <a:avLst/>
          </a:prstGeom>
          <a:noFill/>
          <a:ln w="12700" algn="ctr">
            <a:noFill/>
            <a:miter lim="800000"/>
            <a:headEnd/>
            <a:tailEnd/>
          </a:ln>
        </p:spPr>
      </p:pic>
      <p:sp>
        <p:nvSpPr>
          <p:cNvPr id="153607" name="Text Box 19"/>
          <p:cNvSpPr txBox="1">
            <a:spLocks noChangeArrowheads="1"/>
          </p:cNvSpPr>
          <p:nvPr/>
        </p:nvSpPr>
        <p:spPr bwMode="auto">
          <a:xfrm>
            <a:off x="293688" y="6165850"/>
            <a:ext cx="8382000" cy="487363"/>
          </a:xfrm>
          <a:prstGeom prst="rect">
            <a:avLst/>
          </a:prstGeom>
          <a:noFill/>
          <a:ln w="9525">
            <a:noFill/>
            <a:miter lim="800000"/>
            <a:headEnd/>
            <a:tailEnd/>
          </a:ln>
        </p:spPr>
        <p:txBody>
          <a:bodyPr>
            <a:spAutoFit/>
          </a:bodyPr>
          <a:lstStyle/>
          <a:p>
            <a:pPr eaLnBrk="0" hangingPunct="0"/>
            <a:r>
              <a:rPr kumimoji="0" lang="en-US" altLang="zh-TW" sz="1400" b="1">
                <a:ea typeface="標楷體" pitchFamily="65" charset="-120"/>
              </a:rPr>
              <a:t>Oracle Running on the Grid</a:t>
            </a:r>
          </a:p>
          <a:p>
            <a:pPr eaLnBrk="0" hangingPunct="0"/>
            <a:r>
              <a:rPr kumimoji="0" lang="en-US" altLang="zh-TW" sz="1200">
                <a:solidFill>
                  <a:srgbClr val="0000FF"/>
                </a:solidFill>
              </a:rPr>
              <a:t>Source</a:t>
            </a:r>
            <a:r>
              <a:rPr kumimoji="0" lang="zh-TW" altLang="en-US" sz="1200">
                <a:solidFill>
                  <a:srgbClr val="0000FF"/>
                </a:solidFill>
              </a:rPr>
              <a:t>：</a:t>
            </a:r>
            <a:r>
              <a:rPr kumimoji="0" lang="en-US" altLang="zh-TW" sz="1200">
                <a:solidFill>
                  <a:srgbClr val="0000FF"/>
                </a:solidFill>
                <a:ea typeface="標楷體" pitchFamily="65" charset="-120"/>
              </a:rPr>
              <a:t>Oracle Magazine Mar/Apr 2005 and Oracle ADC Executives</a:t>
            </a:r>
          </a:p>
        </p:txBody>
      </p:sp>
      <p:sp>
        <p:nvSpPr>
          <p:cNvPr id="153608" name="Rectangle 23"/>
          <p:cNvSpPr>
            <a:spLocks noChangeArrowheads="1"/>
          </p:cNvSpPr>
          <p:nvPr/>
        </p:nvSpPr>
        <p:spPr bwMode="auto">
          <a:xfrm>
            <a:off x="5795963" y="765175"/>
            <a:ext cx="3097212" cy="5616575"/>
          </a:xfrm>
          <a:prstGeom prst="rect">
            <a:avLst/>
          </a:prstGeom>
          <a:noFill/>
          <a:ln w="9525">
            <a:noFill/>
            <a:miter lim="800000"/>
            <a:headEnd/>
            <a:tailEnd/>
          </a:ln>
        </p:spPr>
        <p:txBody>
          <a:bodyPr/>
          <a:lstStyle/>
          <a:p>
            <a:pPr marL="342900" indent="-342900">
              <a:lnSpc>
                <a:spcPct val="90000"/>
              </a:lnSpc>
              <a:spcBef>
                <a:spcPct val="20000"/>
              </a:spcBef>
              <a:buFontTx/>
              <a:buBlip>
                <a:blip r:embed="rId8"/>
              </a:buBlip>
            </a:pPr>
            <a:r>
              <a:rPr kumimoji="0" lang="en-US" altLang="zh-TW" sz="1600" b="1">
                <a:ea typeface="華康中圓體"/>
                <a:cs typeface="華康中圓體"/>
              </a:rPr>
              <a:t>Storage</a:t>
            </a:r>
          </a:p>
          <a:p>
            <a:pPr marL="742950" lvl="1" indent="-285750">
              <a:lnSpc>
                <a:spcPct val="90000"/>
              </a:lnSpc>
              <a:spcBef>
                <a:spcPct val="20000"/>
              </a:spcBef>
              <a:buFontTx/>
              <a:buBlip>
                <a:blip r:embed="rId9"/>
              </a:buBlip>
            </a:pPr>
            <a:r>
              <a:rPr kumimoji="0" lang="zh-TW" altLang="en-US" sz="1400">
                <a:ea typeface="華康中圓體"/>
                <a:cs typeface="華康中圓體"/>
              </a:rPr>
              <a:t>全球最大以</a:t>
            </a:r>
            <a:r>
              <a:rPr kumimoji="0" lang="en-US" altLang="zh-TW" sz="1400">
                <a:ea typeface="華康中圓體"/>
                <a:cs typeface="華康中圓體"/>
              </a:rPr>
              <a:t>NetApp</a:t>
            </a:r>
            <a:r>
              <a:rPr kumimoji="0" lang="zh-TW" altLang="en-US" sz="1400">
                <a:ea typeface="華康中圓體"/>
                <a:cs typeface="華康中圓體"/>
              </a:rPr>
              <a:t>為儲存中心的資料中心</a:t>
            </a:r>
          </a:p>
          <a:p>
            <a:pPr marL="742950" lvl="1" indent="-285750">
              <a:lnSpc>
                <a:spcPct val="90000"/>
              </a:lnSpc>
              <a:spcBef>
                <a:spcPct val="20000"/>
              </a:spcBef>
              <a:buFontTx/>
              <a:buBlip>
                <a:blip r:embed="rId9"/>
              </a:buBlip>
            </a:pPr>
            <a:r>
              <a:rPr kumimoji="0" lang="zh-TW" altLang="en-US" sz="1400">
                <a:ea typeface="華康中圓體"/>
                <a:cs typeface="華康中圓體"/>
              </a:rPr>
              <a:t>資料儲存量</a:t>
            </a:r>
            <a:r>
              <a:rPr kumimoji="0" lang="zh-TW" altLang="zh-TW" sz="1400">
                <a:ea typeface="華康中圓體"/>
                <a:cs typeface="華康中圓體"/>
              </a:rPr>
              <a:t>在NetApp storage已</a:t>
            </a:r>
            <a:r>
              <a:rPr kumimoji="0" lang="zh-TW" altLang="en-US" sz="1400">
                <a:ea typeface="華康中圓體"/>
                <a:cs typeface="華康中圓體"/>
              </a:rPr>
              <a:t>超過 </a:t>
            </a:r>
            <a:r>
              <a:rPr kumimoji="0" lang="en-US" altLang="zh-TW" sz="1400" b="1">
                <a:solidFill>
                  <a:schemeClr val="hlink"/>
                </a:solidFill>
                <a:ea typeface="華康中圓體"/>
                <a:cs typeface="華康中圓體"/>
              </a:rPr>
              <a:t>9,000TB</a:t>
            </a:r>
            <a:endParaRPr kumimoji="0" lang="en-US" altLang="zh-TW" sz="1400" b="1">
              <a:ea typeface="華康中圓體"/>
              <a:cs typeface="華康中圓體"/>
            </a:endParaRPr>
          </a:p>
          <a:p>
            <a:pPr marL="742950" lvl="1" indent="-285750">
              <a:lnSpc>
                <a:spcPct val="90000"/>
              </a:lnSpc>
              <a:spcBef>
                <a:spcPct val="20000"/>
              </a:spcBef>
              <a:buFontTx/>
              <a:buBlip>
                <a:blip r:embed="rId9"/>
              </a:buBlip>
            </a:pPr>
            <a:r>
              <a:rPr kumimoji="0" lang="zh-TW" altLang="en-US" sz="1400">
                <a:ea typeface="華康中圓體"/>
                <a:cs typeface="華康中圓體"/>
              </a:rPr>
              <a:t>資料擴展速度每月增加 </a:t>
            </a:r>
            <a:r>
              <a:rPr kumimoji="0" lang="en-US" altLang="zh-TW" sz="1400" b="1">
                <a:solidFill>
                  <a:schemeClr val="hlink"/>
                </a:solidFill>
                <a:ea typeface="華康中圓體"/>
                <a:cs typeface="華康中圓體"/>
              </a:rPr>
              <a:t>300TB</a:t>
            </a:r>
            <a:r>
              <a:rPr kumimoji="0" lang="zh-TW" altLang="en-US" sz="1400">
                <a:ea typeface="華康中圓體"/>
                <a:cs typeface="華康中圓體"/>
              </a:rPr>
              <a:t>以上</a:t>
            </a:r>
          </a:p>
          <a:p>
            <a:pPr marL="742950" lvl="1" indent="-285750">
              <a:lnSpc>
                <a:spcPct val="90000"/>
              </a:lnSpc>
              <a:spcBef>
                <a:spcPct val="20000"/>
              </a:spcBef>
              <a:buFontTx/>
              <a:buBlip>
                <a:blip r:embed="rId9"/>
              </a:buBlip>
            </a:pPr>
            <a:r>
              <a:rPr kumimoji="0" lang="en-US" altLang="zh-TW" sz="1400">
                <a:ea typeface="華康中圓體"/>
                <a:cs typeface="華康中圓體"/>
              </a:rPr>
              <a:t>Applications</a:t>
            </a:r>
          </a:p>
          <a:p>
            <a:pPr marL="1143000" lvl="2" indent="-228600">
              <a:lnSpc>
                <a:spcPct val="90000"/>
              </a:lnSpc>
              <a:spcBef>
                <a:spcPct val="20000"/>
              </a:spcBef>
              <a:buFontTx/>
              <a:buBlip>
                <a:blip r:embed="rId10"/>
              </a:buBlip>
            </a:pPr>
            <a:r>
              <a:rPr kumimoji="0" lang="zh-TW" altLang="en-US" sz="1200">
                <a:ea typeface="華康中圓體"/>
                <a:cs typeface="華康中圓體"/>
              </a:rPr>
              <a:t>超過 </a:t>
            </a:r>
            <a:r>
              <a:rPr kumimoji="0" lang="en-US" altLang="zh-TW" sz="1200" b="1">
                <a:solidFill>
                  <a:schemeClr val="hlink"/>
                </a:solidFill>
                <a:ea typeface="華康中圓體"/>
                <a:cs typeface="華康中圓體"/>
              </a:rPr>
              <a:t>500 mission-critical </a:t>
            </a:r>
            <a:r>
              <a:rPr kumimoji="0" lang="zh-TW" altLang="en-US" sz="1200" b="1">
                <a:ea typeface="華康中圓體"/>
                <a:cs typeface="華康中圓體"/>
              </a:rPr>
              <a:t>客戶應用程式商業運轉</a:t>
            </a:r>
          </a:p>
          <a:p>
            <a:pPr marL="1143000" lvl="2" indent="-228600">
              <a:lnSpc>
                <a:spcPct val="90000"/>
              </a:lnSpc>
              <a:spcBef>
                <a:spcPct val="20000"/>
              </a:spcBef>
              <a:buFontTx/>
              <a:buBlip>
                <a:blip r:embed="rId10"/>
              </a:buBlip>
            </a:pPr>
            <a:r>
              <a:rPr kumimoji="0" lang="en-US" altLang="zh-TW" sz="1200" b="1">
                <a:solidFill>
                  <a:schemeClr val="hlink"/>
                </a:solidFill>
                <a:ea typeface="華康中圓體"/>
                <a:cs typeface="華康中圓體"/>
              </a:rPr>
              <a:t>Oracle 50,000</a:t>
            </a:r>
            <a:r>
              <a:rPr kumimoji="0" lang="zh-TW" altLang="en-US" sz="1200" b="1">
                <a:solidFill>
                  <a:schemeClr val="hlink"/>
                </a:solidFill>
                <a:ea typeface="華康中圓體"/>
                <a:cs typeface="華康中圓體"/>
              </a:rPr>
              <a:t>名以上員工</a:t>
            </a:r>
            <a:r>
              <a:rPr kumimoji="0" lang="zh-TW" altLang="en-US" sz="1200" b="1">
                <a:ea typeface="華康中圓體"/>
                <a:cs typeface="華康中圓體"/>
              </a:rPr>
              <a:t>使用的主要資料中心</a:t>
            </a:r>
            <a:endParaRPr lang="zh-TW" altLang="en-US" sz="1200">
              <a:ea typeface="華康中圓體"/>
              <a:cs typeface="華康中圓體"/>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68" fill="hold"/>
                                        <p:tgtEl>
                                          <p:spTgt spid="4454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45455"/>
                </p:tgtEl>
              </p:cMediaNode>
            </p:video>
            <p:seq concurrent="1" nextAc="seek">
              <p:cTn id="8" restart="whenNotActive" fill="hold" evtFilter="cancelBubble" nodeType="interactiveSeq">
                <p:stCondLst>
                  <p:cond evt="onClick" delay="0">
                    <p:tgtEl>
                      <p:spTgt spid="4454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5455"/>
                                        </p:tgtEl>
                                      </p:cBhvr>
                                    </p:cmd>
                                  </p:childTnLst>
                                </p:cTn>
                              </p:par>
                            </p:childTnLst>
                          </p:cTn>
                        </p:par>
                      </p:childTnLst>
                    </p:cTn>
                  </p:par>
                </p:childTnLst>
              </p:cTn>
              <p:nextCondLst>
                <p:cond evt="onClick" delay="0">
                  <p:tgtEl>
                    <p:spTgt spid="44545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p:cNvGraphicFramePr>
            <a:graphicFrameLocks noChangeAspect="1"/>
          </p:cNvGraphicFramePr>
          <p:nvPr/>
        </p:nvGraphicFramePr>
        <p:xfrm>
          <a:off x="233363" y="765175"/>
          <a:ext cx="5562600" cy="3630613"/>
        </p:xfrm>
        <a:graphic>
          <a:graphicData uri="http://schemas.openxmlformats.org/presentationml/2006/ole">
            <p:oleObj spid="_x0000_s92162" name="Bitmap Image" r:id="rId4" imgW="6125430" imgH="3839111" progId="PBrush">
              <p:embed/>
            </p:oleObj>
          </a:graphicData>
        </a:graphic>
      </p:graphicFrame>
      <p:sp>
        <p:nvSpPr>
          <p:cNvPr id="92164" name="Rectangle 3"/>
          <p:cNvSpPr>
            <a:spLocks noGrp="1" noChangeArrowheads="1"/>
          </p:cNvSpPr>
          <p:nvPr>
            <p:ph type="title"/>
          </p:nvPr>
        </p:nvSpPr>
        <p:spPr>
          <a:xfrm>
            <a:off x="2339975" y="44450"/>
            <a:ext cx="6624638" cy="936625"/>
          </a:xfrm>
        </p:spPr>
        <p:txBody>
          <a:bodyPr/>
          <a:lstStyle/>
          <a:p>
            <a:pPr eaLnBrk="1" hangingPunct="1"/>
            <a:r>
              <a:rPr lang="en-US" altLang="zh-TW" sz="2800" smtClean="0">
                <a:latin typeface="Arial" charset="0"/>
              </a:rPr>
              <a:t>Redhat </a:t>
            </a:r>
            <a:r>
              <a:rPr lang="zh-TW" altLang="en-US" sz="2800" smtClean="0">
                <a:latin typeface="Arial" charset="0"/>
              </a:rPr>
              <a:t>採用</a:t>
            </a:r>
            <a:r>
              <a:rPr lang="en-US" altLang="zh-TW" sz="2800" smtClean="0">
                <a:latin typeface="Arial" charset="0"/>
              </a:rPr>
              <a:t>NetApp Storage </a:t>
            </a:r>
            <a:br>
              <a:rPr lang="en-US" altLang="zh-TW" sz="2800" smtClean="0">
                <a:latin typeface="Arial" charset="0"/>
              </a:rPr>
            </a:br>
            <a:r>
              <a:rPr lang="zh-TW" altLang="en-US" sz="2800" smtClean="0">
                <a:latin typeface="Arial" charset="0"/>
              </a:rPr>
              <a:t>建構了可靠而快速的軟體研發平台</a:t>
            </a:r>
          </a:p>
        </p:txBody>
      </p:sp>
      <p:graphicFrame>
        <p:nvGraphicFramePr>
          <p:cNvPr id="92163" name="Object 4"/>
          <p:cNvGraphicFramePr>
            <a:graphicFrameLocks noChangeAspect="1"/>
          </p:cNvGraphicFramePr>
          <p:nvPr/>
        </p:nvGraphicFramePr>
        <p:xfrm>
          <a:off x="461963" y="4495800"/>
          <a:ext cx="5334000" cy="2362200"/>
        </p:xfrm>
        <a:graphic>
          <a:graphicData uri="http://schemas.openxmlformats.org/presentationml/2006/ole">
            <p:oleObj spid="_x0000_s92163" name="Bitmap Image" r:id="rId5" imgW="6647619" imgH="2943636" progId="PBrush">
              <p:embed/>
            </p:oleObj>
          </a:graphicData>
        </a:graphic>
      </p:graphicFrame>
      <p:pic>
        <p:nvPicPr>
          <p:cNvPr id="92165" name="Picture 5"/>
          <p:cNvPicPr>
            <a:picLocks noChangeAspect="1" noChangeArrowheads="1"/>
          </p:cNvPicPr>
          <p:nvPr/>
        </p:nvPicPr>
        <p:blipFill>
          <a:blip r:embed="rId6"/>
          <a:srcRect/>
          <a:stretch>
            <a:fillRect/>
          </a:stretch>
        </p:blipFill>
        <p:spPr bwMode="auto">
          <a:xfrm>
            <a:off x="6372225" y="1412875"/>
            <a:ext cx="2160588" cy="654050"/>
          </a:xfrm>
          <a:prstGeom prst="rect">
            <a:avLst/>
          </a:prstGeom>
          <a:noFill/>
          <a:ln w="12700" algn="ctr">
            <a:noFill/>
            <a:miter lim="800000"/>
            <a:headEnd/>
            <a:tailEnd/>
          </a:ln>
        </p:spPr>
      </p:pic>
      <p:pic>
        <p:nvPicPr>
          <p:cNvPr id="92166" name="Picture 6"/>
          <p:cNvPicPr>
            <a:picLocks noChangeAspect="1" noChangeArrowheads="1"/>
          </p:cNvPicPr>
          <p:nvPr/>
        </p:nvPicPr>
        <p:blipFill>
          <a:blip r:embed="rId7"/>
          <a:srcRect/>
          <a:stretch>
            <a:fillRect/>
          </a:stretch>
        </p:blipFill>
        <p:spPr bwMode="auto">
          <a:xfrm>
            <a:off x="5940425" y="2060575"/>
            <a:ext cx="3025775" cy="4354513"/>
          </a:xfrm>
          <a:prstGeom prst="rect">
            <a:avLst/>
          </a:prstGeom>
          <a:noFill/>
          <a:ln w="12700" algn="ctr">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2"/>
          <p:cNvSpPr>
            <a:spLocks noGrp="1" noChangeArrowheads="1"/>
          </p:cNvSpPr>
          <p:nvPr>
            <p:ph type="title"/>
          </p:nvPr>
        </p:nvSpPr>
        <p:spPr>
          <a:xfrm>
            <a:off x="1295400" y="103188"/>
            <a:ext cx="7772400" cy="658812"/>
          </a:xfrm>
        </p:spPr>
        <p:txBody>
          <a:bodyPr/>
          <a:lstStyle/>
          <a:p>
            <a:pPr eaLnBrk="1" hangingPunct="1"/>
            <a:r>
              <a:rPr kumimoji="0" lang="en-US" altLang="zh-TW" sz="2800" smtClean="0">
                <a:solidFill>
                  <a:schemeClr val="tx1"/>
                </a:solidFill>
                <a:latin typeface="Arial" charset="0"/>
              </a:rPr>
              <a:t>PChome</a:t>
            </a:r>
            <a:r>
              <a:rPr kumimoji="0" lang="zh-TW" altLang="en-US" sz="2800" smtClean="0">
                <a:solidFill>
                  <a:schemeClr val="tx1"/>
                </a:solidFill>
                <a:latin typeface="Arial" charset="0"/>
              </a:rPr>
              <a:t>線上購物儲存備援系統</a:t>
            </a:r>
          </a:p>
        </p:txBody>
      </p:sp>
      <p:sp>
        <p:nvSpPr>
          <p:cNvPr id="94214" name="Line 3"/>
          <p:cNvSpPr>
            <a:spLocks noChangeShapeType="1"/>
          </p:cNvSpPr>
          <p:nvPr/>
        </p:nvSpPr>
        <p:spPr bwMode="auto">
          <a:xfrm>
            <a:off x="2538413" y="1614488"/>
            <a:ext cx="0" cy="547687"/>
          </a:xfrm>
          <a:prstGeom prst="line">
            <a:avLst/>
          </a:prstGeom>
          <a:noFill/>
          <a:ln w="19050">
            <a:solidFill>
              <a:srgbClr val="0000FF"/>
            </a:solidFill>
            <a:round/>
            <a:headEnd/>
            <a:tailEnd/>
          </a:ln>
        </p:spPr>
        <p:txBody>
          <a:bodyPr wrap="none" anchor="ctr"/>
          <a:lstStyle/>
          <a:p>
            <a:endParaRPr lang="zh-TW" altLang="en-US"/>
          </a:p>
        </p:txBody>
      </p:sp>
      <p:sp>
        <p:nvSpPr>
          <p:cNvPr id="94215" name="Line 4"/>
          <p:cNvSpPr>
            <a:spLocks noChangeShapeType="1"/>
          </p:cNvSpPr>
          <p:nvPr/>
        </p:nvSpPr>
        <p:spPr bwMode="auto">
          <a:xfrm>
            <a:off x="2703513" y="1608138"/>
            <a:ext cx="0" cy="547687"/>
          </a:xfrm>
          <a:prstGeom prst="line">
            <a:avLst/>
          </a:prstGeom>
          <a:noFill/>
          <a:ln w="19050">
            <a:solidFill>
              <a:srgbClr val="0000FF"/>
            </a:solidFill>
            <a:round/>
            <a:headEnd/>
            <a:tailEnd/>
          </a:ln>
        </p:spPr>
        <p:txBody>
          <a:bodyPr wrap="none" anchor="ctr"/>
          <a:lstStyle/>
          <a:p>
            <a:endParaRPr lang="zh-TW" altLang="en-US"/>
          </a:p>
        </p:txBody>
      </p:sp>
      <p:sp>
        <p:nvSpPr>
          <p:cNvPr id="94216" name="Line 5"/>
          <p:cNvSpPr>
            <a:spLocks noChangeShapeType="1"/>
          </p:cNvSpPr>
          <p:nvPr/>
        </p:nvSpPr>
        <p:spPr bwMode="auto">
          <a:xfrm>
            <a:off x="2881313" y="1608138"/>
            <a:ext cx="0" cy="547687"/>
          </a:xfrm>
          <a:prstGeom prst="line">
            <a:avLst/>
          </a:prstGeom>
          <a:noFill/>
          <a:ln w="19050">
            <a:solidFill>
              <a:srgbClr val="0000FF"/>
            </a:solidFill>
            <a:round/>
            <a:headEnd/>
            <a:tailEnd/>
          </a:ln>
        </p:spPr>
        <p:txBody>
          <a:bodyPr wrap="none" anchor="ctr"/>
          <a:lstStyle/>
          <a:p>
            <a:endParaRPr lang="zh-TW" altLang="en-US"/>
          </a:p>
        </p:txBody>
      </p:sp>
      <p:sp>
        <p:nvSpPr>
          <p:cNvPr id="94217" name="Line 6"/>
          <p:cNvSpPr>
            <a:spLocks noChangeShapeType="1"/>
          </p:cNvSpPr>
          <p:nvPr/>
        </p:nvSpPr>
        <p:spPr bwMode="auto">
          <a:xfrm>
            <a:off x="6831013" y="1608138"/>
            <a:ext cx="0" cy="547687"/>
          </a:xfrm>
          <a:prstGeom prst="line">
            <a:avLst/>
          </a:prstGeom>
          <a:noFill/>
          <a:ln w="19050">
            <a:solidFill>
              <a:srgbClr val="0000FF"/>
            </a:solidFill>
            <a:round/>
            <a:headEnd/>
            <a:tailEnd/>
          </a:ln>
        </p:spPr>
        <p:txBody>
          <a:bodyPr wrap="none" anchor="ctr"/>
          <a:lstStyle/>
          <a:p>
            <a:endParaRPr lang="zh-TW" altLang="en-US"/>
          </a:p>
        </p:txBody>
      </p:sp>
      <p:sp>
        <p:nvSpPr>
          <p:cNvPr id="94218" name="Line 7"/>
          <p:cNvSpPr>
            <a:spLocks noChangeShapeType="1"/>
          </p:cNvSpPr>
          <p:nvPr/>
        </p:nvSpPr>
        <p:spPr bwMode="auto">
          <a:xfrm>
            <a:off x="6983413" y="1614488"/>
            <a:ext cx="0" cy="547687"/>
          </a:xfrm>
          <a:prstGeom prst="line">
            <a:avLst/>
          </a:prstGeom>
          <a:noFill/>
          <a:ln w="19050">
            <a:solidFill>
              <a:srgbClr val="0000FF"/>
            </a:solidFill>
            <a:round/>
            <a:headEnd/>
            <a:tailEnd/>
          </a:ln>
        </p:spPr>
        <p:txBody>
          <a:bodyPr wrap="none" anchor="ctr"/>
          <a:lstStyle/>
          <a:p>
            <a:endParaRPr lang="zh-TW" altLang="en-US"/>
          </a:p>
        </p:txBody>
      </p:sp>
      <p:sp>
        <p:nvSpPr>
          <p:cNvPr id="94219" name="Line 8"/>
          <p:cNvSpPr>
            <a:spLocks noChangeShapeType="1"/>
          </p:cNvSpPr>
          <p:nvPr/>
        </p:nvSpPr>
        <p:spPr bwMode="auto">
          <a:xfrm>
            <a:off x="2706688" y="2160588"/>
            <a:ext cx="0" cy="388937"/>
          </a:xfrm>
          <a:prstGeom prst="line">
            <a:avLst/>
          </a:prstGeom>
          <a:noFill/>
          <a:ln w="19050">
            <a:solidFill>
              <a:srgbClr val="0000FF"/>
            </a:solidFill>
            <a:round/>
            <a:headEnd/>
            <a:tailEnd/>
          </a:ln>
        </p:spPr>
        <p:txBody>
          <a:bodyPr wrap="none" anchor="ctr"/>
          <a:lstStyle/>
          <a:p>
            <a:endParaRPr lang="zh-TW" altLang="en-US"/>
          </a:p>
        </p:txBody>
      </p:sp>
      <p:sp>
        <p:nvSpPr>
          <p:cNvPr id="94220" name="Line 9"/>
          <p:cNvSpPr>
            <a:spLocks noChangeShapeType="1"/>
          </p:cNvSpPr>
          <p:nvPr/>
        </p:nvSpPr>
        <p:spPr bwMode="auto">
          <a:xfrm>
            <a:off x="1257300" y="3387725"/>
            <a:ext cx="2833688" cy="0"/>
          </a:xfrm>
          <a:prstGeom prst="line">
            <a:avLst/>
          </a:prstGeom>
          <a:noFill/>
          <a:ln w="25400">
            <a:solidFill>
              <a:srgbClr val="008000"/>
            </a:solidFill>
            <a:round/>
            <a:headEnd/>
            <a:tailEnd/>
          </a:ln>
        </p:spPr>
        <p:txBody>
          <a:bodyPr wrap="none" anchor="ctr"/>
          <a:lstStyle/>
          <a:p>
            <a:endParaRPr lang="zh-TW" altLang="en-US"/>
          </a:p>
        </p:txBody>
      </p:sp>
      <p:sp>
        <p:nvSpPr>
          <p:cNvPr id="94221" name="Line 10"/>
          <p:cNvSpPr>
            <a:spLocks noChangeShapeType="1"/>
          </p:cNvSpPr>
          <p:nvPr/>
        </p:nvSpPr>
        <p:spPr bwMode="auto">
          <a:xfrm>
            <a:off x="1919288" y="3379788"/>
            <a:ext cx="0" cy="238125"/>
          </a:xfrm>
          <a:prstGeom prst="line">
            <a:avLst/>
          </a:prstGeom>
          <a:noFill/>
          <a:ln w="19050">
            <a:solidFill>
              <a:srgbClr val="008000"/>
            </a:solidFill>
            <a:round/>
            <a:headEnd/>
            <a:tailEnd/>
          </a:ln>
        </p:spPr>
        <p:txBody>
          <a:bodyPr wrap="none" anchor="ctr"/>
          <a:lstStyle/>
          <a:p>
            <a:endParaRPr lang="zh-TW" altLang="en-US"/>
          </a:p>
        </p:txBody>
      </p:sp>
      <p:sp>
        <p:nvSpPr>
          <p:cNvPr id="94222" name="Line 11"/>
          <p:cNvSpPr>
            <a:spLocks noChangeShapeType="1"/>
          </p:cNvSpPr>
          <p:nvPr/>
        </p:nvSpPr>
        <p:spPr bwMode="auto">
          <a:xfrm>
            <a:off x="2725738" y="3078163"/>
            <a:ext cx="0" cy="303212"/>
          </a:xfrm>
          <a:prstGeom prst="line">
            <a:avLst/>
          </a:prstGeom>
          <a:noFill/>
          <a:ln w="19050">
            <a:solidFill>
              <a:srgbClr val="008000"/>
            </a:solidFill>
            <a:round/>
            <a:headEnd/>
            <a:tailEnd/>
          </a:ln>
        </p:spPr>
        <p:txBody>
          <a:bodyPr wrap="none" anchor="ctr"/>
          <a:lstStyle/>
          <a:p>
            <a:endParaRPr lang="zh-TW" altLang="en-US"/>
          </a:p>
        </p:txBody>
      </p:sp>
      <p:sp>
        <p:nvSpPr>
          <p:cNvPr id="94223" name="Text Box 12"/>
          <p:cNvSpPr txBox="1">
            <a:spLocks noChangeArrowheads="1"/>
          </p:cNvSpPr>
          <p:nvPr/>
        </p:nvSpPr>
        <p:spPr bwMode="auto">
          <a:xfrm>
            <a:off x="357188" y="3635375"/>
            <a:ext cx="1546225" cy="581025"/>
          </a:xfrm>
          <a:prstGeom prst="rect">
            <a:avLst/>
          </a:prstGeom>
          <a:noFill/>
          <a:ln w="9525">
            <a:noFill/>
            <a:miter lim="800000"/>
            <a:headEnd/>
            <a:tailEnd/>
          </a:ln>
        </p:spPr>
        <p:txBody>
          <a:bodyPr>
            <a:spAutoFit/>
          </a:bodyPr>
          <a:lstStyle/>
          <a:p>
            <a:pPr algn="ctr" eaLnBrk="0" hangingPunct="0"/>
            <a:r>
              <a:rPr kumimoji="0" lang="en-US" altLang="zh-TW" sz="1600" b="1">
                <a:ea typeface="標楷體" pitchFamily="65" charset="-120"/>
              </a:rPr>
              <a:t>Oracle9iRAC</a:t>
            </a:r>
          </a:p>
          <a:p>
            <a:pPr algn="ctr" eaLnBrk="0" hangingPunct="0"/>
            <a:r>
              <a:rPr kumimoji="0" lang="en-US" altLang="zh-TW" sz="1600" b="1">
                <a:ea typeface="標楷體" pitchFamily="65" charset="-120"/>
              </a:rPr>
              <a:t>DB Server</a:t>
            </a:r>
          </a:p>
        </p:txBody>
      </p:sp>
      <p:grpSp>
        <p:nvGrpSpPr>
          <p:cNvPr id="94224" name="Group 13"/>
          <p:cNvGrpSpPr>
            <a:grpSpLocks/>
          </p:cNvGrpSpPr>
          <p:nvPr/>
        </p:nvGrpSpPr>
        <p:grpSpPr bwMode="auto">
          <a:xfrm>
            <a:off x="6731000" y="1296988"/>
            <a:ext cx="312738" cy="355600"/>
            <a:chOff x="960" y="1538"/>
            <a:chExt cx="214" cy="259"/>
          </a:xfrm>
        </p:grpSpPr>
        <p:sp>
          <p:nvSpPr>
            <p:cNvPr id="94337" name="Freeform 14"/>
            <p:cNvSpPr>
              <a:spLocks/>
            </p:cNvSpPr>
            <p:nvPr/>
          </p:nvSpPr>
          <p:spPr bwMode="auto">
            <a:xfrm>
              <a:off x="961" y="1688"/>
              <a:ext cx="176" cy="29"/>
            </a:xfrm>
            <a:custGeom>
              <a:avLst/>
              <a:gdLst>
                <a:gd name="T0" fmla="*/ 15 w 566"/>
                <a:gd name="T1" fmla="*/ 0 h 73"/>
                <a:gd name="T2" fmla="*/ 17 w 566"/>
                <a:gd name="T3" fmla="*/ 5 h 73"/>
                <a:gd name="T4" fmla="*/ 0 w 566"/>
                <a:gd name="T5" fmla="*/ 5 h 73"/>
                <a:gd name="T6" fmla="*/ 2 w 566"/>
                <a:gd name="T7" fmla="*/ 0 h 73"/>
                <a:gd name="T8" fmla="*/ 15 w 566"/>
                <a:gd name="T9" fmla="*/ 0 h 73"/>
                <a:gd name="T10" fmla="*/ 0 60000 65536"/>
                <a:gd name="T11" fmla="*/ 0 60000 65536"/>
                <a:gd name="T12" fmla="*/ 0 60000 65536"/>
                <a:gd name="T13" fmla="*/ 0 60000 65536"/>
                <a:gd name="T14" fmla="*/ 0 60000 65536"/>
                <a:gd name="T15" fmla="*/ 0 w 566"/>
                <a:gd name="T16" fmla="*/ 0 h 73"/>
                <a:gd name="T17" fmla="*/ 566 w 566"/>
                <a:gd name="T18" fmla="*/ 73 h 73"/>
              </a:gdLst>
              <a:ahLst/>
              <a:cxnLst>
                <a:cxn ang="T10">
                  <a:pos x="T0" y="T1"/>
                </a:cxn>
                <a:cxn ang="T11">
                  <a:pos x="T2" y="T3"/>
                </a:cxn>
                <a:cxn ang="T12">
                  <a:pos x="T4" y="T5"/>
                </a:cxn>
                <a:cxn ang="T13">
                  <a:pos x="T6" y="T7"/>
                </a:cxn>
                <a:cxn ang="T14">
                  <a:pos x="T8" y="T9"/>
                </a:cxn>
              </a:cxnLst>
              <a:rect l="T15" t="T16" r="T17" b="T18"/>
              <a:pathLst>
                <a:path w="566" h="73">
                  <a:moveTo>
                    <a:pt x="490" y="0"/>
                  </a:moveTo>
                  <a:lnTo>
                    <a:pt x="565" y="72"/>
                  </a:lnTo>
                  <a:lnTo>
                    <a:pt x="0" y="72"/>
                  </a:lnTo>
                  <a:lnTo>
                    <a:pt x="75" y="0"/>
                  </a:lnTo>
                  <a:lnTo>
                    <a:pt x="490" y="0"/>
                  </a:lnTo>
                </a:path>
              </a:pathLst>
            </a:custGeom>
            <a:gradFill rotWithShape="0">
              <a:gsLst>
                <a:gs pos="0">
                  <a:srgbClr val="989898"/>
                </a:gs>
                <a:gs pos="100000">
                  <a:srgbClr val="DADADA"/>
                </a:gs>
              </a:gsLst>
              <a:lin ang="5400000" scaled="1"/>
            </a:gradFill>
            <a:ln w="12700" cap="rnd">
              <a:noFill/>
              <a:round/>
              <a:headEnd/>
              <a:tailEnd/>
            </a:ln>
          </p:spPr>
          <p:txBody>
            <a:bodyPr/>
            <a:lstStyle/>
            <a:p>
              <a:endParaRPr lang="zh-TW" altLang="en-US"/>
            </a:p>
          </p:txBody>
        </p:sp>
        <p:sp>
          <p:nvSpPr>
            <p:cNvPr id="94338" name="Freeform 15"/>
            <p:cNvSpPr>
              <a:spLocks/>
            </p:cNvSpPr>
            <p:nvPr/>
          </p:nvSpPr>
          <p:spPr bwMode="auto">
            <a:xfrm>
              <a:off x="1006" y="1682"/>
              <a:ext cx="85" cy="20"/>
            </a:xfrm>
            <a:custGeom>
              <a:avLst/>
              <a:gdLst>
                <a:gd name="T0" fmla="*/ 9 w 269"/>
                <a:gd name="T1" fmla="*/ 2 h 50"/>
                <a:gd name="T2" fmla="*/ 8 w 269"/>
                <a:gd name="T3" fmla="*/ 1 h 50"/>
                <a:gd name="T4" fmla="*/ 8 w 269"/>
                <a:gd name="T5" fmla="*/ 1 h 50"/>
                <a:gd name="T6" fmla="*/ 8 w 269"/>
                <a:gd name="T7" fmla="*/ 1 h 50"/>
                <a:gd name="T8" fmla="*/ 7 w 269"/>
                <a:gd name="T9" fmla="*/ 0 h 50"/>
                <a:gd name="T10" fmla="*/ 7 w 269"/>
                <a:gd name="T11" fmla="*/ 0 h 50"/>
                <a:gd name="T12" fmla="*/ 6 w 269"/>
                <a:gd name="T13" fmla="*/ 0 h 50"/>
                <a:gd name="T14" fmla="*/ 5 w 269"/>
                <a:gd name="T15" fmla="*/ 0 h 50"/>
                <a:gd name="T16" fmla="*/ 5 w 269"/>
                <a:gd name="T17" fmla="*/ 0 h 50"/>
                <a:gd name="T18" fmla="*/ 4 w 269"/>
                <a:gd name="T19" fmla="*/ 0 h 50"/>
                <a:gd name="T20" fmla="*/ 3 w 269"/>
                <a:gd name="T21" fmla="*/ 0 h 50"/>
                <a:gd name="T22" fmla="*/ 3 w 269"/>
                <a:gd name="T23" fmla="*/ 0 h 50"/>
                <a:gd name="T24" fmla="*/ 2 w 269"/>
                <a:gd name="T25" fmla="*/ 0 h 50"/>
                <a:gd name="T26" fmla="*/ 1 w 269"/>
                <a:gd name="T27" fmla="*/ 0 h 50"/>
                <a:gd name="T28" fmla="*/ 1 w 269"/>
                <a:gd name="T29" fmla="*/ 1 h 50"/>
                <a:gd name="T30" fmla="*/ 0 w 269"/>
                <a:gd name="T31" fmla="*/ 1 h 50"/>
                <a:gd name="T32" fmla="*/ 0 w 269"/>
                <a:gd name="T33" fmla="*/ 1 h 50"/>
                <a:gd name="T34" fmla="*/ 0 w 269"/>
                <a:gd name="T35" fmla="*/ 2 h 50"/>
                <a:gd name="T36" fmla="*/ 0 w 269"/>
                <a:gd name="T37" fmla="*/ 2 h 50"/>
                <a:gd name="T38" fmla="*/ 0 w 269"/>
                <a:gd name="T39" fmla="*/ 2 h 50"/>
                <a:gd name="T40" fmla="*/ 0 w 269"/>
                <a:gd name="T41" fmla="*/ 2 h 50"/>
                <a:gd name="T42" fmla="*/ 1 w 269"/>
                <a:gd name="T43" fmla="*/ 2 h 50"/>
                <a:gd name="T44" fmla="*/ 1 w 269"/>
                <a:gd name="T45" fmla="*/ 3 h 50"/>
                <a:gd name="T46" fmla="*/ 2 w 269"/>
                <a:gd name="T47" fmla="*/ 3 h 50"/>
                <a:gd name="T48" fmla="*/ 3 w 269"/>
                <a:gd name="T49" fmla="*/ 3 h 50"/>
                <a:gd name="T50" fmla="*/ 3 w 269"/>
                <a:gd name="T51" fmla="*/ 3 h 50"/>
                <a:gd name="T52" fmla="*/ 4 w 269"/>
                <a:gd name="T53" fmla="*/ 3 h 50"/>
                <a:gd name="T54" fmla="*/ 5 w 269"/>
                <a:gd name="T55" fmla="*/ 3 h 50"/>
                <a:gd name="T56" fmla="*/ 5 w 269"/>
                <a:gd name="T57" fmla="*/ 3 h 50"/>
                <a:gd name="T58" fmla="*/ 6 w 269"/>
                <a:gd name="T59" fmla="*/ 3 h 50"/>
                <a:gd name="T60" fmla="*/ 7 w 269"/>
                <a:gd name="T61" fmla="*/ 3 h 50"/>
                <a:gd name="T62" fmla="*/ 7 w 269"/>
                <a:gd name="T63" fmla="*/ 3 h 50"/>
                <a:gd name="T64" fmla="*/ 8 w 269"/>
                <a:gd name="T65" fmla="*/ 2 h 50"/>
                <a:gd name="T66" fmla="*/ 8 w 269"/>
                <a:gd name="T67" fmla="*/ 2 h 50"/>
                <a:gd name="T68" fmla="*/ 8 w 269"/>
                <a:gd name="T69" fmla="*/ 2 h 50"/>
                <a:gd name="T70" fmla="*/ 9 w 269"/>
                <a:gd name="T71" fmla="*/ 2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9"/>
                <a:gd name="T109" fmla="*/ 0 h 50"/>
                <a:gd name="T110" fmla="*/ 269 w 269"/>
                <a:gd name="T111" fmla="*/ 50 h 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9" h="50">
                  <a:moveTo>
                    <a:pt x="268" y="24"/>
                  </a:moveTo>
                  <a:lnTo>
                    <a:pt x="268" y="22"/>
                  </a:lnTo>
                  <a:lnTo>
                    <a:pt x="266" y="20"/>
                  </a:lnTo>
                  <a:lnTo>
                    <a:pt x="263" y="18"/>
                  </a:lnTo>
                  <a:lnTo>
                    <a:pt x="260" y="16"/>
                  </a:lnTo>
                  <a:lnTo>
                    <a:pt x="256" y="14"/>
                  </a:lnTo>
                  <a:lnTo>
                    <a:pt x="250" y="12"/>
                  </a:lnTo>
                  <a:lnTo>
                    <a:pt x="244" y="11"/>
                  </a:lnTo>
                  <a:lnTo>
                    <a:pt x="237" y="9"/>
                  </a:lnTo>
                  <a:lnTo>
                    <a:pt x="229" y="7"/>
                  </a:lnTo>
                  <a:lnTo>
                    <a:pt x="220" y="5"/>
                  </a:lnTo>
                  <a:lnTo>
                    <a:pt x="211" y="5"/>
                  </a:lnTo>
                  <a:lnTo>
                    <a:pt x="201" y="4"/>
                  </a:lnTo>
                  <a:lnTo>
                    <a:pt x="191" y="2"/>
                  </a:lnTo>
                  <a:lnTo>
                    <a:pt x="180" y="2"/>
                  </a:lnTo>
                  <a:lnTo>
                    <a:pt x="169" y="1"/>
                  </a:lnTo>
                  <a:lnTo>
                    <a:pt x="157" y="0"/>
                  </a:lnTo>
                  <a:lnTo>
                    <a:pt x="146" y="0"/>
                  </a:lnTo>
                  <a:lnTo>
                    <a:pt x="134" y="0"/>
                  </a:lnTo>
                  <a:lnTo>
                    <a:pt x="122" y="0"/>
                  </a:lnTo>
                  <a:lnTo>
                    <a:pt x="111" y="0"/>
                  </a:lnTo>
                  <a:lnTo>
                    <a:pt x="99" y="1"/>
                  </a:lnTo>
                  <a:lnTo>
                    <a:pt x="88" y="2"/>
                  </a:lnTo>
                  <a:lnTo>
                    <a:pt x="77" y="2"/>
                  </a:lnTo>
                  <a:lnTo>
                    <a:pt x="67" y="4"/>
                  </a:lnTo>
                  <a:lnTo>
                    <a:pt x="57" y="5"/>
                  </a:lnTo>
                  <a:lnTo>
                    <a:pt x="48" y="5"/>
                  </a:lnTo>
                  <a:lnTo>
                    <a:pt x="39" y="7"/>
                  </a:lnTo>
                  <a:lnTo>
                    <a:pt x="31" y="9"/>
                  </a:lnTo>
                  <a:lnTo>
                    <a:pt x="24" y="11"/>
                  </a:lnTo>
                  <a:lnTo>
                    <a:pt x="18" y="12"/>
                  </a:lnTo>
                  <a:lnTo>
                    <a:pt x="12" y="14"/>
                  </a:lnTo>
                  <a:lnTo>
                    <a:pt x="8" y="16"/>
                  </a:lnTo>
                  <a:lnTo>
                    <a:pt x="5" y="18"/>
                  </a:lnTo>
                  <a:lnTo>
                    <a:pt x="2" y="20"/>
                  </a:lnTo>
                  <a:lnTo>
                    <a:pt x="1" y="22"/>
                  </a:lnTo>
                  <a:lnTo>
                    <a:pt x="0" y="24"/>
                  </a:lnTo>
                  <a:lnTo>
                    <a:pt x="1" y="27"/>
                  </a:lnTo>
                  <a:lnTo>
                    <a:pt x="2" y="29"/>
                  </a:lnTo>
                  <a:lnTo>
                    <a:pt x="5" y="31"/>
                  </a:lnTo>
                  <a:lnTo>
                    <a:pt x="8" y="33"/>
                  </a:lnTo>
                  <a:lnTo>
                    <a:pt x="12" y="35"/>
                  </a:lnTo>
                  <a:lnTo>
                    <a:pt x="18" y="37"/>
                  </a:lnTo>
                  <a:lnTo>
                    <a:pt x="24" y="38"/>
                  </a:lnTo>
                  <a:lnTo>
                    <a:pt x="31" y="40"/>
                  </a:lnTo>
                  <a:lnTo>
                    <a:pt x="39" y="42"/>
                  </a:lnTo>
                  <a:lnTo>
                    <a:pt x="48" y="44"/>
                  </a:lnTo>
                  <a:lnTo>
                    <a:pt x="57" y="44"/>
                  </a:lnTo>
                  <a:lnTo>
                    <a:pt x="67" y="46"/>
                  </a:lnTo>
                  <a:lnTo>
                    <a:pt x="77" y="47"/>
                  </a:lnTo>
                  <a:lnTo>
                    <a:pt x="88" y="48"/>
                  </a:lnTo>
                  <a:lnTo>
                    <a:pt x="99" y="48"/>
                  </a:lnTo>
                  <a:lnTo>
                    <a:pt x="111" y="49"/>
                  </a:lnTo>
                  <a:lnTo>
                    <a:pt x="122" y="49"/>
                  </a:lnTo>
                  <a:lnTo>
                    <a:pt x="134" y="49"/>
                  </a:lnTo>
                  <a:lnTo>
                    <a:pt x="146" y="49"/>
                  </a:lnTo>
                  <a:lnTo>
                    <a:pt x="157" y="49"/>
                  </a:lnTo>
                  <a:lnTo>
                    <a:pt x="169" y="48"/>
                  </a:lnTo>
                  <a:lnTo>
                    <a:pt x="180" y="48"/>
                  </a:lnTo>
                  <a:lnTo>
                    <a:pt x="191" y="47"/>
                  </a:lnTo>
                  <a:lnTo>
                    <a:pt x="201" y="46"/>
                  </a:lnTo>
                  <a:lnTo>
                    <a:pt x="211" y="44"/>
                  </a:lnTo>
                  <a:lnTo>
                    <a:pt x="220" y="44"/>
                  </a:lnTo>
                  <a:lnTo>
                    <a:pt x="229" y="42"/>
                  </a:lnTo>
                  <a:lnTo>
                    <a:pt x="237" y="40"/>
                  </a:lnTo>
                  <a:lnTo>
                    <a:pt x="244" y="38"/>
                  </a:lnTo>
                  <a:lnTo>
                    <a:pt x="250" y="37"/>
                  </a:lnTo>
                  <a:lnTo>
                    <a:pt x="256" y="35"/>
                  </a:lnTo>
                  <a:lnTo>
                    <a:pt x="260" y="33"/>
                  </a:lnTo>
                  <a:lnTo>
                    <a:pt x="263" y="31"/>
                  </a:lnTo>
                  <a:lnTo>
                    <a:pt x="266" y="29"/>
                  </a:lnTo>
                  <a:lnTo>
                    <a:pt x="268" y="27"/>
                  </a:lnTo>
                  <a:lnTo>
                    <a:pt x="268" y="24"/>
                  </a:lnTo>
                </a:path>
              </a:pathLst>
            </a:custGeom>
            <a:gradFill rotWithShape="0">
              <a:gsLst>
                <a:gs pos="0">
                  <a:srgbClr val="242424"/>
                </a:gs>
                <a:gs pos="100000">
                  <a:srgbClr val="333333"/>
                </a:gs>
              </a:gsLst>
              <a:lin ang="5400000" scaled="1"/>
            </a:gradFill>
            <a:ln w="12700" cap="rnd">
              <a:noFill/>
              <a:round/>
              <a:headEnd/>
              <a:tailEnd/>
            </a:ln>
          </p:spPr>
          <p:txBody>
            <a:bodyPr/>
            <a:lstStyle/>
            <a:p>
              <a:endParaRPr lang="zh-TW" altLang="en-US"/>
            </a:p>
          </p:txBody>
        </p:sp>
        <p:sp>
          <p:nvSpPr>
            <p:cNvPr id="94339" name="Freeform 16"/>
            <p:cNvSpPr>
              <a:spLocks/>
            </p:cNvSpPr>
            <p:nvPr/>
          </p:nvSpPr>
          <p:spPr bwMode="auto">
            <a:xfrm>
              <a:off x="1006" y="1692"/>
              <a:ext cx="85" cy="15"/>
            </a:xfrm>
            <a:custGeom>
              <a:avLst/>
              <a:gdLst>
                <a:gd name="T0" fmla="*/ 9 w 269"/>
                <a:gd name="T1" fmla="*/ 1 h 37"/>
                <a:gd name="T2" fmla="*/ 8 w 269"/>
                <a:gd name="T3" fmla="*/ 1 h 37"/>
                <a:gd name="T4" fmla="*/ 8 w 269"/>
                <a:gd name="T5" fmla="*/ 2 h 37"/>
                <a:gd name="T6" fmla="*/ 8 w 269"/>
                <a:gd name="T7" fmla="*/ 2 h 37"/>
                <a:gd name="T8" fmla="*/ 7 w 269"/>
                <a:gd name="T9" fmla="*/ 2 h 37"/>
                <a:gd name="T10" fmla="*/ 7 w 269"/>
                <a:gd name="T11" fmla="*/ 2 h 37"/>
                <a:gd name="T12" fmla="*/ 6 w 269"/>
                <a:gd name="T13" fmla="*/ 2 h 37"/>
                <a:gd name="T14" fmla="*/ 5 w 269"/>
                <a:gd name="T15" fmla="*/ 2 h 37"/>
                <a:gd name="T16" fmla="*/ 5 w 269"/>
                <a:gd name="T17" fmla="*/ 2 h 37"/>
                <a:gd name="T18" fmla="*/ 4 w 269"/>
                <a:gd name="T19" fmla="*/ 2 h 37"/>
                <a:gd name="T20" fmla="*/ 3 w 269"/>
                <a:gd name="T21" fmla="*/ 2 h 37"/>
                <a:gd name="T22" fmla="*/ 3 w 269"/>
                <a:gd name="T23" fmla="*/ 2 h 37"/>
                <a:gd name="T24" fmla="*/ 2 w 269"/>
                <a:gd name="T25" fmla="*/ 2 h 37"/>
                <a:gd name="T26" fmla="*/ 1 w 269"/>
                <a:gd name="T27" fmla="*/ 2 h 37"/>
                <a:gd name="T28" fmla="*/ 1 w 269"/>
                <a:gd name="T29" fmla="*/ 2 h 37"/>
                <a:gd name="T30" fmla="*/ 0 w 269"/>
                <a:gd name="T31" fmla="*/ 2 h 37"/>
                <a:gd name="T32" fmla="*/ 0 w 269"/>
                <a:gd name="T33" fmla="*/ 1 h 37"/>
                <a:gd name="T34" fmla="*/ 0 w 269"/>
                <a:gd name="T35" fmla="*/ 1 h 37"/>
                <a:gd name="T36" fmla="*/ 0 w 269"/>
                <a:gd name="T37" fmla="*/ 0 h 37"/>
                <a:gd name="T38" fmla="*/ 0 w 269"/>
                <a:gd name="T39" fmla="*/ 0 h 37"/>
                <a:gd name="T40" fmla="*/ 0 w 269"/>
                <a:gd name="T41" fmla="*/ 1 h 37"/>
                <a:gd name="T42" fmla="*/ 1 w 269"/>
                <a:gd name="T43" fmla="*/ 1 h 37"/>
                <a:gd name="T44" fmla="*/ 1 w 269"/>
                <a:gd name="T45" fmla="*/ 1 h 37"/>
                <a:gd name="T46" fmla="*/ 2 w 269"/>
                <a:gd name="T47" fmla="*/ 1 h 37"/>
                <a:gd name="T48" fmla="*/ 2 w 269"/>
                <a:gd name="T49" fmla="*/ 2 h 37"/>
                <a:gd name="T50" fmla="*/ 3 w 269"/>
                <a:gd name="T51" fmla="*/ 2 h 37"/>
                <a:gd name="T52" fmla="*/ 3 w 269"/>
                <a:gd name="T53" fmla="*/ 2 h 37"/>
                <a:gd name="T54" fmla="*/ 4 w 269"/>
                <a:gd name="T55" fmla="*/ 2 h 37"/>
                <a:gd name="T56" fmla="*/ 5 w 269"/>
                <a:gd name="T57" fmla="*/ 2 h 37"/>
                <a:gd name="T58" fmla="*/ 6 w 269"/>
                <a:gd name="T59" fmla="*/ 2 h 37"/>
                <a:gd name="T60" fmla="*/ 6 w 269"/>
                <a:gd name="T61" fmla="*/ 2 h 37"/>
                <a:gd name="T62" fmla="*/ 7 w 269"/>
                <a:gd name="T63" fmla="*/ 1 h 37"/>
                <a:gd name="T64" fmla="*/ 8 w 269"/>
                <a:gd name="T65" fmla="*/ 1 h 37"/>
                <a:gd name="T66" fmla="*/ 8 w 269"/>
                <a:gd name="T67" fmla="*/ 1 h 37"/>
                <a:gd name="T68" fmla="*/ 8 w 269"/>
                <a:gd name="T69" fmla="*/ 1 h 37"/>
                <a:gd name="T70" fmla="*/ 9 w 269"/>
                <a:gd name="T71" fmla="*/ 0 h 37"/>
                <a:gd name="T72" fmla="*/ 9 w 269"/>
                <a:gd name="T73" fmla="*/ 0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9"/>
                <a:gd name="T112" fmla="*/ 0 h 37"/>
                <a:gd name="T113" fmla="*/ 269 w 269"/>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9" h="37">
                  <a:moveTo>
                    <a:pt x="268" y="12"/>
                  </a:moveTo>
                  <a:lnTo>
                    <a:pt x="268" y="14"/>
                  </a:lnTo>
                  <a:lnTo>
                    <a:pt x="266" y="16"/>
                  </a:lnTo>
                  <a:lnTo>
                    <a:pt x="263" y="18"/>
                  </a:lnTo>
                  <a:lnTo>
                    <a:pt x="260" y="20"/>
                  </a:lnTo>
                  <a:lnTo>
                    <a:pt x="256" y="22"/>
                  </a:lnTo>
                  <a:lnTo>
                    <a:pt x="250" y="24"/>
                  </a:lnTo>
                  <a:lnTo>
                    <a:pt x="244" y="26"/>
                  </a:lnTo>
                  <a:lnTo>
                    <a:pt x="237" y="28"/>
                  </a:lnTo>
                  <a:lnTo>
                    <a:pt x="229" y="29"/>
                  </a:lnTo>
                  <a:lnTo>
                    <a:pt x="220" y="30"/>
                  </a:lnTo>
                  <a:lnTo>
                    <a:pt x="211" y="32"/>
                  </a:lnTo>
                  <a:lnTo>
                    <a:pt x="201" y="33"/>
                  </a:lnTo>
                  <a:lnTo>
                    <a:pt x="191" y="34"/>
                  </a:lnTo>
                  <a:lnTo>
                    <a:pt x="180" y="35"/>
                  </a:lnTo>
                  <a:lnTo>
                    <a:pt x="169" y="35"/>
                  </a:lnTo>
                  <a:lnTo>
                    <a:pt x="157" y="36"/>
                  </a:lnTo>
                  <a:lnTo>
                    <a:pt x="146" y="36"/>
                  </a:lnTo>
                  <a:lnTo>
                    <a:pt x="134" y="36"/>
                  </a:lnTo>
                  <a:lnTo>
                    <a:pt x="122" y="36"/>
                  </a:lnTo>
                  <a:lnTo>
                    <a:pt x="111" y="36"/>
                  </a:lnTo>
                  <a:lnTo>
                    <a:pt x="99" y="35"/>
                  </a:lnTo>
                  <a:lnTo>
                    <a:pt x="88" y="35"/>
                  </a:lnTo>
                  <a:lnTo>
                    <a:pt x="77" y="34"/>
                  </a:lnTo>
                  <a:lnTo>
                    <a:pt x="67" y="33"/>
                  </a:lnTo>
                  <a:lnTo>
                    <a:pt x="57" y="32"/>
                  </a:lnTo>
                  <a:lnTo>
                    <a:pt x="48" y="30"/>
                  </a:lnTo>
                  <a:lnTo>
                    <a:pt x="39" y="29"/>
                  </a:lnTo>
                  <a:lnTo>
                    <a:pt x="31" y="28"/>
                  </a:lnTo>
                  <a:lnTo>
                    <a:pt x="24" y="26"/>
                  </a:lnTo>
                  <a:lnTo>
                    <a:pt x="18" y="24"/>
                  </a:lnTo>
                  <a:lnTo>
                    <a:pt x="12" y="22"/>
                  </a:lnTo>
                  <a:lnTo>
                    <a:pt x="8" y="20"/>
                  </a:lnTo>
                  <a:lnTo>
                    <a:pt x="5" y="18"/>
                  </a:lnTo>
                  <a:lnTo>
                    <a:pt x="2" y="16"/>
                  </a:lnTo>
                  <a:lnTo>
                    <a:pt x="1" y="14"/>
                  </a:lnTo>
                  <a:lnTo>
                    <a:pt x="0" y="12"/>
                  </a:lnTo>
                  <a:lnTo>
                    <a:pt x="0" y="0"/>
                  </a:lnTo>
                  <a:lnTo>
                    <a:pt x="1" y="2"/>
                  </a:lnTo>
                  <a:lnTo>
                    <a:pt x="2" y="5"/>
                  </a:lnTo>
                  <a:lnTo>
                    <a:pt x="5" y="7"/>
                  </a:lnTo>
                  <a:lnTo>
                    <a:pt x="8" y="9"/>
                  </a:lnTo>
                  <a:lnTo>
                    <a:pt x="12" y="10"/>
                  </a:lnTo>
                  <a:lnTo>
                    <a:pt x="18" y="12"/>
                  </a:lnTo>
                  <a:lnTo>
                    <a:pt x="24" y="14"/>
                  </a:lnTo>
                  <a:lnTo>
                    <a:pt x="31" y="16"/>
                  </a:lnTo>
                  <a:lnTo>
                    <a:pt x="39" y="17"/>
                  </a:lnTo>
                  <a:lnTo>
                    <a:pt x="48" y="19"/>
                  </a:lnTo>
                  <a:lnTo>
                    <a:pt x="57" y="20"/>
                  </a:lnTo>
                  <a:lnTo>
                    <a:pt x="67" y="21"/>
                  </a:lnTo>
                  <a:lnTo>
                    <a:pt x="77" y="22"/>
                  </a:lnTo>
                  <a:lnTo>
                    <a:pt x="88" y="23"/>
                  </a:lnTo>
                  <a:lnTo>
                    <a:pt x="99" y="23"/>
                  </a:lnTo>
                  <a:lnTo>
                    <a:pt x="111" y="24"/>
                  </a:lnTo>
                  <a:lnTo>
                    <a:pt x="122" y="24"/>
                  </a:lnTo>
                  <a:lnTo>
                    <a:pt x="134" y="24"/>
                  </a:lnTo>
                  <a:lnTo>
                    <a:pt x="146" y="24"/>
                  </a:lnTo>
                  <a:lnTo>
                    <a:pt x="157" y="24"/>
                  </a:lnTo>
                  <a:lnTo>
                    <a:pt x="169" y="23"/>
                  </a:lnTo>
                  <a:lnTo>
                    <a:pt x="180" y="23"/>
                  </a:lnTo>
                  <a:lnTo>
                    <a:pt x="191" y="22"/>
                  </a:lnTo>
                  <a:lnTo>
                    <a:pt x="201" y="21"/>
                  </a:lnTo>
                  <a:lnTo>
                    <a:pt x="211" y="20"/>
                  </a:lnTo>
                  <a:lnTo>
                    <a:pt x="220" y="19"/>
                  </a:lnTo>
                  <a:lnTo>
                    <a:pt x="229" y="17"/>
                  </a:lnTo>
                  <a:lnTo>
                    <a:pt x="237" y="16"/>
                  </a:lnTo>
                  <a:lnTo>
                    <a:pt x="244" y="14"/>
                  </a:lnTo>
                  <a:lnTo>
                    <a:pt x="250" y="12"/>
                  </a:lnTo>
                  <a:lnTo>
                    <a:pt x="256" y="10"/>
                  </a:lnTo>
                  <a:lnTo>
                    <a:pt x="260" y="9"/>
                  </a:lnTo>
                  <a:lnTo>
                    <a:pt x="263" y="7"/>
                  </a:lnTo>
                  <a:lnTo>
                    <a:pt x="266" y="5"/>
                  </a:lnTo>
                  <a:lnTo>
                    <a:pt x="268" y="2"/>
                  </a:lnTo>
                  <a:lnTo>
                    <a:pt x="268" y="0"/>
                  </a:lnTo>
                  <a:lnTo>
                    <a:pt x="268" y="12"/>
                  </a:lnTo>
                </a:path>
              </a:pathLst>
            </a:custGeom>
            <a:solidFill>
              <a:srgbClr val="666666"/>
            </a:solidFill>
            <a:ln w="12700" cap="rnd">
              <a:noFill/>
              <a:round/>
              <a:headEnd/>
              <a:tailEnd/>
            </a:ln>
          </p:spPr>
          <p:txBody>
            <a:bodyPr/>
            <a:lstStyle/>
            <a:p>
              <a:endParaRPr lang="zh-TW" altLang="en-US"/>
            </a:p>
          </p:txBody>
        </p:sp>
        <p:sp>
          <p:nvSpPr>
            <p:cNvPr id="94340" name="Freeform 17"/>
            <p:cNvSpPr>
              <a:spLocks/>
            </p:cNvSpPr>
            <p:nvPr/>
          </p:nvSpPr>
          <p:spPr bwMode="auto">
            <a:xfrm>
              <a:off x="960" y="1716"/>
              <a:ext cx="177" cy="67"/>
            </a:xfrm>
            <a:custGeom>
              <a:avLst/>
              <a:gdLst>
                <a:gd name="T0" fmla="*/ 0 w 568"/>
                <a:gd name="T1" fmla="*/ 11 h 168"/>
                <a:gd name="T2" fmla="*/ 17 w 568"/>
                <a:gd name="T3" fmla="*/ 11 h 168"/>
                <a:gd name="T4" fmla="*/ 17 w 568"/>
                <a:gd name="T5" fmla="*/ 0 h 168"/>
                <a:gd name="T6" fmla="*/ 0 w 568"/>
                <a:gd name="T7" fmla="*/ 0 h 168"/>
                <a:gd name="T8" fmla="*/ 0 w 568"/>
                <a:gd name="T9" fmla="*/ 11 h 168"/>
                <a:gd name="T10" fmla="*/ 0 60000 65536"/>
                <a:gd name="T11" fmla="*/ 0 60000 65536"/>
                <a:gd name="T12" fmla="*/ 0 60000 65536"/>
                <a:gd name="T13" fmla="*/ 0 60000 65536"/>
                <a:gd name="T14" fmla="*/ 0 60000 65536"/>
                <a:gd name="T15" fmla="*/ 0 w 568"/>
                <a:gd name="T16" fmla="*/ 0 h 168"/>
                <a:gd name="T17" fmla="*/ 568 w 568"/>
                <a:gd name="T18" fmla="*/ 168 h 168"/>
              </a:gdLst>
              <a:ahLst/>
              <a:cxnLst>
                <a:cxn ang="T10">
                  <a:pos x="T0" y="T1"/>
                </a:cxn>
                <a:cxn ang="T11">
                  <a:pos x="T2" y="T3"/>
                </a:cxn>
                <a:cxn ang="T12">
                  <a:pos x="T4" y="T5"/>
                </a:cxn>
                <a:cxn ang="T13">
                  <a:pos x="T6" y="T7"/>
                </a:cxn>
                <a:cxn ang="T14">
                  <a:pos x="T8" y="T9"/>
                </a:cxn>
              </a:cxnLst>
              <a:rect l="T15" t="T16" r="T17" b="T18"/>
              <a:pathLst>
                <a:path w="568" h="168">
                  <a:moveTo>
                    <a:pt x="0" y="167"/>
                  </a:moveTo>
                  <a:lnTo>
                    <a:pt x="567" y="167"/>
                  </a:lnTo>
                  <a:lnTo>
                    <a:pt x="567" y="0"/>
                  </a:lnTo>
                  <a:lnTo>
                    <a:pt x="0" y="0"/>
                  </a:lnTo>
                  <a:lnTo>
                    <a:pt x="0" y="167"/>
                  </a:lnTo>
                </a:path>
              </a:pathLst>
            </a:custGeom>
            <a:gradFill rotWithShape="0">
              <a:gsLst>
                <a:gs pos="0">
                  <a:srgbClr val="FFFFFF"/>
                </a:gs>
                <a:gs pos="100000">
                  <a:srgbClr val="E5E5E5"/>
                </a:gs>
              </a:gsLst>
              <a:lin ang="5400000" scaled="1"/>
            </a:gradFill>
            <a:ln w="12700" cap="rnd">
              <a:noFill/>
              <a:round/>
              <a:headEnd/>
              <a:tailEnd/>
            </a:ln>
          </p:spPr>
          <p:txBody>
            <a:bodyPr/>
            <a:lstStyle/>
            <a:p>
              <a:endParaRPr lang="zh-TW" altLang="en-US"/>
            </a:p>
          </p:txBody>
        </p:sp>
        <p:sp>
          <p:nvSpPr>
            <p:cNvPr id="94341" name="Freeform 18"/>
            <p:cNvSpPr>
              <a:spLocks/>
            </p:cNvSpPr>
            <p:nvPr/>
          </p:nvSpPr>
          <p:spPr bwMode="auto">
            <a:xfrm>
              <a:off x="988" y="1684"/>
              <a:ext cx="116" cy="11"/>
            </a:xfrm>
            <a:custGeom>
              <a:avLst/>
              <a:gdLst>
                <a:gd name="T0" fmla="*/ 0 w 373"/>
                <a:gd name="T1" fmla="*/ 2 h 29"/>
                <a:gd name="T2" fmla="*/ 0 w 373"/>
                <a:gd name="T3" fmla="*/ 0 h 29"/>
                <a:gd name="T4" fmla="*/ 11 w 373"/>
                <a:gd name="T5" fmla="*/ 0 h 29"/>
                <a:gd name="T6" fmla="*/ 11 w 373"/>
                <a:gd name="T7" fmla="*/ 2 h 29"/>
                <a:gd name="T8" fmla="*/ 0 w 373"/>
                <a:gd name="T9" fmla="*/ 2 h 29"/>
                <a:gd name="T10" fmla="*/ 0 60000 65536"/>
                <a:gd name="T11" fmla="*/ 0 60000 65536"/>
                <a:gd name="T12" fmla="*/ 0 60000 65536"/>
                <a:gd name="T13" fmla="*/ 0 60000 65536"/>
                <a:gd name="T14" fmla="*/ 0 60000 65536"/>
                <a:gd name="T15" fmla="*/ 0 w 373"/>
                <a:gd name="T16" fmla="*/ 0 h 29"/>
                <a:gd name="T17" fmla="*/ 373 w 373"/>
                <a:gd name="T18" fmla="*/ 29 h 29"/>
              </a:gdLst>
              <a:ahLst/>
              <a:cxnLst>
                <a:cxn ang="T10">
                  <a:pos x="T0" y="T1"/>
                </a:cxn>
                <a:cxn ang="T11">
                  <a:pos x="T2" y="T3"/>
                </a:cxn>
                <a:cxn ang="T12">
                  <a:pos x="T4" y="T5"/>
                </a:cxn>
                <a:cxn ang="T13">
                  <a:pos x="T6" y="T7"/>
                </a:cxn>
                <a:cxn ang="T14">
                  <a:pos x="T8" y="T9"/>
                </a:cxn>
              </a:cxnLst>
              <a:rect l="T15" t="T16" r="T17" b="T18"/>
              <a:pathLst>
                <a:path w="373" h="29">
                  <a:moveTo>
                    <a:pt x="0" y="28"/>
                  </a:moveTo>
                  <a:lnTo>
                    <a:pt x="0" y="0"/>
                  </a:lnTo>
                  <a:lnTo>
                    <a:pt x="372" y="0"/>
                  </a:lnTo>
                  <a:lnTo>
                    <a:pt x="372" y="28"/>
                  </a:lnTo>
                  <a:lnTo>
                    <a:pt x="0" y="28"/>
                  </a:lnTo>
                </a:path>
              </a:pathLst>
            </a:custGeom>
            <a:solidFill>
              <a:srgbClr val="999999"/>
            </a:solidFill>
            <a:ln w="12700" cap="rnd">
              <a:noFill/>
              <a:round/>
              <a:headEnd/>
              <a:tailEnd/>
            </a:ln>
          </p:spPr>
          <p:txBody>
            <a:bodyPr/>
            <a:lstStyle/>
            <a:p>
              <a:endParaRPr lang="zh-TW" altLang="en-US"/>
            </a:p>
          </p:txBody>
        </p:sp>
        <p:sp>
          <p:nvSpPr>
            <p:cNvPr id="94342" name="Freeform 19"/>
            <p:cNvSpPr>
              <a:spLocks/>
            </p:cNvSpPr>
            <p:nvPr/>
          </p:nvSpPr>
          <p:spPr bwMode="auto">
            <a:xfrm>
              <a:off x="960" y="1715"/>
              <a:ext cx="177" cy="24"/>
            </a:xfrm>
            <a:custGeom>
              <a:avLst/>
              <a:gdLst>
                <a:gd name="T0" fmla="*/ 6 w 568"/>
                <a:gd name="T1" fmla="*/ 0 h 59"/>
                <a:gd name="T2" fmla="*/ 0 w 568"/>
                <a:gd name="T3" fmla="*/ 0 h 59"/>
                <a:gd name="T4" fmla="*/ 0 w 568"/>
                <a:gd name="T5" fmla="*/ 4 h 59"/>
                <a:gd name="T6" fmla="*/ 17 w 568"/>
                <a:gd name="T7" fmla="*/ 4 h 59"/>
                <a:gd name="T8" fmla="*/ 17 w 568"/>
                <a:gd name="T9" fmla="*/ 0 h 59"/>
                <a:gd name="T10" fmla="*/ 11 w 568"/>
                <a:gd name="T11" fmla="*/ 0 h 59"/>
                <a:gd name="T12" fmla="*/ 6 w 568"/>
                <a:gd name="T13" fmla="*/ 0 h 59"/>
                <a:gd name="T14" fmla="*/ 0 60000 65536"/>
                <a:gd name="T15" fmla="*/ 0 60000 65536"/>
                <a:gd name="T16" fmla="*/ 0 60000 65536"/>
                <a:gd name="T17" fmla="*/ 0 60000 65536"/>
                <a:gd name="T18" fmla="*/ 0 60000 65536"/>
                <a:gd name="T19" fmla="*/ 0 60000 65536"/>
                <a:gd name="T20" fmla="*/ 0 60000 65536"/>
                <a:gd name="T21" fmla="*/ 0 w 568"/>
                <a:gd name="T22" fmla="*/ 0 h 59"/>
                <a:gd name="T23" fmla="*/ 568 w 56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8" h="59">
                  <a:moveTo>
                    <a:pt x="210" y="0"/>
                  </a:moveTo>
                  <a:lnTo>
                    <a:pt x="0" y="0"/>
                  </a:lnTo>
                  <a:lnTo>
                    <a:pt x="0" y="58"/>
                  </a:lnTo>
                  <a:lnTo>
                    <a:pt x="567" y="58"/>
                  </a:lnTo>
                  <a:lnTo>
                    <a:pt x="567" y="2"/>
                  </a:lnTo>
                  <a:lnTo>
                    <a:pt x="355" y="2"/>
                  </a:lnTo>
                  <a:lnTo>
                    <a:pt x="210" y="0"/>
                  </a:lnTo>
                </a:path>
              </a:pathLst>
            </a:custGeom>
            <a:solidFill>
              <a:srgbClr val="919191"/>
            </a:solidFill>
            <a:ln w="12700" cap="rnd">
              <a:noFill/>
              <a:round/>
              <a:headEnd/>
              <a:tailEnd/>
            </a:ln>
          </p:spPr>
          <p:txBody>
            <a:bodyPr/>
            <a:lstStyle/>
            <a:p>
              <a:endParaRPr lang="zh-TW" altLang="en-US"/>
            </a:p>
          </p:txBody>
        </p:sp>
        <p:sp>
          <p:nvSpPr>
            <p:cNvPr id="94343" name="Freeform 20"/>
            <p:cNvSpPr>
              <a:spLocks/>
            </p:cNvSpPr>
            <p:nvPr/>
          </p:nvSpPr>
          <p:spPr bwMode="auto">
            <a:xfrm>
              <a:off x="1006" y="1724"/>
              <a:ext cx="15" cy="11"/>
            </a:xfrm>
            <a:custGeom>
              <a:avLst/>
              <a:gdLst>
                <a:gd name="T0" fmla="*/ 0 w 47"/>
                <a:gd name="T1" fmla="*/ 1 h 30"/>
                <a:gd name="T2" fmla="*/ 0 w 47"/>
                <a:gd name="T3" fmla="*/ 1 h 30"/>
                <a:gd name="T4" fmla="*/ 0 w 47"/>
                <a:gd name="T5" fmla="*/ 1 h 30"/>
                <a:gd name="T6" fmla="*/ 0 w 47"/>
                <a:gd name="T7" fmla="*/ 1 h 30"/>
                <a:gd name="T8" fmla="*/ 0 w 47"/>
                <a:gd name="T9" fmla="*/ 1 h 30"/>
                <a:gd name="T10" fmla="*/ 0 w 47"/>
                <a:gd name="T11" fmla="*/ 1 h 30"/>
                <a:gd name="T12" fmla="*/ 0 w 47"/>
                <a:gd name="T13" fmla="*/ 1 h 30"/>
                <a:gd name="T14" fmla="*/ 0 w 47"/>
                <a:gd name="T15" fmla="*/ 1 h 30"/>
                <a:gd name="T16" fmla="*/ 0 w 47"/>
                <a:gd name="T17" fmla="*/ 1 h 30"/>
                <a:gd name="T18" fmla="*/ 0 w 47"/>
                <a:gd name="T19" fmla="*/ 1 h 30"/>
                <a:gd name="T20" fmla="*/ 0 w 47"/>
                <a:gd name="T21" fmla="*/ 0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0 w 47"/>
                <a:gd name="T35" fmla="*/ 0 h 30"/>
                <a:gd name="T36" fmla="*/ 1 w 47"/>
                <a:gd name="T37" fmla="*/ 0 h 30"/>
                <a:gd name="T38" fmla="*/ 1 w 47"/>
                <a:gd name="T39" fmla="*/ 0 h 30"/>
                <a:gd name="T40" fmla="*/ 1 w 47"/>
                <a:gd name="T41" fmla="*/ 0 h 30"/>
                <a:gd name="T42" fmla="*/ 1 w 47"/>
                <a:gd name="T43" fmla="*/ 0 h 30"/>
                <a:gd name="T44" fmla="*/ 1 w 47"/>
                <a:gd name="T45" fmla="*/ 0 h 30"/>
                <a:gd name="T46" fmla="*/ 1 w 47"/>
                <a:gd name="T47" fmla="*/ 0 h 30"/>
                <a:gd name="T48" fmla="*/ 1 w 47"/>
                <a:gd name="T49" fmla="*/ 0 h 30"/>
                <a:gd name="T50" fmla="*/ 1 w 47"/>
                <a:gd name="T51" fmla="*/ 0 h 30"/>
                <a:gd name="T52" fmla="*/ 2 w 47"/>
                <a:gd name="T53" fmla="*/ 0 h 30"/>
                <a:gd name="T54" fmla="*/ 2 w 47"/>
                <a:gd name="T55" fmla="*/ 1 h 30"/>
                <a:gd name="T56" fmla="*/ 2 w 47"/>
                <a:gd name="T57" fmla="*/ 1 h 30"/>
                <a:gd name="T58" fmla="*/ 1 w 47"/>
                <a:gd name="T59" fmla="*/ 1 h 30"/>
                <a:gd name="T60" fmla="*/ 1 w 47"/>
                <a:gd name="T61" fmla="*/ 1 h 30"/>
                <a:gd name="T62" fmla="*/ 1 w 47"/>
                <a:gd name="T63" fmla="*/ 1 h 30"/>
                <a:gd name="T64" fmla="*/ 1 w 47"/>
                <a:gd name="T65" fmla="*/ 1 h 30"/>
                <a:gd name="T66" fmla="*/ 1 w 47"/>
                <a:gd name="T67" fmla="*/ 1 h 30"/>
                <a:gd name="T68" fmla="*/ 1 w 47"/>
                <a:gd name="T69" fmla="*/ 1 h 30"/>
                <a:gd name="T70" fmla="*/ 1 w 47"/>
                <a:gd name="T71" fmla="*/ 1 h 30"/>
                <a:gd name="T72" fmla="*/ 1 w 47"/>
                <a:gd name="T73" fmla="*/ 1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30"/>
                <a:gd name="T113" fmla="*/ 47 w 47"/>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30">
                  <a:moveTo>
                    <a:pt x="15" y="29"/>
                  </a:moveTo>
                  <a:lnTo>
                    <a:pt x="14" y="29"/>
                  </a:lnTo>
                  <a:lnTo>
                    <a:pt x="12" y="29"/>
                  </a:lnTo>
                  <a:lnTo>
                    <a:pt x="11" y="29"/>
                  </a:lnTo>
                  <a:lnTo>
                    <a:pt x="10" y="28"/>
                  </a:lnTo>
                  <a:lnTo>
                    <a:pt x="9" y="28"/>
                  </a:lnTo>
                  <a:lnTo>
                    <a:pt x="8" y="27"/>
                  </a:lnTo>
                  <a:lnTo>
                    <a:pt x="7" y="26"/>
                  </a:lnTo>
                  <a:lnTo>
                    <a:pt x="5" y="26"/>
                  </a:lnTo>
                  <a:lnTo>
                    <a:pt x="4" y="25"/>
                  </a:lnTo>
                  <a:lnTo>
                    <a:pt x="4" y="24"/>
                  </a:lnTo>
                  <a:lnTo>
                    <a:pt x="3" y="23"/>
                  </a:lnTo>
                  <a:lnTo>
                    <a:pt x="2" y="22"/>
                  </a:lnTo>
                  <a:lnTo>
                    <a:pt x="2" y="21"/>
                  </a:lnTo>
                  <a:lnTo>
                    <a:pt x="1" y="20"/>
                  </a:lnTo>
                  <a:lnTo>
                    <a:pt x="1" y="18"/>
                  </a:lnTo>
                  <a:lnTo>
                    <a:pt x="0" y="17"/>
                  </a:lnTo>
                  <a:lnTo>
                    <a:pt x="0" y="16"/>
                  </a:lnTo>
                  <a:lnTo>
                    <a:pt x="0" y="14"/>
                  </a:lnTo>
                  <a:lnTo>
                    <a:pt x="0" y="13"/>
                  </a:lnTo>
                  <a:lnTo>
                    <a:pt x="0" y="12"/>
                  </a:lnTo>
                  <a:lnTo>
                    <a:pt x="1" y="11"/>
                  </a:lnTo>
                  <a:lnTo>
                    <a:pt x="1" y="10"/>
                  </a:lnTo>
                  <a:lnTo>
                    <a:pt x="2" y="8"/>
                  </a:lnTo>
                  <a:lnTo>
                    <a:pt x="2" y="7"/>
                  </a:lnTo>
                  <a:lnTo>
                    <a:pt x="3" y="6"/>
                  </a:lnTo>
                  <a:lnTo>
                    <a:pt x="4" y="5"/>
                  </a:lnTo>
                  <a:lnTo>
                    <a:pt x="4" y="4"/>
                  </a:lnTo>
                  <a:lnTo>
                    <a:pt x="5" y="3"/>
                  </a:lnTo>
                  <a:lnTo>
                    <a:pt x="7" y="2"/>
                  </a:lnTo>
                  <a:lnTo>
                    <a:pt x="8" y="2"/>
                  </a:lnTo>
                  <a:lnTo>
                    <a:pt x="9" y="1"/>
                  </a:lnTo>
                  <a:lnTo>
                    <a:pt x="10" y="1"/>
                  </a:lnTo>
                  <a:lnTo>
                    <a:pt x="11" y="0"/>
                  </a:lnTo>
                  <a:lnTo>
                    <a:pt x="12" y="0"/>
                  </a:lnTo>
                  <a:lnTo>
                    <a:pt x="14" y="0"/>
                  </a:lnTo>
                  <a:lnTo>
                    <a:pt x="15" y="0"/>
                  </a:lnTo>
                  <a:lnTo>
                    <a:pt x="31" y="0"/>
                  </a:lnTo>
                  <a:lnTo>
                    <a:pt x="32" y="0"/>
                  </a:lnTo>
                  <a:lnTo>
                    <a:pt x="34" y="0"/>
                  </a:lnTo>
                  <a:lnTo>
                    <a:pt x="35" y="0"/>
                  </a:lnTo>
                  <a:lnTo>
                    <a:pt x="36" y="1"/>
                  </a:lnTo>
                  <a:lnTo>
                    <a:pt x="37" y="1"/>
                  </a:lnTo>
                  <a:lnTo>
                    <a:pt x="38" y="2"/>
                  </a:lnTo>
                  <a:lnTo>
                    <a:pt x="40" y="2"/>
                  </a:lnTo>
                  <a:lnTo>
                    <a:pt x="41" y="3"/>
                  </a:lnTo>
                  <a:lnTo>
                    <a:pt x="42" y="4"/>
                  </a:lnTo>
                  <a:lnTo>
                    <a:pt x="42" y="5"/>
                  </a:lnTo>
                  <a:lnTo>
                    <a:pt x="43" y="6"/>
                  </a:lnTo>
                  <a:lnTo>
                    <a:pt x="44" y="7"/>
                  </a:lnTo>
                  <a:lnTo>
                    <a:pt x="45" y="8"/>
                  </a:lnTo>
                  <a:lnTo>
                    <a:pt x="45" y="10"/>
                  </a:lnTo>
                  <a:lnTo>
                    <a:pt x="46" y="11"/>
                  </a:lnTo>
                  <a:lnTo>
                    <a:pt x="46" y="12"/>
                  </a:lnTo>
                  <a:lnTo>
                    <a:pt x="46" y="13"/>
                  </a:lnTo>
                  <a:lnTo>
                    <a:pt x="46" y="14"/>
                  </a:lnTo>
                  <a:lnTo>
                    <a:pt x="46" y="16"/>
                  </a:lnTo>
                  <a:lnTo>
                    <a:pt x="46" y="17"/>
                  </a:lnTo>
                  <a:lnTo>
                    <a:pt x="46" y="18"/>
                  </a:lnTo>
                  <a:lnTo>
                    <a:pt x="45" y="20"/>
                  </a:lnTo>
                  <a:lnTo>
                    <a:pt x="45" y="21"/>
                  </a:lnTo>
                  <a:lnTo>
                    <a:pt x="44" y="22"/>
                  </a:lnTo>
                  <a:lnTo>
                    <a:pt x="43" y="23"/>
                  </a:lnTo>
                  <a:lnTo>
                    <a:pt x="42" y="24"/>
                  </a:lnTo>
                  <a:lnTo>
                    <a:pt x="42" y="25"/>
                  </a:lnTo>
                  <a:lnTo>
                    <a:pt x="41" y="26"/>
                  </a:lnTo>
                  <a:lnTo>
                    <a:pt x="40" y="26"/>
                  </a:lnTo>
                  <a:lnTo>
                    <a:pt x="38" y="27"/>
                  </a:lnTo>
                  <a:lnTo>
                    <a:pt x="37" y="28"/>
                  </a:lnTo>
                  <a:lnTo>
                    <a:pt x="36" y="28"/>
                  </a:lnTo>
                  <a:lnTo>
                    <a:pt x="35" y="29"/>
                  </a:lnTo>
                  <a:lnTo>
                    <a:pt x="34" y="29"/>
                  </a:lnTo>
                  <a:lnTo>
                    <a:pt x="32" y="29"/>
                  </a:lnTo>
                  <a:lnTo>
                    <a:pt x="31" y="29"/>
                  </a:lnTo>
                  <a:lnTo>
                    <a:pt x="15" y="29"/>
                  </a:lnTo>
                </a:path>
              </a:pathLst>
            </a:custGeom>
            <a:solidFill>
              <a:srgbClr val="232323"/>
            </a:solidFill>
            <a:ln w="12700" cap="rnd">
              <a:noFill/>
              <a:round/>
              <a:headEnd/>
              <a:tailEnd/>
            </a:ln>
          </p:spPr>
          <p:txBody>
            <a:bodyPr/>
            <a:lstStyle/>
            <a:p>
              <a:endParaRPr lang="zh-TW" altLang="en-US"/>
            </a:p>
          </p:txBody>
        </p:sp>
        <p:sp>
          <p:nvSpPr>
            <p:cNvPr id="94344" name="Freeform 21"/>
            <p:cNvSpPr>
              <a:spLocks/>
            </p:cNvSpPr>
            <p:nvPr/>
          </p:nvSpPr>
          <p:spPr bwMode="auto">
            <a:xfrm>
              <a:off x="973" y="1756"/>
              <a:ext cx="201" cy="35"/>
            </a:xfrm>
            <a:custGeom>
              <a:avLst/>
              <a:gdLst>
                <a:gd name="T0" fmla="*/ 0 w 646"/>
                <a:gd name="T1" fmla="*/ 6 h 87"/>
                <a:gd name="T2" fmla="*/ 20 w 646"/>
                <a:gd name="T3" fmla="*/ 6 h 87"/>
                <a:gd name="T4" fmla="*/ 18 w 646"/>
                <a:gd name="T5" fmla="*/ 0 h 87"/>
                <a:gd name="T6" fmla="*/ 1 w 646"/>
                <a:gd name="T7" fmla="*/ 0 h 87"/>
                <a:gd name="T8" fmla="*/ 0 w 646"/>
                <a:gd name="T9" fmla="*/ 6 h 87"/>
                <a:gd name="T10" fmla="*/ 0 60000 65536"/>
                <a:gd name="T11" fmla="*/ 0 60000 65536"/>
                <a:gd name="T12" fmla="*/ 0 60000 65536"/>
                <a:gd name="T13" fmla="*/ 0 60000 65536"/>
                <a:gd name="T14" fmla="*/ 0 60000 65536"/>
                <a:gd name="T15" fmla="*/ 0 w 646"/>
                <a:gd name="T16" fmla="*/ 0 h 87"/>
                <a:gd name="T17" fmla="*/ 646 w 646"/>
                <a:gd name="T18" fmla="*/ 87 h 87"/>
              </a:gdLst>
              <a:ahLst/>
              <a:cxnLst>
                <a:cxn ang="T10">
                  <a:pos x="T0" y="T1"/>
                </a:cxn>
                <a:cxn ang="T11">
                  <a:pos x="T2" y="T3"/>
                </a:cxn>
                <a:cxn ang="T12">
                  <a:pos x="T4" y="T5"/>
                </a:cxn>
                <a:cxn ang="T13">
                  <a:pos x="T6" y="T7"/>
                </a:cxn>
                <a:cxn ang="T14">
                  <a:pos x="T8" y="T9"/>
                </a:cxn>
              </a:cxnLst>
              <a:rect l="T15" t="T16" r="T17" b="T18"/>
              <a:pathLst>
                <a:path w="646" h="87">
                  <a:moveTo>
                    <a:pt x="0" y="86"/>
                  </a:moveTo>
                  <a:lnTo>
                    <a:pt x="645" y="86"/>
                  </a:lnTo>
                  <a:lnTo>
                    <a:pt x="610" y="0"/>
                  </a:lnTo>
                  <a:lnTo>
                    <a:pt x="42" y="0"/>
                  </a:lnTo>
                  <a:lnTo>
                    <a:pt x="0" y="86"/>
                  </a:lnTo>
                </a:path>
              </a:pathLst>
            </a:custGeom>
            <a:gradFill rotWithShape="0">
              <a:gsLst>
                <a:gs pos="0">
                  <a:srgbClr val="919191"/>
                </a:gs>
                <a:gs pos="100000">
                  <a:srgbClr val="D3D3D3"/>
                </a:gs>
              </a:gsLst>
              <a:lin ang="5400000" scaled="1"/>
            </a:gradFill>
            <a:ln w="12700" cap="rnd">
              <a:noFill/>
              <a:round/>
              <a:headEnd/>
              <a:tailEnd/>
            </a:ln>
          </p:spPr>
          <p:txBody>
            <a:bodyPr/>
            <a:lstStyle/>
            <a:p>
              <a:endParaRPr lang="zh-TW" altLang="en-US"/>
            </a:p>
          </p:txBody>
        </p:sp>
        <p:sp>
          <p:nvSpPr>
            <p:cNvPr id="94345" name="Freeform 22"/>
            <p:cNvSpPr>
              <a:spLocks/>
            </p:cNvSpPr>
            <p:nvPr/>
          </p:nvSpPr>
          <p:spPr bwMode="auto">
            <a:xfrm>
              <a:off x="973" y="1790"/>
              <a:ext cx="201" cy="7"/>
            </a:xfrm>
            <a:custGeom>
              <a:avLst/>
              <a:gdLst>
                <a:gd name="T0" fmla="*/ 0 w 646"/>
                <a:gd name="T1" fmla="*/ 1 h 17"/>
                <a:gd name="T2" fmla="*/ 0 w 646"/>
                <a:gd name="T3" fmla="*/ 0 h 17"/>
                <a:gd name="T4" fmla="*/ 20 w 646"/>
                <a:gd name="T5" fmla="*/ 0 h 17"/>
                <a:gd name="T6" fmla="*/ 20 w 646"/>
                <a:gd name="T7" fmla="*/ 1 h 17"/>
                <a:gd name="T8" fmla="*/ 0 w 646"/>
                <a:gd name="T9" fmla="*/ 1 h 17"/>
                <a:gd name="T10" fmla="*/ 0 60000 65536"/>
                <a:gd name="T11" fmla="*/ 0 60000 65536"/>
                <a:gd name="T12" fmla="*/ 0 60000 65536"/>
                <a:gd name="T13" fmla="*/ 0 60000 65536"/>
                <a:gd name="T14" fmla="*/ 0 60000 65536"/>
                <a:gd name="T15" fmla="*/ 0 w 646"/>
                <a:gd name="T16" fmla="*/ 0 h 17"/>
                <a:gd name="T17" fmla="*/ 646 w 646"/>
                <a:gd name="T18" fmla="*/ 17 h 17"/>
              </a:gdLst>
              <a:ahLst/>
              <a:cxnLst>
                <a:cxn ang="T10">
                  <a:pos x="T0" y="T1"/>
                </a:cxn>
                <a:cxn ang="T11">
                  <a:pos x="T2" y="T3"/>
                </a:cxn>
                <a:cxn ang="T12">
                  <a:pos x="T4" y="T5"/>
                </a:cxn>
                <a:cxn ang="T13">
                  <a:pos x="T6" y="T7"/>
                </a:cxn>
                <a:cxn ang="T14">
                  <a:pos x="T8" y="T9"/>
                </a:cxn>
              </a:cxnLst>
              <a:rect l="T15" t="T16" r="T17" b="T18"/>
              <a:pathLst>
                <a:path w="646" h="17">
                  <a:moveTo>
                    <a:pt x="0" y="16"/>
                  </a:moveTo>
                  <a:lnTo>
                    <a:pt x="0" y="0"/>
                  </a:lnTo>
                  <a:lnTo>
                    <a:pt x="645" y="0"/>
                  </a:lnTo>
                  <a:lnTo>
                    <a:pt x="645" y="16"/>
                  </a:lnTo>
                  <a:lnTo>
                    <a:pt x="0" y="16"/>
                  </a:lnTo>
                </a:path>
              </a:pathLst>
            </a:custGeom>
            <a:gradFill rotWithShape="0">
              <a:gsLst>
                <a:gs pos="0">
                  <a:srgbClr val="767676"/>
                </a:gs>
                <a:gs pos="100000">
                  <a:srgbClr val="676767"/>
                </a:gs>
              </a:gsLst>
              <a:lin ang="0" scaled="1"/>
            </a:gradFill>
            <a:ln w="12700" cap="rnd">
              <a:noFill/>
              <a:round/>
              <a:headEnd/>
              <a:tailEnd/>
            </a:ln>
          </p:spPr>
          <p:txBody>
            <a:bodyPr/>
            <a:lstStyle/>
            <a:p>
              <a:endParaRPr lang="zh-TW" altLang="en-US"/>
            </a:p>
          </p:txBody>
        </p:sp>
        <p:sp>
          <p:nvSpPr>
            <p:cNvPr id="94346" name="Freeform 23"/>
            <p:cNvSpPr>
              <a:spLocks/>
            </p:cNvSpPr>
            <p:nvPr/>
          </p:nvSpPr>
          <p:spPr bwMode="auto">
            <a:xfrm>
              <a:off x="983" y="1761"/>
              <a:ext cx="180" cy="25"/>
            </a:xfrm>
            <a:custGeom>
              <a:avLst/>
              <a:gdLst>
                <a:gd name="T0" fmla="*/ 0 w 578"/>
                <a:gd name="T1" fmla="*/ 4 h 63"/>
                <a:gd name="T2" fmla="*/ 17 w 578"/>
                <a:gd name="T3" fmla="*/ 4 h 63"/>
                <a:gd name="T4" fmla="*/ 17 w 578"/>
                <a:gd name="T5" fmla="*/ 0 h 63"/>
                <a:gd name="T6" fmla="*/ 1 w 578"/>
                <a:gd name="T7" fmla="*/ 0 h 63"/>
                <a:gd name="T8" fmla="*/ 0 w 578"/>
                <a:gd name="T9" fmla="*/ 4 h 63"/>
                <a:gd name="T10" fmla="*/ 0 60000 65536"/>
                <a:gd name="T11" fmla="*/ 0 60000 65536"/>
                <a:gd name="T12" fmla="*/ 0 60000 65536"/>
                <a:gd name="T13" fmla="*/ 0 60000 65536"/>
                <a:gd name="T14" fmla="*/ 0 60000 65536"/>
                <a:gd name="T15" fmla="*/ 0 w 578"/>
                <a:gd name="T16" fmla="*/ 0 h 63"/>
                <a:gd name="T17" fmla="*/ 578 w 578"/>
                <a:gd name="T18" fmla="*/ 63 h 63"/>
              </a:gdLst>
              <a:ahLst/>
              <a:cxnLst>
                <a:cxn ang="T10">
                  <a:pos x="T0" y="T1"/>
                </a:cxn>
                <a:cxn ang="T11">
                  <a:pos x="T2" y="T3"/>
                </a:cxn>
                <a:cxn ang="T12">
                  <a:pos x="T4" y="T5"/>
                </a:cxn>
                <a:cxn ang="T13">
                  <a:pos x="T6" y="T7"/>
                </a:cxn>
                <a:cxn ang="T14">
                  <a:pos x="T8" y="T9"/>
                </a:cxn>
              </a:cxnLst>
              <a:rect l="T15" t="T16" r="T17" b="T18"/>
              <a:pathLst>
                <a:path w="578" h="63">
                  <a:moveTo>
                    <a:pt x="0" y="62"/>
                  </a:moveTo>
                  <a:lnTo>
                    <a:pt x="577" y="62"/>
                  </a:lnTo>
                  <a:lnTo>
                    <a:pt x="557" y="0"/>
                  </a:lnTo>
                  <a:lnTo>
                    <a:pt x="25" y="0"/>
                  </a:lnTo>
                  <a:lnTo>
                    <a:pt x="0" y="62"/>
                  </a:lnTo>
                </a:path>
              </a:pathLst>
            </a:custGeom>
            <a:gradFill rotWithShape="0">
              <a:gsLst>
                <a:gs pos="0">
                  <a:srgbClr val="6B6B6B"/>
                </a:gs>
                <a:gs pos="100000">
                  <a:srgbClr val="999999"/>
                </a:gs>
              </a:gsLst>
              <a:lin ang="5400000" scaled="1"/>
            </a:gradFill>
            <a:ln w="12700" cap="rnd">
              <a:noFill/>
              <a:round/>
              <a:headEnd/>
              <a:tailEnd/>
            </a:ln>
          </p:spPr>
          <p:txBody>
            <a:bodyPr/>
            <a:lstStyle/>
            <a:p>
              <a:endParaRPr lang="zh-TW" altLang="en-US"/>
            </a:p>
          </p:txBody>
        </p:sp>
        <p:sp>
          <p:nvSpPr>
            <p:cNvPr id="94347" name="Freeform 24"/>
            <p:cNvSpPr>
              <a:spLocks/>
            </p:cNvSpPr>
            <p:nvPr/>
          </p:nvSpPr>
          <p:spPr bwMode="auto">
            <a:xfrm>
              <a:off x="975" y="1538"/>
              <a:ext cx="145" cy="146"/>
            </a:xfrm>
            <a:custGeom>
              <a:avLst/>
              <a:gdLst>
                <a:gd name="T0" fmla="*/ 14 w 467"/>
                <a:gd name="T1" fmla="*/ 23 h 366"/>
                <a:gd name="T2" fmla="*/ 14 w 467"/>
                <a:gd name="T3" fmla="*/ 23 h 366"/>
                <a:gd name="T4" fmla="*/ 14 w 467"/>
                <a:gd name="T5" fmla="*/ 23 h 366"/>
                <a:gd name="T6" fmla="*/ 14 w 467"/>
                <a:gd name="T7" fmla="*/ 23 h 366"/>
                <a:gd name="T8" fmla="*/ 14 w 467"/>
                <a:gd name="T9" fmla="*/ 23 h 366"/>
                <a:gd name="T10" fmla="*/ 14 w 467"/>
                <a:gd name="T11" fmla="*/ 23 h 366"/>
                <a:gd name="T12" fmla="*/ 14 w 467"/>
                <a:gd name="T13" fmla="*/ 23 h 366"/>
                <a:gd name="T14" fmla="*/ 14 w 467"/>
                <a:gd name="T15" fmla="*/ 23 h 366"/>
                <a:gd name="T16" fmla="*/ 14 w 467"/>
                <a:gd name="T17" fmla="*/ 23 h 366"/>
                <a:gd name="T18" fmla="*/ 0 w 467"/>
                <a:gd name="T19" fmla="*/ 23 h 366"/>
                <a:gd name="T20" fmla="*/ 0 w 467"/>
                <a:gd name="T21" fmla="*/ 23 h 366"/>
                <a:gd name="T22" fmla="*/ 0 w 467"/>
                <a:gd name="T23" fmla="*/ 23 h 366"/>
                <a:gd name="T24" fmla="*/ 0 w 467"/>
                <a:gd name="T25" fmla="*/ 23 h 366"/>
                <a:gd name="T26" fmla="*/ 0 w 467"/>
                <a:gd name="T27" fmla="*/ 23 h 366"/>
                <a:gd name="T28" fmla="*/ 0 w 467"/>
                <a:gd name="T29" fmla="*/ 23 h 366"/>
                <a:gd name="T30" fmla="*/ 0 w 467"/>
                <a:gd name="T31" fmla="*/ 23 h 366"/>
                <a:gd name="T32" fmla="*/ 0 w 467"/>
                <a:gd name="T33" fmla="*/ 23 h 366"/>
                <a:gd name="T34" fmla="*/ 0 w 467"/>
                <a:gd name="T35" fmla="*/ 23 h 366"/>
                <a:gd name="T36" fmla="*/ 0 w 467"/>
                <a:gd name="T37" fmla="*/ 0 h 366"/>
                <a:gd name="T38" fmla="*/ 0 w 467"/>
                <a:gd name="T39" fmla="*/ 0 h 366"/>
                <a:gd name="T40" fmla="*/ 0 w 467"/>
                <a:gd name="T41" fmla="*/ 0 h 366"/>
                <a:gd name="T42" fmla="*/ 0 w 467"/>
                <a:gd name="T43" fmla="*/ 0 h 366"/>
                <a:gd name="T44" fmla="*/ 0 w 467"/>
                <a:gd name="T45" fmla="*/ 0 h 366"/>
                <a:gd name="T46" fmla="*/ 0 w 467"/>
                <a:gd name="T47" fmla="*/ 0 h 366"/>
                <a:gd name="T48" fmla="*/ 0 w 467"/>
                <a:gd name="T49" fmla="*/ 0 h 366"/>
                <a:gd name="T50" fmla="*/ 0 w 467"/>
                <a:gd name="T51" fmla="*/ 0 h 366"/>
                <a:gd name="T52" fmla="*/ 0 w 467"/>
                <a:gd name="T53" fmla="*/ 0 h 366"/>
                <a:gd name="T54" fmla="*/ 14 w 467"/>
                <a:gd name="T55" fmla="*/ 0 h 366"/>
                <a:gd name="T56" fmla="*/ 14 w 467"/>
                <a:gd name="T57" fmla="*/ 0 h 366"/>
                <a:gd name="T58" fmla="*/ 14 w 467"/>
                <a:gd name="T59" fmla="*/ 0 h 366"/>
                <a:gd name="T60" fmla="*/ 14 w 467"/>
                <a:gd name="T61" fmla="*/ 0 h 366"/>
                <a:gd name="T62" fmla="*/ 14 w 467"/>
                <a:gd name="T63" fmla="*/ 0 h 366"/>
                <a:gd name="T64" fmla="*/ 14 w 467"/>
                <a:gd name="T65" fmla="*/ 0 h 366"/>
                <a:gd name="T66" fmla="*/ 14 w 467"/>
                <a:gd name="T67" fmla="*/ 0 h 366"/>
                <a:gd name="T68" fmla="*/ 14 w 467"/>
                <a:gd name="T69" fmla="*/ 0 h 366"/>
                <a:gd name="T70" fmla="*/ 14 w 467"/>
                <a:gd name="T71" fmla="*/ 0 h 366"/>
                <a:gd name="T72" fmla="*/ 14 w 467"/>
                <a:gd name="T73" fmla="*/ 23 h 3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7"/>
                <a:gd name="T112" fmla="*/ 0 h 366"/>
                <a:gd name="T113" fmla="*/ 467 w 467"/>
                <a:gd name="T114" fmla="*/ 366 h 3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7" h="366">
                  <a:moveTo>
                    <a:pt x="466" y="358"/>
                  </a:moveTo>
                  <a:lnTo>
                    <a:pt x="466" y="359"/>
                  </a:lnTo>
                  <a:lnTo>
                    <a:pt x="466" y="360"/>
                  </a:lnTo>
                  <a:lnTo>
                    <a:pt x="466" y="361"/>
                  </a:lnTo>
                  <a:lnTo>
                    <a:pt x="466" y="362"/>
                  </a:lnTo>
                  <a:lnTo>
                    <a:pt x="465" y="362"/>
                  </a:lnTo>
                  <a:lnTo>
                    <a:pt x="464" y="363"/>
                  </a:lnTo>
                  <a:lnTo>
                    <a:pt x="463" y="364"/>
                  </a:lnTo>
                  <a:lnTo>
                    <a:pt x="462" y="364"/>
                  </a:lnTo>
                  <a:lnTo>
                    <a:pt x="461" y="365"/>
                  </a:lnTo>
                  <a:lnTo>
                    <a:pt x="460" y="365"/>
                  </a:lnTo>
                  <a:lnTo>
                    <a:pt x="459" y="365"/>
                  </a:lnTo>
                  <a:lnTo>
                    <a:pt x="7" y="365"/>
                  </a:lnTo>
                  <a:lnTo>
                    <a:pt x="6" y="365"/>
                  </a:lnTo>
                  <a:lnTo>
                    <a:pt x="5" y="365"/>
                  </a:lnTo>
                  <a:lnTo>
                    <a:pt x="4" y="364"/>
                  </a:lnTo>
                  <a:lnTo>
                    <a:pt x="3" y="364"/>
                  </a:lnTo>
                  <a:lnTo>
                    <a:pt x="2" y="363"/>
                  </a:lnTo>
                  <a:lnTo>
                    <a:pt x="1" y="363"/>
                  </a:lnTo>
                  <a:lnTo>
                    <a:pt x="1" y="362"/>
                  </a:lnTo>
                  <a:lnTo>
                    <a:pt x="0" y="361"/>
                  </a:lnTo>
                  <a:lnTo>
                    <a:pt x="0" y="360"/>
                  </a:lnTo>
                  <a:lnTo>
                    <a:pt x="0" y="359"/>
                  </a:lnTo>
                  <a:lnTo>
                    <a:pt x="0" y="35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459" y="0"/>
                  </a:lnTo>
                  <a:lnTo>
                    <a:pt x="460" y="0"/>
                  </a:lnTo>
                  <a:lnTo>
                    <a:pt x="461" y="0"/>
                  </a:lnTo>
                  <a:lnTo>
                    <a:pt x="462" y="0"/>
                  </a:lnTo>
                  <a:lnTo>
                    <a:pt x="463" y="1"/>
                  </a:lnTo>
                  <a:lnTo>
                    <a:pt x="463" y="2"/>
                  </a:lnTo>
                  <a:lnTo>
                    <a:pt x="464" y="2"/>
                  </a:lnTo>
                  <a:lnTo>
                    <a:pt x="464" y="3"/>
                  </a:lnTo>
                  <a:lnTo>
                    <a:pt x="465" y="3"/>
                  </a:lnTo>
                  <a:lnTo>
                    <a:pt x="466" y="4"/>
                  </a:lnTo>
                  <a:lnTo>
                    <a:pt x="466" y="5"/>
                  </a:lnTo>
                  <a:lnTo>
                    <a:pt x="466" y="6"/>
                  </a:lnTo>
                  <a:lnTo>
                    <a:pt x="466" y="7"/>
                  </a:lnTo>
                  <a:lnTo>
                    <a:pt x="466" y="358"/>
                  </a:lnTo>
                </a:path>
              </a:pathLst>
            </a:custGeom>
            <a:gradFill rotWithShape="0">
              <a:gsLst>
                <a:gs pos="0">
                  <a:srgbClr val="C4C4C4"/>
                </a:gs>
                <a:gs pos="100000">
                  <a:srgbClr val="DADADA"/>
                </a:gs>
              </a:gsLst>
              <a:lin ang="5400000" scaled="1"/>
            </a:gradFill>
            <a:ln w="12700" cap="rnd">
              <a:noFill/>
              <a:round/>
              <a:headEnd/>
              <a:tailEnd/>
            </a:ln>
          </p:spPr>
          <p:txBody>
            <a:bodyPr/>
            <a:lstStyle/>
            <a:p>
              <a:endParaRPr lang="zh-TW" altLang="en-US"/>
            </a:p>
          </p:txBody>
        </p:sp>
        <p:sp>
          <p:nvSpPr>
            <p:cNvPr id="94348" name="Freeform 25"/>
            <p:cNvSpPr>
              <a:spLocks/>
            </p:cNvSpPr>
            <p:nvPr/>
          </p:nvSpPr>
          <p:spPr bwMode="auto">
            <a:xfrm>
              <a:off x="1082" y="1731"/>
              <a:ext cx="44" cy="0"/>
            </a:xfrm>
            <a:custGeom>
              <a:avLst/>
              <a:gdLst>
                <a:gd name="T0" fmla="*/ 0 w 142"/>
                <a:gd name="T1" fmla="*/ 0 h 1"/>
                <a:gd name="T2" fmla="*/ 4 w 142"/>
                <a:gd name="T3" fmla="*/ 0 h 1"/>
                <a:gd name="T4" fmla="*/ 4 w 142"/>
                <a:gd name="T5" fmla="*/ 0 h 1"/>
                <a:gd name="T6" fmla="*/ 0 w 142"/>
                <a:gd name="T7" fmla="*/ 0 h 1"/>
                <a:gd name="T8" fmla="*/ 0 w 142"/>
                <a:gd name="T9" fmla="*/ 0 h 1"/>
                <a:gd name="T10" fmla="*/ 0 60000 65536"/>
                <a:gd name="T11" fmla="*/ 0 60000 65536"/>
                <a:gd name="T12" fmla="*/ 0 60000 65536"/>
                <a:gd name="T13" fmla="*/ 0 60000 65536"/>
                <a:gd name="T14" fmla="*/ 0 60000 65536"/>
                <a:gd name="T15" fmla="*/ 0 w 142"/>
                <a:gd name="T16" fmla="*/ 0 h 1"/>
                <a:gd name="T17" fmla="*/ 142 w 142"/>
                <a:gd name="T18" fmla="*/ 0 h 1"/>
              </a:gdLst>
              <a:ahLst/>
              <a:cxnLst>
                <a:cxn ang="T10">
                  <a:pos x="T0" y="T1"/>
                </a:cxn>
                <a:cxn ang="T11">
                  <a:pos x="T2" y="T3"/>
                </a:cxn>
                <a:cxn ang="T12">
                  <a:pos x="T4" y="T5"/>
                </a:cxn>
                <a:cxn ang="T13">
                  <a:pos x="T6" y="T7"/>
                </a:cxn>
                <a:cxn ang="T14">
                  <a:pos x="T8" y="T9"/>
                </a:cxn>
              </a:cxnLst>
              <a:rect l="T15" t="T16" r="T17" b="T18"/>
              <a:pathLst>
                <a:path w="142" h="1">
                  <a:moveTo>
                    <a:pt x="0" y="0"/>
                  </a:moveTo>
                  <a:lnTo>
                    <a:pt x="141" y="0"/>
                  </a:lnTo>
                  <a:lnTo>
                    <a:pt x="0" y="0"/>
                  </a:lnTo>
                </a:path>
              </a:pathLst>
            </a:custGeom>
            <a:solidFill>
              <a:srgbClr val="232323"/>
            </a:solidFill>
            <a:ln w="12700" cap="rnd">
              <a:noFill/>
              <a:round/>
              <a:headEnd/>
              <a:tailEnd/>
            </a:ln>
          </p:spPr>
          <p:txBody>
            <a:bodyPr/>
            <a:lstStyle/>
            <a:p>
              <a:endParaRPr lang="zh-TW" altLang="en-US"/>
            </a:p>
          </p:txBody>
        </p:sp>
        <p:sp>
          <p:nvSpPr>
            <p:cNvPr id="462874" name="Rectangle 26"/>
            <p:cNvSpPr>
              <a:spLocks noChangeArrowheads="1"/>
            </p:cNvSpPr>
            <p:nvPr/>
          </p:nvSpPr>
          <p:spPr bwMode="auto">
            <a:xfrm>
              <a:off x="992" y="1558"/>
              <a:ext cx="113" cy="106"/>
            </a:xfrm>
            <a:prstGeom prst="rect">
              <a:avLst/>
            </a:prstGeom>
            <a:gradFill rotWithShape="0">
              <a:gsLst>
                <a:gs pos="0">
                  <a:schemeClr val="accent1"/>
                </a:gs>
                <a:gs pos="100000">
                  <a:schemeClr val="accent1">
                    <a:gamma/>
                    <a:shade val="46275"/>
                    <a:invGamma/>
                  </a:schemeClr>
                </a:gs>
              </a:gsLst>
              <a:lin ang="5400000" scaled="1"/>
            </a:gradFill>
            <a:ln w="12700">
              <a:noFill/>
              <a:miter lim="800000"/>
              <a:headEnd/>
              <a:tailEnd/>
            </a:ln>
            <a:effectLst/>
          </p:spPr>
          <p:txBody>
            <a:bodyPr wrap="none" anchor="ctr"/>
            <a:lstStyle/>
            <a:p>
              <a:pPr>
                <a:defRPr/>
              </a:pPr>
              <a:endParaRPr lang="zh-TW" altLang="en-US">
                <a:ea typeface="新細明體" pitchFamily="18" charset="-120"/>
              </a:endParaRPr>
            </a:p>
          </p:txBody>
        </p:sp>
        <p:sp>
          <p:nvSpPr>
            <p:cNvPr id="94350" name="Freeform 27"/>
            <p:cNvSpPr>
              <a:spLocks/>
            </p:cNvSpPr>
            <p:nvPr/>
          </p:nvSpPr>
          <p:spPr bwMode="auto">
            <a:xfrm>
              <a:off x="996" y="1558"/>
              <a:ext cx="108" cy="109"/>
            </a:xfrm>
            <a:custGeom>
              <a:avLst/>
              <a:gdLst>
                <a:gd name="T0" fmla="*/ 0 w 346"/>
                <a:gd name="T1" fmla="*/ 17 h 274"/>
                <a:gd name="T2" fmla="*/ 10 w 346"/>
                <a:gd name="T3" fmla="*/ 17 h 274"/>
                <a:gd name="T4" fmla="*/ 10 w 346"/>
                <a:gd name="T5" fmla="*/ 17 h 274"/>
                <a:gd name="T6" fmla="*/ 10 w 346"/>
                <a:gd name="T7" fmla="*/ 17 h 274"/>
                <a:gd name="T8" fmla="*/ 10 w 346"/>
                <a:gd name="T9" fmla="*/ 17 h 274"/>
                <a:gd name="T10" fmla="*/ 10 w 346"/>
                <a:gd name="T11" fmla="*/ 17 h 274"/>
                <a:gd name="T12" fmla="*/ 10 w 346"/>
                <a:gd name="T13" fmla="*/ 17 h 274"/>
                <a:gd name="T14" fmla="*/ 10 w 346"/>
                <a:gd name="T15" fmla="*/ 16 h 274"/>
                <a:gd name="T16" fmla="*/ 10 w 346"/>
                <a:gd name="T17" fmla="*/ 16 h 274"/>
                <a:gd name="T18" fmla="*/ 10 w 346"/>
                <a:gd name="T19" fmla="*/ 16 h 274"/>
                <a:gd name="T20" fmla="*/ 10 w 346"/>
                <a:gd name="T21" fmla="*/ 1 h 274"/>
                <a:gd name="T22" fmla="*/ 10 w 346"/>
                <a:gd name="T23" fmla="*/ 0 h 274"/>
                <a:gd name="T24" fmla="*/ 10 w 346"/>
                <a:gd name="T25" fmla="*/ 0 h 274"/>
                <a:gd name="T26" fmla="*/ 10 w 346"/>
                <a:gd name="T27" fmla="*/ 0 h 274"/>
                <a:gd name="T28" fmla="*/ 10 w 346"/>
                <a:gd name="T29" fmla="*/ 0 h 274"/>
                <a:gd name="T30" fmla="*/ 10 w 346"/>
                <a:gd name="T31" fmla="*/ 0 h 274"/>
                <a:gd name="T32" fmla="*/ 10 w 346"/>
                <a:gd name="T33" fmla="*/ 0 h 274"/>
                <a:gd name="T34" fmla="*/ 10 w 346"/>
                <a:gd name="T35" fmla="*/ 0 h 274"/>
                <a:gd name="T36" fmla="*/ 11 w 346"/>
                <a:gd name="T37" fmla="*/ 0 h 274"/>
                <a:gd name="T38" fmla="*/ 11 w 346"/>
                <a:gd name="T39" fmla="*/ 0 h 274"/>
                <a:gd name="T40" fmla="*/ 11 w 346"/>
                <a:gd name="T41" fmla="*/ 17 h 274"/>
                <a:gd name="T42" fmla="*/ 11 w 346"/>
                <a:gd name="T43" fmla="*/ 17 h 274"/>
                <a:gd name="T44" fmla="*/ 10 w 346"/>
                <a:gd name="T45" fmla="*/ 17 h 274"/>
                <a:gd name="T46" fmla="*/ 10 w 346"/>
                <a:gd name="T47" fmla="*/ 17 h 274"/>
                <a:gd name="T48" fmla="*/ 10 w 346"/>
                <a:gd name="T49" fmla="*/ 17 h 274"/>
                <a:gd name="T50" fmla="*/ 10 w 346"/>
                <a:gd name="T51" fmla="*/ 17 h 274"/>
                <a:gd name="T52" fmla="*/ 10 w 346"/>
                <a:gd name="T53" fmla="*/ 17 h 274"/>
                <a:gd name="T54" fmla="*/ 10 w 346"/>
                <a:gd name="T55" fmla="*/ 17 h 274"/>
                <a:gd name="T56" fmla="*/ 10 w 346"/>
                <a:gd name="T57" fmla="*/ 17 h 274"/>
                <a:gd name="T58" fmla="*/ 10 w 346"/>
                <a:gd name="T59" fmla="*/ 17 h 274"/>
                <a:gd name="T60" fmla="*/ 10 w 346"/>
                <a:gd name="T61" fmla="*/ 17 h 274"/>
                <a:gd name="T62" fmla="*/ 10 w 346"/>
                <a:gd name="T63" fmla="*/ 17 h 274"/>
                <a:gd name="T64" fmla="*/ 10 w 346"/>
                <a:gd name="T65" fmla="*/ 17 h 274"/>
                <a:gd name="T66" fmla="*/ 0 w 346"/>
                <a:gd name="T67" fmla="*/ 17 h 274"/>
                <a:gd name="T68" fmla="*/ 0 w 346"/>
                <a:gd name="T69" fmla="*/ 17 h 2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6"/>
                <a:gd name="T106" fmla="*/ 0 h 274"/>
                <a:gd name="T107" fmla="*/ 346 w 346"/>
                <a:gd name="T108" fmla="*/ 274 h 2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6" h="274">
                  <a:moveTo>
                    <a:pt x="7" y="265"/>
                  </a:moveTo>
                  <a:lnTo>
                    <a:pt x="333" y="265"/>
                  </a:lnTo>
                  <a:lnTo>
                    <a:pt x="334" y="265"/>
                  </a:lnTo>
                  <a:lnTo>
                    <a:pt x="336" y="265"/>
                  </a:lnTo>
                  <a:lnTo>
                    <a:pt x="337" y="265"/>
                  </a:lnTo>
                  <a:lnTo>
                    <a:pt x="337" y="264"/>
                  </a:lnTo>
                  <a:lnTo>
                    <a:pt x="338" y="264"/>
                  </a:lnTo>
                  <a:lnTo>
                    <a:pt x="338" y="262"/>
                  </a:lnTo>
                  <a:lnTo>
                    <a:pt x="338" y="261"/>
                  </a:lnTo>
                  <a:lnTo>
                    <a:pt x="338" y="260"/>
                  </a:lnTo>
                  <a:lnTo>
                    <a:pt x="338" y="9"/>
                  </a:lnTo>
                  <a:lnTo>
                    <a:pt x="338" y="8"/>
                  </a:lnTo>
                  <a:lnTo>
                    <a:pt x="338" y="7"/>
                  </a:lnTo>
                  <a:lnTo>
                    <a:pt x="337" y="6"/>
                  </a:lnTo>
                  <a:lnTo>
                    <a:pt x="343" y="0"/>
                  </a:lnTo>
                  <a:lnTo>
                    <a:pt x="344" y="0"/>
                  </a:lnTo>
                  <a:lnTo>
                    <a:pt x="344" y="1"/>
                  </a:lnTo>
                  <a:lnTo>
                    <a:pt x="344" y="2"/>
                  </a:lnTo>
                  <a:lnTo>
                    <a:pt x="345" y="4"/>
                  </a:lnTo>
                  <a:lnTo>
                    <a:pt x="345" y="5"/>
                  </a:lnTo>
                  <a:lnTo>
                    <a:pt x="345" y="265"/>
                  </a:lnTo>
                  <a:lnTo>
                    <a:pt x="345" y="266"/>
                  </a:lnTo>
                  <a:lnTo>
                    <a:pt x="344" y="267"/>
                  </a:lnTo>
                  <a:lnTo>
                    <a:pt x="344" y="268"/>
                  </a:lnTo>
                  <a:lnTo>
                    <a:pt x="344" y="269"/>
                  </a:lnTo>
                  <a:lnTo>
                    <a:pt x="343" y="269"/>
                  </a:lnTo>
                  <a:lnTo>
                    <a:pt x="343" y="271"/>
                  </a:lnTo>
                  <a:lnTo>
                    <a:pt x="341" y="271"/>
                  </a:lnTo>
                  <a:lnTo>
                    <a:pt x="341" y="272"/>
                  </a:lnTo>
                  <a:lnTo>
                    <a:pt x="340" y="272"/>
                  </a:lnTo>
                  <a:lnTo>
                    <a:pt x="339" y="272"/>
                  </a:lnTo>
                  <a:lnTo>
                    <a:pt x="338" y="272"/>
                  </a:lnTo>
                  <a:lnTo>
                    <a:pt x="337" y="273"/>
                  </a:lnTo>
                  <a:lnTo>
                    <a:pt x="0" y="273"/>
                  </a:lnTo>
                  <a:lnTo>
                    <a:pt x="7" y="265"/>
                  </a:lnTo>
                </a:path>
              </a:pathLst>
            </a:custGeom>
            <a:solidFill>
              <a:srgbClr val="FFFFFF"/>
            </a:solidFill>
            <a:ln w="12700" cap="rnd">
              <a:noFill/>
              <a:round/>
              <a:headEnd/>
              <a:tailEnd/>
            </a:ln>
          </p:spPr>
          <p:txBody>
            <a:bodyPr/>
            <a:lstStyle/>
            <a:p>
              <a:endParaRPr lang="zh-TW" altLang="en-US"/>
            </a:p>
          </p:txBody>
        </p:sp>
        <p:sp>
          <p:nvSpPr>
            <p:cNvPr id="94351" name="Freeform 28"/>
            <p:cNvSpPr>
              <a:spLocks/>
            </p:cNvSpPr>
            <p:nvPr/>
          </p:nvSpPr>
          <p:spPr bwMode="auto">
            <a:xfrm>
              <a:off x="991" y="1554"/>
              <a:ext cx="113" cy="113"/>
            </a:xfrm>
            <a:custGeom>
              <a:avLst/>
              <a:gdLst>
                <a:gd name="T0" fmla="*/ 11 w 364"/>
                <a:gd name="T1" fmla="*/ 0 h 282"/>
                <a:gd name="T2" fmla="*/ 11 w 364"/>
                <a:gd name="T3" fmla="*/ 0 h 282"/>
                <a:gd name="T4" fmla="*/ 11 w 364"/>
                <a:gd name="T5" fmla="*/ 0 h 282"/>
                <a:gd name="T6" fmla="*/ 11 w 364"/>
                <a:gd name="T7" fmla="*/ 0 h 282"/>
                <a:gd name="T8" fmla="*/ 11 w 364"/>
                <a:gd name="T9" fmla="*/ 0 h 282"/>
                <a:gd name="T10" fmla="*/ 11 w 364"/>
                <a:gd name="T11" fmla="*/ 0 h 282"/>
                <a:gd name="T12" fmla="*/ 11 w 364"/>
                <a:gd name="T13" fmla="*/ 0 h 282"/>
                <a:gd name="T14" fmla="*/ 11 w 364"/>
                <a:gd name="T15" fmla="*/ 0 h 282"/>
                <a:gd name="T16" fmla="*/ 11 w 364"/>
                <a:gd name="T17" fmla="*/ 0 h 282"/>
                <a:gd name="T18" fmla="*/ 11 w 364"/>
                <a:gd name="T19" fmla="*/ 0 h 282"/>
                <a:gd name="T20" fmla="*/ 11 w 364"/>
                <a:gd name="T21" fmla="*/ 0 h 282"/>
                <a:gd name="T22" fmla="*/ 11 w 364"/>
                <a:gd name="T23" fmla="*/ 0 h 282"/>
                <a:gd name="T24" fmla="*/ 11 w 364"/>
                <a:gd name="T25" fmla="*/ 18 h 282"/>
                <a:gd name="T26" fmla="*/ 11 w 364"/>
                <a:gd name="T27" fmla="*/ 18 h 282"/>
                <a:gd name="T28" fmla="*/ 11 w 364"/>
                <a:gd name="T29" fmla="*/ 18 h 282"/>
                <a:gd name="T30" fmla="*/ 11 w 364"/>
                <a:gd name="T31" fmla="*/ 18 h 282"/>
                <a:gd name="T32" fmla="*/ 11 w 364"/>
                <a:gd name="T33" fmla="*/ 18 h 282"/>
                <a:gd name="T34" fmla="*/ 11 w 364"/>
                <a:gd name="T35" fmla="*/ 18 h 282"/>
                <a:gd name="T36" fmla="*/ 11 w 364"/>
                <a:gd name="T37" fmla="*/ 18 h 282"/>
                <a:gd name="T38" fmla="*/ 11 w 364"/>
                <a:gd name="T39" fmla="*/ 18 h 282"/>
                <a:gd name="T40" fmla="*/ 11 w 364"/>
                <a:gd name="T41" fmla="*/ 18 h 282"/>
                <a:gd name="T42" fmla="*/ 11 w 364"/>
                <a:gd name="T43" fmla="*/ 18 h 282"/>
                <a:gd name="T44" fmla="*/ 11 w 364"/>
                <a:gd name="T45" fmla="*/ 18 h 282"/>
                <a:gd name="T46" fmla="*/ 11 w 364"/>
                <a:gd name="T47" fmla="*/ 18 h 282"/>
                <a:gd name="T48" fmla="*/ 11 w 364"/>
                <a:gd name="T49" fmla="*/ 18 h 282"/>
                <a:gd name="T50" fmla="*/ 0 w 364"/>
                <a:gd name="T51" fmla="*/ 18 h 282"/>
                <a:gd name="T52" fmla="*/ 0 w 364"/>
                <a:gd name="T53" fmla="*/ 18 h 282"/>
                <a:gd name="T54" fmla="*/ 0 w 364"/>
                <a:gd name="T55" fmla="*/ 18 h 282"/>
                <a:gd name="T56" fmla="*/ 0 w 364"/>
                <a:gd name="T57" fmla="*/ 18 h 282"/>
                <a:gd name="T58" fmla="*/ 0 w 364"/>
                <a:gd name="T59" fmla="*/ 18 h 282"/>
                <a:gd name="T60" fmla="*/ 0 w 364"/>
                <a:gd name="T61" fmla="*/ 18 h 282"/>
                <a:gd name="T62" fmla="*/ 0 w 364"/>
                <a:gd name="T63" fmla="*/ 18 h 282"/>
                <a:gd name="T64" fmla="*/ 0 w 364"/>
                <a:gd name="T65" fmla="*/ 18 h 282"/>
                <a:gd name="T66" fmla="*/ 0 w 364"/>
                <a:gd name="T67" fmla="*/ 18 h 282"/>
                <a:gd name="T68" fmla="*/ 0 w 364"/>
                <a:gd name="T69" fmla="*/ 18 h 282"/>
                <a:gd name="T70" fmla="*/ 0 w 364"/>
                <a:gd name="T71" fmla="*/ 18 h 282"/>
                <a:gd name="T72" fmla="*/ 0 w 364"/>
                <a:gd name="T73" fmla="*/ 18 h 282"/>
                <a:gd name="T74" fmla="*/ 0 w 364"/>
                <a:gd name="T75" fmla="*/ 18 h 282"/>
                <a:gd name="T76" fmla="*/ 0 w 364"/>
                <a:gd name="T77" fmla="*/ 18 h 282"/>
                <a:gd name="T78" fmla="*/ 0 w 364"/>
                <a:gd name="T79" fmla="*/ 0 h 282"/>
                <a:gd name="T80" fmla="*/ 0 w 364"/>
                <a:gd name="T81" fmla="*/ 0 h 282"/>
                <a:gd name="T82" fmla="*/ 0 w 364"/>
                <a:gd name="T83" fmla="*/ 0 h 282"/>
                <a:gd name="T84" fmla="*/ 0 w 364"/>
                <a:gd name="T85" fmla="*/ 0 h 282"/>
                <a:gd name="T86" fmla="*/ 0 w 364"/>
                <a:gd name="T87" fmla="*/ 0 h 282"/>
                <a:gd name="T88" fmla="*/ 0 w 364"/>
                <a:gd name="T89" fmla="*/ 0 h 282"/>
                <a:gd name="T90" fmla="*/ 0 w 364"/>
                <a:gd name="T91" fmla="*/ 0 h 282"/>
                <a:gd name="T92" fmla="*/ 0 w 364"/>
                <a:gd name="T93" fmla="*/ 0 h 282"/>
                <a:gd name="T94" fmla="*/ 0 w 364"/>
                <a:gd name="T95" fmla="*/ 0 h 282"/>
                <a:gd name="T96" fmla="*/ 0 w 364"/>
                <a:gd name="T97" fmla="*/ 0 h 282"/>
                <a:gd name="T98" fmla="*/ 11 w 364"/>
                <a:gd name="T99" fmla="*/ 0 h 2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4"/>
                <a:gd name="T151" fmla="*/ 0 h 282"/>
                <a:gd name="T152" fmla="*/ 364 w 364"/>
                <a:gd name="T153" fmla="*/ 282 h 2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4" h="282">
                  <a:moveTo>
                    <a:pt x="355" y="0"/>
                  </a:moveTo>
                  <a:lnTo>
                    <a:pt x="356" y="0"/>
                  </a:lnTo>
                  <a:lnTo>
                    <a:pt x="357" y="0"/>
                  </a:lnTo>
                  <a:lnTo>
                    <a:pt x="358" y="0"/>
                  </a:lnTo>
                  <a:lnTo>
                    <a:pt x="359" y="0"/>
                  </a:lnTo>
                  <a:lnTo>
                    <a:pt x="359" y="1"/>
                  </a:lnTo>
                  <a:lnTo>
                    <a:pt x="361" y="2"/>
                  </a:lnTo>
                  <a:lnTo>
                    <a:pt x="362" y="2"/>
                  </a:lnTo>
                  <a:lnTo>
                    <a:pt x="362" y="4"/>
                  </a:lnTo>
                  <a:lnTo>
                    <a:pt x="362" y="5"/>
                  </a:lnTo>
                  <a:lnTo>
                    <a:pt x="363" y="6"/>
                  </a:lnTo>
                  <a:lnTo>
                    <a:pt x="363" y="7"/>
                  </a:lnTo>
                  <a:lnTo>
                    <a:pt x="363" y="273"/>
                  </a:lnTo>
                  <a:lnTo>
                    <a:pt x="363" y="274"/>
                  </a:lnTo>
                  <a:lnTo>
                    <a:pt x="362" y="275"/>
                  </a:lnTo>
                  <a:lnTo>
                    <a:pt x="362" y="276"/>
                  </a:lnTo>
                  <a:lnTo>
                    <a:pt x="362" y="277"/>
                  </a:lnTo>
                  <a:lnTo>
                    <a:pt x="361" y="277"/>
                  </a:lnTo>
                  <a:lnTo>
                    <a:pt x="361" y="279"/>
                  </a:lnTo>
                  <a:lnTo>
                    <a:pt x="359" y="279"/>
                  </a:lnTo>
                  <a:lnTo>
                    <a:pt x="359" y="280"/>
                  </a:lnTo>
                  <a:lnTo>
                    <a:pt x="358" y="280"/>
                  </a:lnTo>
                  <a:lnTo>
                    <a:pt x="357" y="280"/>
                  </a:lnTo>
                  <a:lnTo>
                    <a:pt x="356" y="280"/>
                  </a:lnTo>
                  <a:lnTo>
                    <a:pt x="355" y="281"/>
                  </a:lnTo>
                  <a:lnTo>
                    <a:pt x="7" y="281"/>
                  </a:lnTo>
                  <a:lnTo>
                    <a:pt x="7" y="280"/>
                  </a:lnTo>
                  <a:lnTo>
                    <a:pt x="6" y="280"/>
                  </a:lnTo>
                  <a:lnTo>
                    <a:pt x="5" y="280"/>
                  </a:lnTo>
                  <a:lnTo>
                    <a:pt x="4" y="280"/>
                  </a:lnTo>
                  <a:lnTo>
                    <a:pt x="2" y="280"/>
                  </a:lnTo>
                  <a:lnTo>
                    <a:pt x="2" y="279"/>
                  </a:lnTo>
                  <a:lnTo>
                    <a:pt x="1" y="279"/>
                  </a:lnTo>
                  <a:lnTo>
                    <a:pt x="1" y="277"/>
                  </a:lnTo>
                  <a:lnTo>
                    <a:pt x="0" y="277"/>
                  </a:lnTo>
                  <a:lnTo>
                    <a:pt x="0" y="276"/>
                  </a:lnTo>
                  <a:lnTo>
                    <a:pt x="0" y="275"/>
                  </a:lnTo>
                  <a:lnTo>
                    <a:pt x="0" y="274"/>
                  </a:lnTo>
                  <a:lnTo>
                    <a:pt x="0" y="273"/>
                  </a:lnTo>
                  <a:lnTo>
                    <a:pt x="0" y="7"/>
                  </a:lnTo>
                  <a:lnTo>
                    <a:pt x="0" y="6"/>
                  </a:lnTo>
                  <a:lnTo>
                    <a:pt x="0" y="5"/>
                  </a:lnTo>
                  <a:lnTo>
                    <a:pt x="0" y="4"/>
                  </a:lnTo>
                  <a:lnTo>
                    <a:pt x="1" y="2"/>
                  </a:lnTo>
                  <a:lnTo>
                    <a:pt x="2" y="1"/>
                  </a:lnTo>
                  <a:lnTo>
                    <a:pt x="4" y="0"/>
                  </a:lnTo>
                  <a:lnTo>
                    <a:pt x="5" y="0"/>
                  </a:lnTo>
                  <a:lnTo>
                    <a:pt x="6" y="0"/>
                  </a:lnTo>
                  <a:lnTo>
                    <a:pt x="7" y="0"/>
                  </a:lnTo>
                  <a:lnTo>
                    <a:pt x="355" y="0"/>
                  </a:lnTo>
                </a:path>
              </a:pathLst>
            </a:custGeom>
            <a:noFill/>
            <a:ln w="12700" cap="rnd">
              <a:noFill/>
              <a:round/>
              <a:headEnd/>
              <a:tailEnd/>
            </a:ln>
          </p:spPr>
          <p:txBody>
            <a:bodyPr/>
            <a:lstStyle/>
            <a:p>
              <a:endParaRPr lang="zh-TW" altLang="en-US"/>
            </a:p>
          </p:txBody>
        </p:sp>
        <p:sp>
          <p:nvSpPr>
            <p:cNvPr id="94352" name="Freeform 29"/>
            <p:cNvSpPr>
              <a:spLocks/>
            </p:cNvSpPr>
            <p:nvPr/>
          </p:nvSpPr>
          <p:spPr bwMode="auto">
            <a:xfrm>
              <a:off x="991" y="1554"/>
              <a:ext cx="113" cy="113"/>
            </a:xfrm>
            <a:custGeom>
              <a:avLst/>
              <a:gdLst>
                <a:gd name="T0" fmla="*/ 5 w 364"/>
                <a:gd name="T1" fmla="*/ 18 h 282"/>
                <a:gd name="T2" fmla="*/ 0 w 364"/>
                <a:gd name="T3" fmla="*/ 18 h 282"/>
                <a:gd name="T4" fmla="*/ 0 w 364"/>
                <a:gd name="T5" fmla="*/ 18 h 282"/>
                <a:gd name="T6" fmla="*/ 0 w 364"/>
                <a:gd name="T7" fmla="*/ 18 h 282"/>
                <a:gd name="T8" fmla="*/ 0 w 364"/>
                <a:gd name="T9" fmla="*/ 18 h 282"/>
                <a:gd name="T10" fmla="*/ 0 w 364"/>
                <a:gd name="T11" fmla="*/ 18 h 282"/>
                <a:gd name="T12" fmla="*/ 0 w 364"/>
                <a:gd name="T13" fmla="*/ 18 h 282"/>
                <a:gd name="T14" fmla="*/ 0 w 364"/>
                <a:gd name="T15" fmla="*/ 18 h 282"/>
                <a:gd name="T16" fmla="*/ 0 w 364"/>
                <a:gd name="T17" fmla="*/ 18 h 282"/>
                <a:gd name="T18" fmla="*/ 0 w 364"/>
                <a:gd name="T19" fmla="*/ 18 h 282"/>
                <a:gd name="T20" fmla="*/ 0 w 364"/>
                <a:gd name="T21" fmla="*/ 18 h 282"/>
                <a:gd name="T22" fmla="*/ 0 w 364"/>
                <a:gd name="T23" fmla="*/ 18 h 282"/>
                <a:gd name="T24" fmla="*/ 0 w 364"/>
                <a:gd name="T25" fmla="*/ 18 h 282"/>
                <a:gd name="T26" fmla="*/ 0 w 364"/>
                <a:gd name="T27" fmla="*/ 18 h 282"/>
                <a:gd name="T28" fmla="*/ 0 w 364"/>
                <a:gd name="T29" fmla="*/ 18 h 282"/>
                <a:gd name="T30" fmla="*/ 0 w 364"/>
                <a:gd name="T31" fmla="*/ 0 h 282"/>
                <a:gd name="T32" fmla="*/ 0 w 364"/>
                <a:gd name="T33" fmla="*/ 0 h 282"/>
                <a:gd name="T34" fmla="*/ 0 w 364"/>
                <a:gd name="T35" fmla="*/ 0 h 282"/>
                <a:gd name="T36" fmla="*/ 0 w 364"/>
                <a:gd name="T37" fmla="*/ 0 h 282"/>
                <a:gd name="T38" fmla="*/ 0 w 364"/>
                <a:gd name="T39" fmla="*/ 0 h 282"/>
                <a:gd name="T40" fmla="*/ 0 w 364"/>
                <a:gd name="T41" fmla="*/ 0 h 282"/>
                <a:gd name="T42" fmla="*/ 0 w 364"/>
                <a:gd name="T43" fmla="*/ 0 h 282"/>
                <a:gd name="T44" fmla="*/ 0 w 364"/>
                <a:gd name="T45" fmla="*/ 0 h 282"/>
                <a:gd name="T46" fmla="*/ 0 w 364"/>
                <a:gd name="T47" fmla="*/ 0 h 282"/>
                <a:gd name="T48" fmla="*/ 0 w 364"/>
                <a:gd name="T49" fmla="*/ 0 h 282"/>
                <a:gd name="T50" fmla="*/ 11 w 364"/>
                <a:gd name="T51" fmla="*/ 0 h 282"/>
                <a:gd name="T52" fmla="*/ 11 w 364"/>
                <a:gd name="T53" fmla="*/ 0 h 282"/>
                <a:gd name="T54" fmla="*/ 11 w 364"/>
                <a:gd name="T55" fmla="*/ 0 h 282"/>
                <a:gd name="T56" fmla="*/ 11 w 364"/>
                <a:gd name="T57" fmla="*/ 0 h 282"/>
                <a:gd name="T58" fmla="*/ 11 w 364"/>
                <a:gd name="T59" fmla="*/ 0 h 282"/>
                <a:gd name="T60" fmla="*/ 11 w 364"/>
                <a:gd name="T61" fmla="*/ 0 h 282"/>
                <a:gd name="T62" fmla="*/ 11 w 364"/>
                <a:gd name="T63" fmla="*/ 0 h 282"/>
                <a:gd name="T64" fmla="*/ 11 w 364"/>
                <a:gd name="T65" fmla="*/ 0 h 282"/>
                <a:gd name="T66" fmla="*/ 11 w 364"/>
                <a:gd name="T67" fmla="*/ 0 h 282"/>
                <a:gd name="T68" fmla="*/ 11 w 364"/>
                <a:gd name="T69" fmla="*/ 0 h 282"/>
                <a:gd name="T70" fmla="*/ 11 w 364"/>
                <a:gd name="T71" fmla="*/ 0 h 282"/>
                <a:gd name="T72" fmla="*/ 11 w 364"/>
                <a:gd name="T73" fmla="*/ 0 h 282"/>
                <a:gd name="T74" fmla="*/ 11 w 364"/>
                <a:gd name="T75" fmla="*/ 18 h 282"/>
                <a:gd name="T76" fmla="*/ 11 w 364"/>
                <a:gd name="T77" fmla="*/ 18 h 282"/>
                <a:gd name="T78" fmla="*/ 11 w 364"/>
                <a:gd name="T79" fmla="*/ 18 h 282"/>
                <a:gd name="T80" fmla="*/ 11 w 364"/>
                <a:gd name="T81" fmla="*/ 18 h 282"/>
                <a:gd name="T82" fmla="*/ 11 w 364"/>
                <a:gd name="T83" fmla="*/ 18 h 282"/>
                <a:gd name="T84" fmla="*/ 11 w 364"/>
                <a:gd name="T85" fmla="*/ 18 h 282"/>
                <a:gd name="T86" fmla="*/ 11 w 364"/>
                <a:gd name="T87" fmla="*/ 18 h 282"/>
                <a:gd name="T88" fmla="*/ 11 w 364"/>
                <a:gd name="T89" fmla="*/ 18 h 282"/>
                <a:gd name="T90" fmla="*/ 11 w 364"/>
                <a:gd name="T91" fmla="*/ 18 h 282"/>
                <a:gd name="T92" fmla="*/ 11 w 364"/>
                <a:gd name="T93" fmla="*/ 18 h 282"/>
                <a:gd name="T94" fmla="*/ 11 w 364"/>
                <a:gd name="T95" fmla="*/ 18 h 282"/>
                <a:gd name="T96" fmla="*/ 11 w 364"/>
                <a:gd name="T97" fmla="*/ 18 h 282"/>
                <a:gd name="T98" fmla="*/ 11 w 364"/>
                <a:gd name="T99" fmla="*/ 18 h 282"/>
                <a:gd name="T100" fmla="*/ 5 w 364"/>
                <a:gd name="T101" fmla="*/ 18 h 2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4"/>
                <a:gd name="T154" fmla="*/ 0 h 282"/>
                <a:gd name="T155" fmla="*/ 364 w 364"/>
                <a:gd name="T156" fmla="*/ 282 h 2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4" h="282">
                  <a:moveTo>
                    <a:pt x="152" y="281"/>
                  </a:moveTo>
                  <a:lnTo>
                    <a:pt x="7" y="281"/>
                  </a:lnTo>
                  <a:lnTo>
                    <a:pt x="7" y="280"/>
                  </a:lnTo>
                  <a:lnTo>
                    <a:pt x="6" y="280"/>
                  </a:lnTo>
                  <a:lnTo>
                    <a:pt x="5" y="280"/>
                  </a:lnTo>
                  <a:lnTo>
                    <a:pt x="4" y="280"/>
                  </a:lnTo>
                  <a:lnTo>
                    <a:pt x="2" y="280"/>
                  </a:lnTo>
                  <a:lnTo>
                    <a:pt x="2" y="279"/>
                  </a:lnTo>
                  <a:lnTo>
                    <a:pt x="1" y="279"/>
                  </a:lnTo>
                  <a:lnTo>
                    <a:pt x="1" y="277"/>
                  </a:lnTo>
                  <a:lnTo>
                    <a:pt x="0" y="277"/>
                  </a:lnTo>
                  <a:lnTo>
                    <a:pt x="0" y="276"/>
                  </a:lnTo>
                  <a:lnTo>
                    <a:pt x="0" y="275"/>
                  </a:lnTo>
                  <a:lnTo>
                    <a:pt x="0" y="274"/>
                  </a:lnTo>
                  <a:lnTo>
                    <a:pt x="0" y="273"/>
                  </a:lnTo>
                  <a:lnTo>
                    <a:pt x="0" y="7"/>
                  </a:lnTo>
                  <a:lnTo>
                    <a:pt x="0" y="6"/>
                  </a:lnTo>
                  <a:lnTo>
                    <a:pt x="0" y="5"/>
                  </a:lnTo>
                  <a:lnTo>
                    <a:pt x="0" y="4"/>
                  </a:lnTo>
                  <a:lnTo>
                    <a:pt x="1" y="2"/>
                  </a:lnTo>
                  <a:lnTo>
                    <a:pt x="2" y="1"/>
                  </a:lnTo>
                  <a:lnTo>
                    <a:pt x="4" y="0"/>
                  </a:lnTo>
                  <a:lnTo>
                    <a:pt x="5" y="0"/>
                  </a:lnTo>
                  <a:lnTo>
                    <a:pt x="6" y="0"/>
                  </a:lnTo>
                  <a:lnTo>
                    <a:pt x="7" y="0"/>
                  </a:lnTo>
                  <a:lnTo>
                    <a:pt x="355" y="0"/>
                  </a:lnTo>
                  <a:lnTo>
                    <a:pt x="356" y="0"/>
                  </a:lnTo>
                  <a:lnTo>
                    <a:pt x="357" y="0"/>
                  </a:lnTo>
                  <a:lnTo>
                    <a:pt x="358" y="0"/>
                  </a:lnTo>
                  <a:lnTo>
                    <a:pt x="359" y="0"/>
                  </a:lnTo>
                  <a:lnTo>
                    <a:pt x="359" y="1"/>
                  </a:lnTo>
                  <a:lnTo>
                    <a:pt x="361" y="2"/>
                  </a:lnTo>
                  <a:lnTo>
                    <a:pt x="362" y="2"/>
                  </a:lnTo>
                  <a:lnTo>
                    <a:pt x="362" y="4"/>
                  </a:lnTo>
                  <a:lnTo>
                    <a:pt x="362" y="5"/>
                  </a:lnTo>
                  <a:lnTo>
                    <a:pt x="363" y="6"/>
                  </a:lnTo>
                  <a:lnTo>
                    <a:pt x="363" y="7"/>
                  </a:lnTo>
                  <a:lnTo>
                    <a:pt x="363" y="273"/>
                  </a:lnTo>
                  <a:lnTo>
                    <a:pt x="363" y="274"/>
                  </a:lnTo>
                  <a:lnTo>
                    <a:pt x="362" y="275"/>
                  </a:lnTo>
                  <a:lnTo>
                    <a:pt x="362" y="276"/>
                  </a:lnTo>
                  <a:lnTo>
                    <a:pt x="362" y="277"/>
                  </a:lnTo>
                  <a:lnTo>
                    <a:pt x="361" y="277"/>
                  </a:lnTo>
                  <a:lnTo>
                    <a:pt x="361" y="279"/>
                  </a:lnTo>
                  <a:lnTo>
                    <a:pt x="359" y="279"/>
                  </a:lnTo>
                  <a:lnTo>
                    <a:pt x="359" y="280"/>
                  </a:lnTo>
                  <a:lnTo>
                    <a:pt x="358" y="280"/>
                  </a:lnTo>
                  <a:lnTo>
                    <a:pt x="357" y="280"/>
                  </a:lnTo>
                  <a:lnTo>
                    <a:pt x="356" y="280"/>
                  </a:lnTo>
                  <a:lnTo>
                    <a:pt x="355" y="281"/>
                  </a:lnTo>
                  <a:lnTo>
                    <a:pt x="152" y="281"/>
                  </a:lnTo>
                </a:path>
              </a:pathLst>
            </a:custGeom>
            <a:noFill/>
            <a:ln w="12700" cap="rnd">
              <a:noFill/>
              <a:round/>
              <a:headEnd/>
              <a:tailEnd/>
            </a:ln>
          </p:spPr>
          <p:txBody>
            <a:bodyPr/>
            <a:lstStyle/>
            <a:p>
              <a:endParaRPr lang="zh-TW" altLang="en-US"/>
            </a:p>
          </p:txBody>
        </p:sp>
        <p:sp>
          <p:nvSpPr>
            <p:cNvPr id="94353" name="Freeform 30"/>
            <p:cNvSpPr>
              <a:spLocks/>
            </p:cNvSpPr>
            <p:nvPr/>
          </p:nvSpPr>
          <p:spPr bwMode="auto">
            <a:xfrm>
              <a:off x="991" y="1554"/>
              <a:ext cx="113" cy="113"/>
            </a:xfrm>
            <a:custGeom>
              <a:avLst/>
              <a:gdLst>
                <a:gd name="T0" fmla="*/ 1 w 364"/>
                <a:gd name="T1" fmla="*/ 18 h 282"/>
                <a:gd name="T2" fmla="*/ 0 w 364"/>
                <a:gd name="T3" fmla="*/ 18 h 282"/>
                <a:gd name="T4" fmla="*/ 0 w 364"/>
                <a:gd name="T5" fmla="*/ 18 h 282"/>
                <a:gd name="T6" fmla="*/ 0 w 364"/>
                <a:gd name="T7" fmla="*/ 18 h 282"/>
                <a:gd name="T8" fmla="*/ 0 w 364"/>
                <a:gd name="T9" fmla="*/ 18 h 282"/>
                <a:gd name="T10" fmla="*/ 0 w 364"/>
                <a:gd name="T11" fmla="*/ 18 h 282"/>
                <a:gd name="T12" fmla="*/ 0 w 364"/>
                <a:gd name="T13" fmla="*/ 17 h 282"/>
                <a:gd name="T14" fmla="*/ 0 w 364"/>
                <a:gd name="T15" fmla="*/ 17 h 282"/>
                <a:gd name="T16" fmla="*/ 0 w 364"/>
                <a:gd name="T17" fmla="*/ 17 h 282"/>
                <a:gd name="T18" fmla="*/ 0 w 364"/>
                <a:gd name="T19" fmla="*/ 17 h 282"/>
                <a:gd name="T20" fmla="*/ 0 w 364"/>
                <a:gd name="T21" fmla="*/ 1 h 282"/>
                <a:gd name="T22" fmla="*/ 0 w 364"/>
                <a:gd name="T23" fmla="*/ 1 h 282"/>
                <a:gd name="T24" fmla="*/ 0 w 364"/>
                <a:gd name="T25" fmla="*/ 1 h 282"/>
                <a:gd name="T26" fmla="*/ 0 w 364"/>
                <a:gd name="T27" fmla="*/ 1 h 282"/>
                <a:gd name="T28" fmla="*/ 0 w 364"/>
                <a:gd name="T29" fmla="*/ 0 h 282"/>
                <a:gd name="T30" fmla="*/ 0 w 364"/>
                <a:gd name="T31" fmla="*/ 0 h 282"/>
                <a:gd name="T32" fmla="*/ 0 w 364"/>
                <a:gd name="T33" fmla="*/ 0 h 282"/>
                <a:gd name="T34" fmla="*/ 0 w 364"/>
                <a:gd name="T35" fmla="*/ 0 h 282"/>
                <a:gd name="T36" fmla="*/ 0 w 364"/>
                <a:gd name="T37" fmla="*/ 0 h 282"/>
                <a:gd name="T38" fmla="*/ 11 w 364"/>
                <a:gd name="T39" fmla="*/ 0 h 282"/>
                <a:gd name="T40" fmla="*/ 11 w 364"/>
                <a:gd name="T41" fmla="*/ 0 h 282"/>
                <a:gd name="T42" fmla="*/ 11 w 364"/>
                <a:gd name="T43" fmla="*/ 0 h 282"/>
                <a:gd name="T44" fmla="*/ 11 w 364"/>
                <a:gd name="T45" fmla="*/ 0 h 282"/>
                <a:gd name="T46" fmla="*/ 11 w 364"/>
                <a:gd name="T47" fmla="*/ 0 h 282"/>
                <a:gd name="T48" fmla="*/ 11 w 364"/>
                <a:gd name="T49" fmla="*/ 0 h 282"/>
                <a:gd name="T50" fmla="*/ 11 w 364"/>
                <a:gd name="T51" fmla="*/ 0 h 282"/>
                <a:gd name="T52" fmla="*/ 11 w 364"/>
                <a:gd name="T53" fmla="*/ 0 h 282"/>
                <a:gd name="T54" fmla="*/ 11 w 364"/>
                <a:gd name="T55" fmla="*/ 0 h 282"/>
                <a:gd name="T56" fmla="*/ 11 w 364"/>
                <a:gd name="T57" fmla="*/ 0 h 282"/>
                <a:gd name="T58" fmla="*/ 11 w 364"/>
                <a:gd name="T59" fmla="*/ 0 h 282"/>
                <a:gd name="T60" fmla="*/ 11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w 364"/>
                <a:gd name="T73" fmla="*/ 0 h 282"/>
                <a:gd name="T74" fmla="*/ 0 w 364"/>
                <a:gd name="T75" fmla="*/ 0 h 282"/>
                <a:gd name="T76" fmla="*/ 0 w 364"/>
                <a:gd name="T77" fmla="*/ 0 h 282"/>
                <a:gd name="T78" fmla="*/ 0 w 364"/>
                <a:gd name="T79" fmla="*/ 0 h 282"/>
                <a:gd name="T80" fmla="*/ 0 w 364"/>
                <a:gd name="T81" fmla="*/ 0 h 282"/>
                <a:gd name="T82" fmla="*/ 0 w 364"/>
                <a:gd name="T83" fmla="*/ 18 h 282"/>
                <a:gd name="T84" fmla="*/ 0 w 364"/>
                <a:gd name="T85" fmla="*/ 18 h 282"/>
                <a:gd name="T86" fmla="*/ 0 w 364"/>
                <a:gd name="T87" fmla="*/ 18 h 282"/>
                <a:gd name="T88" fmla="*/ 0 w 364"/>
                <a:gd name="T89" fmla="*/ 18 h 282"/>
                <a:gd name="T90" fmla="*/ 0 w 364"/>
                <a:gd name="T91" fmla="*/ 18 h 282"/>
                <a:gd name="T92" fmla="*/ 0 w 364"/>
                <a:gd name="T93" fmla="*/ 18 h 282"/>
                <a:gd name="T94" fmla="*/ 0 w 364"/>
                <a:gd name="T95" fmla="*/ 18 h 282"/>
                <a:gd name="T96" fmla="*/ 0 w 364"/>
                <a:gd name="T97" fmla="*/ 18 h 282"/>
                <a:gd name="T98" fmla="*/ 0 w 364"/>
                <a:gd name="T99" fmla="*/ 18 h 282"/>
                <a:gd name="T100" fmla="*/ 0 w 364"/>
                <a:gd name="T101" fmla="*/ 18 h 282"/>
                <a:gd name="T102" fmla="*/ 0 w 364"/>
                <a:gd name="T103" fmla="*/ 18 h 282"/>
                <a:gd name="T104" fmla="*/ 0 w 364"/>
                <a:gd name="T105" fmla="*/ 18 h 282"/>
                <a:gd name="T106" fmla="*/ 0 w 364"/>
                <a:gd name="T107" fmla="*/ 18 h 282"/>
                <a:gd name="T108" fmla="*/ 0 w 364"/>
                <a:gd name="T109" fmla="*/ 18 h 282"/>
                <a:gd name="T110" fmla="*/ 1 w 364"/>
                <a:gd name="T111" fmla="*/ 18 h 282"/>
                <a:gd name="T112" fmla="*/ 1 w 364"/>
                <a:gd name="T113" fmla="*/ 18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4"/>
                <a:gd name="T172" fmla="*/ 0 h 282"/>
                <a:gd name="T173" fmla="*/ 364 w 364"/>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4" h="282">
                  <a:moveTo>
                    <a:pt x="24" y="273"/>
                  </a:moveTo>
                  <a:lnTo>
                    <a:pt x="11" y="273"/>
                  </a:lnTo>
                  <a:lnTo>
                    <a:pt x="10" y="273"/>
                  </a:lnTo>
                  <a:lnTo>
                    <a:pt x="8" y="273"/>
                  </a:lnTo>
                  <a:lnTo>
                    <a:pt x="7" y="273"/>
                  </a:lnTo>
                  <a:lnTo>
                    <a:pt x="7" y="271"/>
                  </a:lnTo>
                  <a:lnTo>
                    <a:pt x="7" y="270"/>
                  </a:lnTo>
                  <a:lnTo>
                    <a:pt x="6" y="270"/>
                  </a:lnTo>
                  <a:lnTo>
                    <a:pt x="6" y="269"/>
                  </a:lnTo>
                  <a:lnTo>
                    <a:pt x="6" y="268"/>
                  </a:lnTo>
                  <a:lnTo>
                    <a:pt x="6" y="12"/>
                  </a:lnTo>
                  <a:lnTo>
                    <a:pt x="6" y="11"/>
                  </a:lnTo>
                  <a:lnTo>
                    <a:pt x="6" y="10"/>
                  </a:lnTo>
                  <a:lnTo>
                    <a:pt x="7" y="10"/>
                  </a:lnTo>
                  <a:lnTo>
                    <a:pt x="7" y="8"/>
                  </a:lnTo>
                  <a:lnTo>
                    <a:pt x="7" y="7"/>
                  </a:lnTo>
                  <a:lnTo>
                    <a:pt x="8" y="7"/>
                  </a:lnTo>
                  <a:lnTo>
                    <a:pt x="10" y="7"/>
                  </a:lnTo>
                  <a:lnTo>
                    <a:pt x="11" y="7"/>
                  </a:lnTo>
                  <a:lnTo>
                    <a:pt x="353" y="7"/>
                  </a:lnTo>
                  <a:lnTo>
                    <a:pt x="355" y="7"/>
                  </a:lnTo>
                  <a:lnTo>
                    <a:pt x="356" y="7"/>
                  </a:lnTo>
                  <a:lnTo>
                    <a:pt x="356" y="8"/>
                  </a:lnTo>
                  <a:lnTo>
                    <a:pt x="357" y="8"/>
                  </a:lnTo>
                  <a:lnTo>
                    <a:pt x="363" y="2"/>
                  </a:lnTo>
                  <a:lnTo>
                    <a:pt x="362" y="1"/>
                  </a:lnTo>
                  <a:lnTo>
                    <a:pt x="362" y="0"/>
                  </a:lnTo>
                  <a:lnTo>
                    <a:pt x="361" y="0"/>
                  </a:lnTo>
                  <a:lnTo>
                    <a:pt x="359" y="0"/>
                  </a:lnTo>
                  <a:lnTo>
                    <a:pt x="358" y="0"/>
                  </a:lnTo>
                  <a:lnTo>
                    <a:pt x="357" y="0"/>
                  </a:lnTo>
                  <a:lnTo>
                    <a:pt x="7" y="0"/>
                  </a:lnTo>
                  <a:lnTo>
                    <a:pt x="6" y="0"/>
                  </a:lnTo>
                  <a:lnTo>
                    <a:pt x="5" y="0"/>
                  </a:lnTo>
                  <a:lnTo>
                    <a:pt x="4" y="0"/>
                  </a:lnTo>
                  <a:lnTo>
                    <a:pt x="2" y="1"/>
                  </a:lnTo>
                  <a:lnTo>
                    <a:pt x="1" y="2"/>
                  </a:lnTo>
                  <a:lnTo>
                    <a:pt x="0" y="4"/>
                  </a:lnTo>
                  <a:lnTo>
                    <a:pt x="0" y="5"/>
                  </a:lnTo>
                  <a:lnTo>
                    <a:pt x="0" y="6"/>
                  </a:lnTo>
                  <a:lnTo>
                    <a:pt x="0" y="7"/>
                  </a:lnTo>
                  <a:lnTo>
                    <a:pt x="0" y="273"/>
                  </a:lnTo>
                  <a:lnTo>
                    <a:pt x="0" y="274"/>
                  </a:lnTo>
                  <a:lnTo>
                    <a:pt x="0" y="275"/>
                  </a:lnTo>
                  <a:lnTo>
                    <a:pt x="0" y="276"/>
                  </a:lnTo>
                  <a:lnTo>
                    <a:pt x="0" y="277"/>
                  </a:lnTo>
                  <a:lnTo>
                    <a:pt x="1" y="277"/>
                  </a:lnTo>
                  <a:lnTo>
                    <a:pt x="1" y="279"/>
                  </a:lnTo>
                  <a:lnTo>
                    <a:pt x="2" y="279"/>
                  </a:lnTo>
                  <a:lnTo>
                    <a:pt x="2" y="280"/>
                  </a:lnTo>
                  <a:lnTo>
                    <a:pt x="4" y="280"/>
                  </a:lnTo>
                  <a:lnTo>
                    <a:pt x="5" y="280"/>
                  </a:lnTo>
                  <a:lnTo>
                    <a:pt x="6" y="280"/>
                  </a:lnTo>
                  <a:lnTo>
                    <a:pt x="7" y="280"/>
                  </a:lnTo>
                  <a:lnTo>
                    <a:pt x="7" y="281"/>
                  </a:lnTo>
                  <a:lnTo>
                    <a:pt x="17" y="281"/>
                  </a:lnTo>
                  <a:lnTo>
                    <a:pt x="24" y="273"/>
                  </a:lnTo>
                </a:path>
              </a:pathLst>
            </a:custGeom>
            <a:solidFill>
              <a:srgbClr val="666666"/>
            </a:solidFill>
            <a:ln w="12700" cap="rnd">
              <a:noFill/>
              <a:round/>
              <a:headEnd/>
              <a:tailEnd/>
            </a:ln>
          </p:spPr>
          <p:txBody>
            <a:bodyPr/>
            <a:lstStyle/>
            <a:p>
              <a:endParaRPr lang="zh-TW" altLang="en-US"/>
            </a:p>
          </p:txBody>
        </p:sp>
      </p:grpSp>
      <p:grpSp>
        <p:nvGrpSpPr>
          <p:cNvPr id="94225" name="Group 31"/>
          <p:cNvGrpSpPr>
            <a:grpSpLocks/>
          </p:cNvGrpSpPr>
          <p:nvPr/>
        </p:nvGrpSpPr>
        <p:grpSpPr bwMode="auto">
          <a:xfrm>
            <a:off x="6870700" y="1400175"/>
            <a:ext cx="314325" cy="357188"/>
            <a:chOff x="4320" y="1728"/>
            <a:chExt cx="384" cy="384"/>
          </a:xfrm>
        </p:grpSpPr>
        <p:sp>
          <p:nvSpPr>
            <p:cNvPr id="94319" name="Freeform 32"/>
            <p:cNvSpPr>
              <a:spLocks/>
            </p:cNvSpPr>
            <p:nvPr/>
          </p:nvSpPr>
          <p:spPr bwMode="auto">
            <a:xfrm>
              <a:off x="4321" y="1950"/>
              <a:ext cx="316" cy="43"/>
            </a:xfrm>
            <a:custGeom>
              <a:avLst/>
              <a:gdLst>
                <a:gd name="T0" fmla="*/ 85 w 566"/>
                <a:gd name="T1" fmla="*/ 0 h 73"/>
                <a:gd name="T2" fmla="*/ 98 w 566"/>
                <a:gd name="T3" fmla="*/ 15 h 73"/>
                <a:gd name="T4" fmla="*/ 0 w 566"/>
                <a:gd name="T5" fmla="*/ 15 h 73"/>
                <a:gd name="T6" fmla="*/ 13 w 566"/>
                <a:gd name="T7" fmla="*/ 0 h 73"/>
                <a:gd name="T8" fmla="*/ 85 w 566"/>
                <a:gd name="T9" fmla="*/ 0 h 73"/>
                <a:gd name="T10" fmla="*/ 0 60000 65536"/>
                <a:gd name="T11" fmla="*/ 0 60000 65536"/>
                <a:gd name="T12" fmla="*/ 0 60000 65536"/>
                <a:gd name="T13" fmla="*/ 0 60000 65536"/>
                <a:gd name="T14" fmla="*/ 0 60000 65536"/>
                <a:gd name="T15" fmla="*/ 0 w 566"/>
                <a:gd name="T16" fmla="*/ 0 h 73"/>
                <a:gd name="T17" fmla="*/ 566 w 566"/>
                <a:gd name="T18" fmla="*/ 73 h 73"/>
              </a:gdLst>
              <a:ahLst/>
              <a:cxnLst>
                <a:cxn ang="T10">
                  <a:pos x="T0" y="T1"/>
                </a:cxn>
                <a:cxn ang="T11">
                  <a:pos x="T2" y="T3"/>
                </a:cxn>
                <a:cxn ang="T12">
                  <a:pos x="T4" y="T5"/>
                </a:cxn>
                <a:cxn ang="T13">
                  <a:pos x="T6" y="T7"/>
                </a:cxn>
                <a:cxn ang="T14">
                  <a:pos x="T8" y="T9"/>
                </a:cxn>
              </a:cxnLst>
              <a:rect l="T15" t="T16" r="T17" b="T18"/>
              <a:pathLst>
                <a:path w="566" h="73">
                  <a:moveTo>
                    <a:pt x="490" y="0"/>
                  </a:moveTo>
                  <a:lnTo>
                    <a:pt x="565" y="72"/>
                  </a:lnTo>
                  <a:lnTo>
                    <a:pt x="0" y="72"/>
                  </a:lnTo>
                  <a:lnTo>
                    <a:pt x="75" y="0"/>
                  </a:lnTo>
                  <a:lnTo>
                    <a:pt x="490" y="0"/>
                  </a:lnTo>
                </a:path>
              </a:pathLst>
            </a:custGeom>
            <a:gradFill rotWithShape="0">
              <a:gsLst>
                <a:gs pos="0">
                  <a:srgbClr val="989898"/>
                </a:gs>
                <a:gs pos="100000">
                  <a:srgbClr val="DADADA"/>
                </a:gs>
              </a:gsLst>
              <a:lin ang="5400000" scaled="1"/>
            </a:gradFill>
            <a:ln w="12700" cap="rnd">
              <a:solidFill>
                <a:srgbClr val="0000FF"/>
              </a:solidFill>
              <a:round/>
              <a:headEnd/>
              <a:tailEnd/>
            </a:ln>
          </p:spPr>
          <p:txBody>
            <a:bodyPr/>
            <a:lstStyle/>
            <a:p>
              <a:endParaRPr lang="zh-TW" altLang="en-US"/>
            </a:p>
          </p:txBody>
        </p:sp>
        <p:sp>
          <p:nvSpPr>
            <p:cNvPr id="94320" name="Freeform 33"/>
            <p:cNvSpPr>
              <a:spLocks/>
            </p:cNvSpPr>
            <p:nvPr/>
          </p:nvSpPr>
          <p:spPr bwMode="auto">
            <a:xfrm>
              <a:off x="4403" y="1942"/>
              <a:ext cx="151" cy="29"/>
            </a:xfrm>
            <a:custGeom>
              <a:avLst/>
              <a:gdLst>
                <a:gd name="T0" fmla="*/ 47 w 269"/>
                <a:gd name="T1" fmla="*/ 5 h 50"/>
                <a:gd name="T2" fmla="*/ 47 w 269"/>
                <a:gd name="T3" fmla="*/ 3 h 50"/>
                <a:gd name="T4" fmla="*/ 45 w 269"/>
                <a:gd name="T5" fmla="*/ 3 h 50"/>
                <a:gd name="T6" fmla="*/ 43 w 269"/>
                <a:gd name="T7" fmla="*/ 2 h 50"/>
                <a:gd name="T8" fmla="*/ 40 w 269"/>
                <a:gd name="T9" fmla="*/ 1 h 50"/>
                <a:gd name="T10" fmla="*/ 37 w 269"/>
                <a:gd name="T11" fmla="*/ 1 h 50"/>
                <a:gd name="T12" fmla="*/ 34 w 269"/>
                <a:gd name="T13" fmla="*/ 1 h 50"/>
                <a:gd name="T14" fmla="*/ 30 w 269"/>
                <a:gd name="T15" fmla="*/ 1 h 50"/>
                <a:gd name="T16" fmla="*/ 26 w 269"/>
                <a:gd name="T17" fmla="*/ 0 h 50"/>
                <a:gd name="T18" fmla="*/ 21 w 269"/>
                <a:gd name="T19" fmla="*/ 0 h 50"/>
                <a:gd name="T20" fmla="*/ 17 w 269"/>
                <a:gd name="T21" fmla="*/ 1 h 50"/>
                <a:gd name="T22" fmla="*/ 13 w 269"/>
                <a:gd name="T23" fmla="*/ 1 h 50"/>
                <a:gd name="T24" fmla="*/ 10 w 269"/>
                <a:gd name="T25" fmla="*/ 1 h 50"/>
                <a:gd name="T26" fmla="*/ 7 w 269"/>
                <a:gd name="T27" fmla="*/ 1 h 50"/>
                <a:gd name="T28" fmla="*/ 4 w 269"/>
                <a:gd name="T29" fmla="*/ 2 h 50"/>
                <a:gd name="T30" fmla="*/ 2 w 269"/>
                <a:gd name="T31" fmla="*/ 3 h 50"/>
                <a:gd name="T32" fmla="*/ 1 w 269"/>
                <a:gd name="T33" fmla="*/ 3 h 50"/>
                <a:gd name="T34" fmla="*/ 1 w 269"/>
                <a:gd name="T35" fmla="*/ 5 h 50"/>
                <a:gd name="T36" fmla="*/ 1 w 269"/>
                <a:gd name="T37" fmla="*/ 5 h 50"/>
                <a:gd name="T38" fmla="*/ 1 w 269"/>
                <a:gd name="T39" fmla="*/ 6 h 50"/>
                <a:gd name="T40" fmla="*/ 2 w 269"/>
                <a:gd name="T41" fmla="*/ 7 h 50"/>
                <a:gd name="T42" fmla="*/ 4 w 269"/>
                <a:gd name="T43" fmla="*/ 8 h 50"/>
                <a:gd name="T44" fmla="*/ 7 w 269"/>
                <a:gd name="T45" fmla="*/ 8 h 50"/>
                <a:gd name="T46" fmla="*/ 10 w 269"/>
                <a:gd name="T47" fmla="*/ 9 h 50"/>
                <a:gd name="T48" fmla="*/ 13 w 269"/>
                <a:gd name="T49" fmla="*/ 9 h 50"/>
                <a:gd name="T50" fmla="*/ 17 w 269"/>
                <a:gd name="T51" fmla="*/ 9 h 50"/>
                <a:gd name="T52" fmla="*/ 21 w 269"/>
                <a:gd name="T53" fmla="*/ 9 h 50"/>
                <a:gd name="T54" fmla="*/ 26 w 269"/>
                <a:gd name="T55" fmla="*/ 9 h 50"/>
                <a:gd name="T56" fmla="*/ 30 w 269"/>
                <a:gd name="T57" fmla="*/ 9 h 50"/>
                <a:gd name="T58" fmla="*/ 34 w 269"/>
                <a:gd name="T59" fmla="*/ 9 h 50"/>
                <a:gd name="T60" fmla="*/ 37 w 269"/>
                <a:gd name="T61" fmla="*/ 9 h 50"/>
                <a:gd name="T62" fmla="*/ 40 w 269"/>
                <a:gd name="T63" fmla="*/ 8 h 50"/>
                <a:gd name="T64" fmla="*/ 43 w 269"/>
                <a:gd name="T65" fmla="*/ 8 h 50"/>
                <a:gd name="T66" fmla="*/ 45 w 269"/>
                <a:gd name="T67" fmla="*/ 7 h 50"/>
                <a:gd name="T68" fmla="*/ 47 w 269"/>
                <a:gd name="T69" fmla="*/ 6 h 50"/>
                <a:gd name="T70" fmla="*/ 47 w 269"/>
                <a:gd name="T71" fmla="*/ 5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9"/>
                <a:gd name="T109" fmla="*/ 0 h 50"/>
                <a:gd name="T110" fmla="*/ 269 w 269"/>
                <a:gd name="T111" fmla="*/ 50 h 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9" h="50">
                  <a:moveTo>
                    <a:pt x="268" y="24"/>
                  </a:moveTo>
                  <a:lnTo>
                    <a:pt x="268" y="22"/>
                  </a:lnTo>
                  <a:lnTo>
                    <a:pt x="266" y="20"/>
                  </a:lnTo>
                  <a:lnTo>
                    <a:pt x="263" y="18"/>
                  </a:lnTo>
                  <a:lnTo>
                    <a:pt x="260" y="16"/>
                  </a:lnTo>
                  <a:lnTo>
                    <a:pt x="256" y="14"/>
                  </a:lnTo>
                  <a:lnTo>
                    <a:pt x="250" y="12"/>
                  </a:lnTo>
                  <a:lnTo>
                    <a:pt x="244" y="11"/>
                  </a:lnTo>
                  <a:lnTo>
                    <a:pt x="237" y="9"/>
                  </a:lnTo>
                  <a:lnTo>
                    <a:pt x="229" y="7"/>
                  </a:lnTo>
                  <a:lnTo>
                    <a:pt x="220" y="5"/>
                  </a:lnTo>
                  <a:lnTo>
                    <a:pt x="211" y="5"/>
                  </a:lnTo>
                  <a:lnTo>
                    <a:pt x="201" y="4"/>
                  </a:lnTo>
                  <a:lnTo>
                    <a:pt x="191" y="2"/>
                  </a:lnTo>
                  <a:lnTo>
                    <a:pt x="180" y="2"/>
                  </a:lnTo>
                  <a:lnTo>
                    <a:pt x="169" y="1"/>
                  </a:lnTo>
                  <a:lnTo>
                    <a:pt x="157" y="0"/>
                  </a:lnTo>
                  <a:lnTo>
                    <a:pt x="146" y="0"/>
                  </a:lnTo>
                  <a:lnTo>
                    <a:pt x="134" y="0"/>
                  </a:lnTo>
                  <a:lnTo>
                    <a:pt x="122" y="0"/>
                  </a:lnTo>
                  <a:lnTo>
                    <a:pt x="111" y="0"/>
                  </a:lnTo>
                  <a:lnTo>
                    <a:pt x="99" y="1"/>
                  </a:lnTo>
                  <a:lnTo>
                    <a:pt x="88" y="2"/>
                  </a:lnTo>
                  <a:lnTo>
                    <a:pt x="77" y="2"/>
                  </a:lnTo>
                  <a:lnTo>
                    <a:pt x="67" y="4"/>
                  </a:lnTo>
                  <a:lnTo>
                    <a:pt x="57" y="5"/>
                  </a:lnTo>
                  <a:lnTo>
                    <a:pt x="48" y="5"/>
                  </a:lnTo>
                  <a:lnTo>
                    <a:pt x="39" y="7"/>
                  </a:lnTo>
                  <a:lnTo>
                    <a:pt x="31" y="9"/>
                  </a:lnTo>
                  <a:lnTo>
                    <a:pt x="24" y="11"/>
                  </a:lnTo>
                  <a:lnTo>
                    <a:pt x="18" y="12"/>
                  </a:lnTo>
                  <a:lnTo>
                    <a:pt x="12" y="14"/>
                  </a:lnTo>
                  <a:lnTo>
                    <a:pt x="8" y="16"/>
                  </a:lnTo>
                  <a:lnTo>
                    <a:pt x="5" y="18"/>
                  </a:lnTo>
                  <a:lnTo>
                    <a:pt x="2" y="20"/>
                  </a:lnTo>
                  <a:lnTo>
                    <a:pt x="1" y="22"/>
                  </a:lnTo>
                  <a:lnTo>
                    <a:pt x="0" y="24"/>
                  </a:lnTo>
                  <a:lnTo>
                    <a:pt x="1" y="27"/>
                  </a:lnTo>
                  <a:lnTo>
                    <a:pt x="2" y="29"/>
                  </a:lnTo>
                  <a:lnTo>
                    <a:pt x="5" y="31"/>
                  </a:lnTo>
                  <a:lnTo>
                    <a:pt x="8" y="33"/>
                  </a:lnTo>
                  <a:lnTo>
                    <a:pt x="12" y="35"/>
                  </a:lnTo>
                  <a:lnTo>
                    <a:pt x="18" y="37"/>
                  </a:lnTo>
                  <a:lnTo>
                    <a:pt x="24" y="38"/>
                  </a:lnTo>
                  <a:lnTo>
                    <a:pt x="31" y="40"/>
                  </a:lnTo>
                  <a:lnTo>
                    <a:pt x="39" y="42"/>
                  </a:lnTo>
                  <a:lnTo>
                    <a:pt x="48" y="44"/>
                  </a:lnTo>
                  <a:lnTo>
                    <a:pt x="57" y="44"/>
                  </a:lnTo>
                  <a:lnTo>
                    <a:pt x="67" y="46"/>
                  </a:lnTo>
                  <a:lnTo>
                    <a:pt x="77" y="47"/>
                  </a:lnTo>
                  <a:lnTo>
                    <a:pt x="88" y="48"/>
                  </a:lnTo>
                  <a:lnTo>
                    <a:pt x="99" y="48"/>
                  </a:lnTo>
                  <a:lnTo>
                    <a:pt x="111" y="49"/>
                  </a:lnTo>
                  <a:lnTo>
                    <a:pt x="122" y="49"/>
                  </a:lnTo>
                  <a:lnTo>
                    <a:pt x="134" y="49"/>
                  </a:lnTo>
                  <a:lnTo>
                    <a:pt x="146" y="49"/>
                  </a:lnTo>
                  <a:lnTo>
                    <a:pt x="157" y="49"/>
                  </a:lnTo>
                  <a:lnTo>
                    <a:pt x="169" y="48"/>
                  </a:lnTo>
                  <a:lnTo>
                    <a:pt x="180" y="48"/>
                  </a:lnTo>
                  <a:lnTo>
                    <a:pt x="191" y="47"/>
                  </a:lnTo>
                  <a:lnTo>
                    <a:pt x="201" y="46"/>
                  </a:lnTo>
                  <a:lnTo>
                    <a:pt x="211" y="44"/>
                  </a:lnTo>
                  <a:lnTo>
                    <a:pt x="220" y="44"/>
                  </a:lnTo>
                  <a:lnTo>
                    <a:pt x="229" y="42"/>
                  </a:lnTo>
                  <a:lnTo>
                    <a:pt x="237" y="40"/>
                  </a:lnTo>
                  <a:lnTo>
                    <a:pt x="244" y="38"/>
                  </a:lnTo>
                  <a:lnTo>
                    <a:pt x="250" y="37"/>
                  </a:lnTo>
                  <a:lnTo>
                    <a:pt x="256" y="35"/>
                  </a:lnTo>
                  <a:lnTo>
                    <a:pt x="260" y="33"/>
                  </a:lnTo>
                  <a:lnTo>
                    <a:pt x="263" y="31"/>
                  </a:lnTo>
                  <a:lnTo>
                    <a:pt x="266" y="29"/>
                  </a:lnTo>
                  <a:lnTo>
                    <a:pt x="268" y="27"/>
                  </a:lnTo>
                  <a:lnTo>
                    <a:pt x="268" y="24"/>
                  </a:lnTo>
                </a:path>
              </a:pathLst>
            </a:custGeom>
            <a:gradFill rotWithShape="0">
              <a:gsLst>
                <a:gs pos="0">
                  <a:srgbClr val="242424"/>
                </a:gs>
                <a:gs pos="100000">
                  <a:srgbClr val="333333"/>
                </a:gs>
              </a:gsLst>
              <a:lin ang="5400000" scaled="1"/>
            </a:gradFill>
            <a:ln w="12700" cap="rnd">
              <a:solidFill>
                <a:srgbClr val="0000FF"/>
              </a:solidFill>
              <a:round/>
              <a:headEnd/>
              <a:tailEnd/>
            </a:ln>
          </p:spPr>
          <p:txBody>
            <a:bodyPr/>
            <a:lstStyle/>
            <a:p>
              <a:endParaRPr lang="zh-TW" altLang="en-US"/>
            </a:p>
          </p:txBody>
        </p:sp>
        <p:sp>
          <p:nvSpPr>
            <p:cNvPr id="94321" name="Freeform 34"/>
            <p:cNvSpPr>
              <a:spLocks/>
            </p:cNvSpPr>
            <p:nvPr/>
          </p:nvSpPr>
          <p:spPr bwMode="auto">
            <a:xfrm>
              <a:off x="4403" y="1956"/>
              <a:ext cx="151" cy="22"/>
            </a:xfrm>
            <a:custGeom>
              <a:avLst/>
              <a:gdLst>
                <a:gd name="T0" fmla="*/ 47 w 269"/>
                <a:gd name="T1" fmla="*/ 3 h 37"/>
                <a:gd name="T2" fmla="*/ 47 w 269"/>
                <a:gd name="T3" fmla="*/ 4 h 37"/>
                <a:gd name="T4" fmla="*/ 45 w 269"/>
                <a:gd name="T5" fmla="*/ 5 h 37"/>
                <a:gd name="T6" fmla="*/ 43 w 269"/>
                <a:gd name="T7" fmla="*/ 5 h 37"/>
                <a:gd name="T8" fmla="*/ 40 w 269"/>
                <a:gd name="T9" fmla="*/ 6 h 37"/>
                <a:gd name="T10" fmla="*/ 37 w 269"/>
                <a:gd name="T11" fmla="*/ 7 h 37"/>
                <a:gd name="T12" fmla="*/ 34 w 269"/>
                <a:gd name="T13" fmla="*/ 7 h 37"/>
                <a:gd name="T14" fmla="*/ 30 w 269"/>
                <a:gd name="T15" fmla="*/ 7 h 37"/>
                <a:gd name="T16" fmla="*/ 26 w 269"/>
                <a:gd name="T17" fmla="*/ 7 h 37"/>
                <a:gd name="T18" fmla="*/ 21 w 269"/>
                <a:gd name="T19" fmla="*/ 7 h 37"/>
                <a:gd name="T20" fmla="*/ 17 w 269"/>
                <a:gd name="T21" fmla="*/ 7 h 37"/>
                <a:gd name="T22" fmla="*/ 13 w 269"/>
                <a:gd name="T23" fmla="*/ 7 h 37"/>
                <a:gd name="T24" fmla="*/ 10 w 269"/>
                <a:gd name="T25" fmla="*/ 7 h 37"/>
                <a:gd name="T26" fmla="*/ 7 w 269"/>
                <a:gd name="T27" fmla="*/ 6 h 37"/>
                <a:gd name="T28" fmla="*/ 4 w 269"/>
                <a:gd name="T29" fmla="*/ 5 h 37"/>
                <a:gd name="T30" fmla="*/ 2 w 269"/>
                <a:gd name="T31" fmla="*/ 5 h 37"/>
                <a:gd name="T32" fmla="*/ 1 w 269"/>
                <a:gd name="T33" fmla="*/ 4 h 37"/>
                <a:gd name="T34" fmla="*/ 1 w 269"/>
                <a:gd name="T35" fmla="*/ 3 h 37"/>
                <a:gd name="T36" fmla="*/ 0 w 269"/>
                <a:gd name="T37" fmla="*/ 0 h 37"/>
                <a:gd name="T38" fmla="*/ 1 w 269"/>
                <a:gd name="T39" fmla="*/ 1 h 37"/>
                <a:gd name="T40" fmla="*/ 1 w 269"/>
                <a:gd name="T41" fmla="*/ 2 h 37"/>
                <a:gd name="T42" fmla="*/ 3 w 269"/>
                <a:gd name="T43" fmla="*/ 2 h 37"/>
                <a:gd name="T44" fmla="*/ 6 w 269"/>
                <a:gd name="T45" fmla="*/ 4 h 37"/>
                <a:gd name="T46" fmla="*/ 8 w 269"/>
                <a:gd name="T47" fmla="*/ 4 h 37"/>
                <a:gd name="T48" fmla="*/ 12 w 269"/>
                <a:gd name="T49" fmla="*/ 4 h 37"/>
                <a:gd name="T50" fmla="*/ 16 w 269"/>
                <a:gd name="T51" fmla="*/ 5 h 37"/>
                <a:gd name="T52" fmla="*/ 20 w 269"/>
                <a:gd name="T53" fmla="*/ 5 h 37"/>
                <a:gd name="T54" fmla="*/ 24 w 269"/>
                <a:gd name="T55" fmla="*/ 5 h 37"/>
                <a:gd name="T56" fmla="*/ 28 w 269"/>
                <a:gd name="T57" fmla="*/ 5 h 37"/>
                <a:gd name="T58" fmla="*/ 32 w 269"/>
                <a:gd name="T59" fmla="*/ 5 h 37"/>
                <a:gd name="T60" fmla="*/ 35 w 269"/>
                <a:gd name="T61" fmla="*/ 4 h 37"/>
                <a:gd name="T62" fmla="*/ 39 w 269"/>
                <a:gd name="T63" fmla="*/ 4 h 37"/>
                <a:gd name="T64" fmla="*/ 42 w 269"/>
                <a:gd name="T65" fmla="*/ 4 h 37"/>
                <a:gd name="T66" fmla="*/ 44 w 269"/>
                <a:gd name="T67" fmla="*/ 2 h 37"/>
                <a:gd name="T68" fmla="*/ 46 w 269"/>
                <a:gd name="T69" fmla="*/ 2 h 37"/>
                <a:gd name="T70" fmla="*/ 47 w 269"/>
                <a:gd name="T71" fmla="*/ 1 h 37"/>
                <a:gd name="T72" fmla="*/ 47 w 269"/>
                <a:gd name="T73" fmla="*/ 0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9"/>
                <a:gd name="T112" fmla="*/ 0 h 37"/>
                <a:gd name="T113" fmla="*/ 269 w 269"/>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9" h="37">
                  <a:moveTo>
                    <a:pt x="268" y="12"/>
                  </a:moveTo>
                  <a:lnTo>
                    <a:pt x="268" y="14"/>
                  </a:lnTo>
                  <a:lnTo>
                    <a:pt x="266" y="16"/>
                  </a:lnTo>
                  <a:lnTo>
                    <a:pt x="263" y="18"/>
                  </a:lnTo>
                  <a:lnTo>
                    <a:pt x="260" y="20"/>
                  </a:lnTo>
                  <a:lnTo>
                    <a:pt x="256" y="22"/>
                  </a:lnTo>
                  <a:lnTo>
                    <a:pt x="250" y="24"/>
                  </a:lnTo>
                  <a:lnTo>
                    <a:pt x="244" y="26"/>
                  </a:lnTo>
                  <a:lnTo>
                    <a:pt x="237" y="28"/>
                  </a:lnTo>
                  <a:lnTo>
                    <a:pt x="229" y="29"/>
                  </a:lnTo>
                  <a:lnTo>
                    <a:pt x="220" y="30"/>
                  </a:lnTo>
                  <a:lnTo>
                    <a:pt x="211" y="32"/>
                  </a:lnTo>
                  <a:lnTo>
                    <a:pt x="201" y="33"/>
                  </a:lnTo>
                  <a:lnTo>
                    <a:pt x="191" y="34"/>
                  </a:lnTo>
                  <a:lnTo>
                    <a:pt x="180" y="35"/>
                  </a:lnTo>
                  <a:lnTo>
                    <a:pt x="169" y="35"/>
                  </a:lnTo>
                  <a:lnTo>
                    <a:pt x="157" y="36"/>
                  </a:lnTo>
                  <a:lnTo>
                    <a:pt x="146" y="36"/>
                  </a:lnTo>
                  <a:lnTo>
                    <a:pt x="134" y="36"/>
                  </a:lnTo>
                  <a:lnTo>
                    <a:pt x="122" y="36"/>
                  </a:lnTo>
                  <a:lnTo>
                    <a:pt x="111" y="36"/>
                  </a:lnTo>
                  <a:lnTo>
                    <a:pt x="99" y="35"/>
                  </a:lnTo>
                  <a:lnTo>
                    <a:pt x="88" y="35"/>
                  </a:lnTo>
                  <a:lnTo>
                    <a:pt x="77" y="34"/>
                  </a:lnTo>
                  <a:lnTo>
                    <a:pt x="67" y="33"/>
                  </a:lnTo>
                  <a:lnTo>
                    <a:pt x="57" y="32"/>
                  </a:lnTo>
                  <a:lnTo>
                    <a:pt x="48" y="30"/>
                  </a:lnTo>
                  <a:lnTo>
                    <a:pt x="39" y="29"/>
                  </a:lnTo>
                  <a:lnTo>
                    <a:pt x="31" y="28"/>
                  </a:lnTo>
                  <a:lnTo>
                    <a:pt x="24" y="26"/>
                  </a:lnTo>
                  <a:lnTo>
                    <a:pt x="18" y="24"/>
                  </a:lnTo>
                  <a:lnTo>
                    <a:pt x="12" y="22"/>
                  </a:lnTo>
                  <a:lnTo>
                    <a:pt x="8" y="20"/>
                  </a:lnTo>
                  <a:lnTo>
                    <a:pt x="5" y="18"/>
                  </a:lnTo>
                  <a:lnTo>
                    <a:pt x="2" y="16"/>
                  </a:lnTo>
                  <a:lnTo>
                    <a:pt x="1" y="14"/>
                  </a:lnTo>
                  <a:lnTo>
                    <a:pt x="0" y="12"/>
                  </a:lnTo>
                  <a:lnTo>
                    <a:pt x="0" y="0"/>
                  </a:lnTo>
                  <a:lnTo>
                    <a:pt x="1" y="2"/>
                  </a:lnTo>
                  <a:lnTo>
                    <a:pt x="2" y="5"/>
                  </a:lnTo>
                  <a:lnTo>
                    <a:pt x="5" y="7"/>
                  </a:lnTo>
                  <a:lnTo>
                    <a:pt x="8" y="9"/>
                  </a:lnTo>
                  <a:lnTo>
                    <a:pt x="12" y="10"/>
                  </a:lnTo>
                  <a:lnTo>
                    <a:pt x="18" y="12"/>
                  </a:lnTo>
                  <a:lnTo>
                    <a:pt x="24" y="14"/>
                  </a:lnTo>
                  <a:lnTo>
                    <a:pt x="31" y="16"/>
                  </a:lnTo>
                  <a:lnTo>
                    <a:pt x="39" y="17"/>
                  </a:lnTo>
                  <a:lnTo>
                    <a:pt x="48" y="19"/>
                  </a:lnTo>
                  <a:lnTo>
                    <a:pt x="57" y="20"/>
                  </a:lnTo>
                  <a:lnTo>
                    <a:pt x="67" y="21"/>
                  </a:lnTo>
                  <a:lnTo>
                    <a:pt x="77" y="22"/>
                  </a:lnTo>
                  <a:lnTo>
                    <a:pt x="88" y="23"/>
                  </a:lnTo>
                  <a:lnTo>
                    <a:pt x="99" y="23"/>
                  </a:lnTo>
                  <a:lnTo>
                    <a:pt x="111" y="24"/>
                  </a:lnTo>
                  <a:lnTo>
                    <a:pt x="122" y="24"/>
                  </a:lnTo>
                  <a:lnTo>
                    <a:pt x="134" y="24"/>
                  </a:lnTo>
                  <a:lnTo>
                    <a:pt x="146" y="24"/>
                  </a:lnTo>
                  <a:lnTo>
                    <a:pt x="157" y="24"/>
                  </a:lnTo>
                  <a:lnTo>
                    <a:pt x="169" y="23"/>
                  </a:lnTo>
                  <a:lnTo>
                    <a:pt x="180" y="23"/>
                  </a:lnTo>
                  <a:lnTo>
                    <a:pt x="191" y="22"/>
                  </a:lnTo>
                  <a:lnTo>
                    <a:pt x="201" y="21"/>
                  </a:lnTo>
                  <a:lnTo>
                    <a:pt x="211" y="20"/>
                  </a:lnTo>
                  <a:lnTo>
                    <a:pt x="220" y="19"/>
                  </a:lnTo>
                  <a:lnTo>
                    <a:pt x="229" y="17"/>
                  </a:lnTo>
                  <a:lnTo>
                    <a:pt x="237" y="16"/>
                  </a:lnTo>
                  <a:lnTo>
                    <a:pt x="244" y="14"/>
                  </a:lnTo>
                  <a:lnTo>
                    <a:pt x="250" y="12"/>
                  </a:lnTo>
                  <a:lnTo>
                    <a:pt x="256" y="10"/>
                  </a:lnTo>
                  <a:lnTo>
                    <a:pt x="260" y="9"/>
                  </a:lnTo>
                  <a:lnTo>
                    <a:pt x="263" y="7"/>
                  </a:lnTo>
                  <a:lnTo>
                    <a:pt x="266" y="5"/>
                  </a:lnTo>
                  <a:lnTo>
                    <a:pt x="268" y="2"/>
                  </a:lnTo>
                  <a:lnTo>
                    <a:pt x="268" y="0"/>
                  </a:lnTo>
                  <a:lnTo>
                    <a:pt x="268" y="12"/>
                  </a:lnTo>
                </a:path>
              </a:pathLst>
            </a:custGeom>
            <a:solidFill>
              <a:srgbClr val="666666"/>
            </a:solidFill>
            <a:ln w="12700" cap="rnd">
              <a:solidFill>
                <a:srgbClr val="0000FF"/>
              </a:solidFill>
              <a:round/>
              <a:headEnd/>
              <a:tailEnd/>
            </a:ln>
          </p:spPr>
          <p:txBody>
            <a:bodyPr/>
            <a:lstStyle/>
            <a:p>
              <a:endParaRPr lang="zh-TW" altLang="en-US"/>
            </a:p>
          </p:txBody>
        </p:sp>
        <p:sp>
          <p:nvSpPr>
            <p:cNvPr id="94322" name="Freeform 35"/>
            <p:cNvSpPr>
              <a:spLocks/>
            </p:cNvSpPr>
            <p:nvPr/>
          </p:nvSpPr>
          <p:spPr bwMode="auto">
            <a:xfrm>
              <a:off x="4320" y="1992"/>
              <a:ext cx="317" cy="100"/>
            </a:xfrm>
            <a:custGeom>
              <a:avLst/>
              <a:gdLst>
                <a:gd name="T0" fmla="*/ 0 w 568"/>
                <a:gd name="T1" fmla="*/ 35 h 168"/>
                <a:gd name="T2" fmla="*/ 98 w 568"/>
                <a:gd name="T3" fmla="*/ 35 h 168"/>
                <a:gd name="T4" fmla="*/ 98 w 568"/>
                <a:gd name="T5" fmla="*/ 0 h 168"/>
                <a:gd name="T6" fmla="*/ 0 w 568"/>
                <a:gd name="T7" fmla="*/ 0 h 168"/>
                <a:gd name="T8" fmla="*/ 0 w 568"/>
                <a:gd name="T9" fmla="*/ 35 h 168"/>
                <a:gd name="T10" fmla="*/ 0 60000 65536"/>
                <a:gd name="T11" fmla="*/ 0 60000 65536"/>
                <a:gd name="T12" fmla="*/ 0 60000 65536"/>
                <a:gd name="T13" fmla="*/ 0 60000 65536"/>
                <a:gd name="T14" fmla="*/ 0 60000 65536"/>
                <a:gd name="T15" fmla="*/ 0 w 568"/>
                <a:gd name="T16" fmla="*/ 0 h 168"/>
                <a:gd name="T17" fmla="*/ 568 w 568"/>
                <a:gd name="T18" fmla="*/ 168 h 168"/>
              </a:gdLst>
              <a:ahLst/>
              <a:cxnLst>
                <a:cxn ang="T10">
                  <a:pos x="T0" y="T1"/>
                </a:cxn>
                <a:cxn ang="T11">
                  <a:pos x="T2" y="T3"/>
                </a:cxn>
                <a:cxn ang="T12">
                  <a:pos x="T4" y="T5"/>
                </a:cxn>
                <a:cxn ang="T13">
                  <a:pos x="T6" y="T7"/>
                </a:cxn>
                <a:cxn ang="T14">
                  <a:pos x="T8" y="T9"/>
                </a:cxn>
              </a:cxnLst>
              <a:rect l="T15" t="T16" r="T17" b="T18"/>
              <a:pathLst>
                <a:path w="568" h="168">
                  <a:moveTo>
                    <a:pt x="0" y="167"/>
                  </a:moveTo>
                  <a:lnTo>
                    <a:pt x="567" y="167"/>
                  </a:lnTo>
                  <a:lnTo>
                    <a:pt x="567" y="0"/>
                  </a:lnTo>
                  <a:lnTo>
                    <a:pt x="0" y="0"/>
                  </a:lnTo>
                  <a:lnTo>
                    <a:pt x="0" y="167"/>
                  </a:lnTo>
                </a:path>
              </a:pathLst>
            </a:custGeom>
            <a:gradFill rotWithShape="0">
              <a:gsLst>
                <a:gs pos="0">
                  <a:srgbClr val="FFFFFF"/>
                </a:gs>
                <a:gs pos="100000">
                  <a:srgbClr val="E5E5E5"/>
                </a:gs>
              </a:gsLst>
              <a:lin ang="5400000" scaled="1"/>
            </a:gradFill>
            <a:ln w="12700" cap="rnd">
              <a:solidFill>
                <a:srgbClr val="0000FF"/>
              </a:solidFill>
              <a:round/>
              <a:headEnd/>
              <a:tailEnd/>
            </a:ln>
          </p:spPr>
          <p:txBody>
            <a:bodyPr/>
            <a:lstStyle/>
            <a:p>
              <a:endParaRPr lang="zh-TW" altLang="en-US"/>
            </a:p>
          </p:txBody>
        </p:sp>
        <p:sp>
          <p:nvSpPr>
            <p:cNvPr id="94323" name="Freeform 36"/>
            <p:cNvSpPr>
              <a:spLocks/>
            </p:cNvSpPr>
            <p:nvPr/>
          </p:nvSpPr>
          <p:spPr bwMode="auto">
            <a:xfrm>
              <a:off x="4370" y="1944"/>
              <a:ext cx="208" cy="17"/>
            </a:xfrm>
            <a:custGeom>
              <a:avLst/>
              <a:gdLst>
                <a:gd name="T0" fmla="*/ 0 w 373"/>
                <a:gd name="T1" fmla="*/ 5 h 29"/>
                <a:gd name="T2" fmla="*/ 0 w 373"/>
                <a:gd name="T3" fmla="*/ 0 h 29"/>
                <a:gd name="T4" fmla="*/ 64 w 373"/>
                <a:gd name="T5" fmla="*/ 0 h 29"/>
                <a:gd name="T6" fmla="*/ 64 w 373"/>
                <a:gd name="T7" fmla="*/ 5 h 29"/>
                <a:gd name="T8" fmla="*/ 0 w 373"/>
                <a:gd name="T9" fmla="*/ 5 h 29"/>
                <a:gd name="T10" fmla="*/ 0 60000 65536"/>
                <a:gd name="T11" fmla="*/ 0 60000 65536"/>
                <a:gd name="T12" fmla="*/ 0 60000 65536"/>
                <a:gd name="T13" fmla="*/ 0 60000 65536"/>
                <a:gd name="T14" fmla="*/ 0 60000 65536"/>
                <a:gd name="T15" fmla="*/ 0 w 373"/>
                <a:gd name="T16" fmla="*/ 0 h 29"/>
                <a:gd name="T17" fmla="*/ 373 w 373"/>
                <a:gd name="T18" fmla="*/ 29 h 29"/>
              </a:gdLst>
              <a:ahLst/>
              <a:cxnLst>
                <a:cxn ang="T10">
                  <a:pos x="T0" y="T1"/>
                </a:cxn>
                <a:cxn ang="T11">
                  <a:pos x="T2" y="T3"/>
                </a:cxn>
                <a:cxn ang="T12">
                  <a:pos x="T4" y="T5"/>
                </a:cxn>
                <a:cxn ang="T13">
                  <a:pos x="T6" y="T7"/>
                </a:cxn>
                <a:cxn ang="T14">
                  <a:pos x="T8" y="T9"/>
                </a:cxn>
              </a:cxnLst>
              <a:rect l="T15" t="T16" r="T17" b="T18"/>
              <a:pathLst>
                <a:path w="373" h="29">
                  <a:moveTo>
                    <a:pt x="0" y="28"/>
                  </a:moveTo>
                  <a:lnTo>
                    <a:pt x="0" y="0"/>
                  </a:lnTo>
                  <a:lnTo>
                    <a:pt x="372" y="0"/>
                  </a:lnTo>
                  <a:lnTo>
                    <a:pt x="372" y="28"/>
                  </a:lnTo>
                  <a:lnTo>
                    <a:pt x="0" y="28"/>
                  </a:lnTo>
                </a:path>
              </a:pathLst>
            </a:custGeom>
            <a:solidFill>
              <a:srgbClr val="999999"/>
            </a:solidFill>
            <a:ln w="12700" cap="rnd">
              <a:solidFill>
                <a:srgbClr val="0000FF"/>
              </a:solidFill>
              <a:round/>
              <a:headEnd/>
              <a:tailEnd/>
            </a:ln>
          </p:spPr>
          <p:txBody>
            <a:bodyPr/>
            <a:lstStyle/>
            <a:p>
              <a:endParaRPr lang="zh-TW" altLang="en-US"/>
            </a:p>
          </p:txBody>
        </p:sp>
        <p:sp>
          <p:nvSpPr>
            <p:cNvPr id="94324" name="Freeform 37"/>
            <p:cNvSpPr>
              <a:spLocks/>
            </p:cNvSpPr>
            <p:nvPr/>
          </p:nvSpPr>
          <p:spPr bwMode="auto">
            <a:xfrm>
              <a:off x="4320" y="1991"/>
              <a:ext cx="317" cy="35"/>
            </a:xfrm>
            <a:custGeom>
              <a:avLst/>
              <a:gdLst>
                <a:gd name="T0" fmla="*/ 36 w 568"/>
                <a:gd name="T1" fmla="*/ 0 h 59"/>
                <a:gd name="T2" fmla="*/ 0 w 568"/>
                <a:gd name="T3" fmla="*/ 0 h 59"/>
                <a:gd name="T4" fmla="*/ 0 w 568"/>
                <a:gd name="T5" fmla="*/ 12 h 59"/>
                <a:gd name="T6" fmla="*/ 98 w 568"/>
                <a:gd name="T7" fmla="*/ 12 h 59"/>
                <a:gd name="T8" fmla="*/ 98 w 568"/>
                <a:gd name="T9" fmla="*/ 1 h 59"/>
                <a:gd name="T10" fmla="*/ 62 w 568"/>
                <a:gd name="T11" fmla="*/ 1 h 59"/>
                <a:gd name="T12" fmla="*/ 36 w 568"/>
                <a:gd name="T13" fmla="*/ 0 h 59"/>
                <a:gd name="T14" fmla="*/ 0 60000 65536"/>
                <a:gd name="T15" fmla="*/ 0 60000 65536"/>
                <a:gd name="T16" fmla="*/ 0 60000 65536"/>
                <a:gd name="T17" fmla="*/ 0 60000 65536"/>
                <a:gd name="T18" fmla="*/ 0 60000 65536"/>
                <a:gd name="T19" fmla="*/ 0 60000 65536"/>
                <a:gd name="T20" fmla="*/ 0 60000 65536"/>
                <a:gd name="T21" fmla="*/ 0 w 568"/>
                <a:gd name="T22" fmla="*/ 0 h 59"/>
                <a:gd name="T23" fmla="*/ 568 w 56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8" h="59">
                  <a:moveTo>
                    <a:pt x="210" y="0"/>
                  </a:moveTo>
                  <a:lnTo>
                    <a:pt x="0" y="0"/>
                  </a:lnTo>
                  <a:lnTo>
                    <a:pt x="0" y="58"/>
                  </a:lnTo>
                  <a:lnTo>
                    <a:pt x="567" y="58"/>
                  </a:lnTo>
                  <a:lnTo>
                    <a:pt x="567" y="2"/>
                  </a:lnTo>
                  <a:lnTo>
                    <a:pt x="355" y="2"/>
                  </a:lnTo>
                  <a:lnTo>
                    <a:pt x="210" y="0"/>
                  </a:lnTo>
                </a:path>
              </a:pathLst>
            </a:custGeom>
            <a:solidFill>
              <a:srgbClr val="919191"/>
            </a:solidFill>
            <a:ln w="12700" cap="rnd">
              <a:solidFill>
                <a:srgbClr val="0000FF"/>
              </a:solidFill>
              <a:round/>
              <a:headEnd/>
              <a:tailEnd/>
            </a:ln>
          </p:spPr>
          <p:txBody>
            <a:bodyPr/>
            <a:lstStyle/>
            <a:p>
              <a:endParaRPr lang="zh-TW" altLang="en-US"/>
            </a:p>
          </p:txBody>
        </p:sp>
        <p:sp>
          <p:nvSpPr>
            <p:cNvPr id="94325" name="Freeform 38"/>
            <p:cNvSpPr>
              <a:spLocks/>
            </p:cNvSpPr>
            <p:nvPr/>
          </p:nvSpPr>
          <p:spPr bwMode="auto">
            <a:xfrm>
              <a:off x="4403" y="2003"/>
              <a:ext cx="27" cy="17"/>
            </a:xfrm>
            <a:custGeom>
              <a:avLst/>
              <a:gdLst>
                <a:gd name="T0" fmla="*/ 3 w 47"/>
                <a:gd name="T1" fmla="*/ 5 h 30"/>
                <a:gd name="T2" fmla="*/ 2 w 47"/>
                <a:gd name="T3" fmla="*/ 5 h 30"/>
                <a:gd name="T4" fmla="*/ 2 w 47"/>
                <a:gd name="T5" fmla="*/ 5 h 30"/>
                <a:gd name="T6" fmla="*/ 1 w 47"/>
                <a:gd name="T7" fmla="*/ 5 h 30"/>
                <a:gd name="T8" fmla="*/ 1 w 47"/>
                <a:gd name="T9" fmla="*/ 5 h 30"/>
                <a:gd name="T10" fmla="*/ 1 w 47"/>
                <a:gd name="T11" fmla="*/ 4 h 30"/>
                <a:gd name="T12" fmla="*/ 1 w 47"/>
                <a:gd name="T13" fmla="*/ 4 h 30"/>
                <a:gd name="T14" fmla="*/ 1 w 47"/>
                <a:gd name="T15" fmla="*/ 3 h 30"/>
                <a:gd name="T16" fmla="*/ 0 w 47"/>
                <a:gd name="T17" fmla="*/ 3 h 30"/>
                <a:gd name="T18" fmla="*/ 0 w 47"/>
                <a:gd name="T19" fmla="*/ 2 h 30"/>
                <a:gd name="T20" fmla="*/ 1 w 47"/>
                <a:gd name="T21" fmla="*/ 2 h 30"/>
                <a:gd name="T22" fmla="*/ 1 w 47"/>
                <a:gd name="T23" fmla="*/ 2 h 30"/>
                <a:gd name="T24" fmla="*/ 1 w 47"/>
                <a:gd name="T25" fmla="*/ 1 h 30"/>
                <a:gd name="T26" fmla="*/ 1 w 47"/>
                <a:gd name="T27" fmla="*/ 1 h 30"/>
                <a:gd name="T28" fmla="*/ 1 w 47"/>
                <a:gd name="T29" fmla="*/ 1 h 30"/>
                <a:gd name="T30" fmla="*/ 2 w 47"/>
                <a:gd name="T31" fmla="*/ 1 h 30"/>
                <a:gd name="T32" fmla="*/ 2 w 47"/>
                <a:gd name="T33" fmla="*/ 0 h 30"/>
                <a:gd name="T34" fmla="*/ 3 w 47"/>
                <a:gd name="T35" fmla="*/ 0 h 30"/>
                <a:gd name="T36" fmla="*/ 6 w 47"/>
                <a:gd name="T37" fmla="*/ 0 h 30"/>
                <a:gd name="T38" fmla="*/ 6 w 47"/>
                <a:gd name="T39" fmla="*/ 0 h 30"/>
                <a:gd name="T40" fmla="*/ 7 w 47"/>
                <a:gd name="T41" fmla="*/ 1 h 30"/>
                <a:gd name="T42" fmla="*/ 7 w 47"/>
                <a:gd name="T43" fmla="*/ 1 h 30"/>
                <a:gd name="T44" fmla="*/ 8 w 47"/>
                <a:gd name="T45" fmla="*/ 1 h 30"/>
                <a:gd name="T46" fmla="*/ 8 w 47"/>
                <a:gd name="T47" fmla="*/ 1 h 30"/>
                <a:gd name="T48" fmla="*/ 8 w 47"/>
                <a:gd name="T49" fmla="*/ 1 h 30"/>
                <a:gd name="T50" fmla="*/ 9 w 47"/>
                <a:gd name="T51" fmla="*/ 2 h 30"/>
                <a:gd name="T52" fmla="*/ 9 w 47"/>
                <a:gd name="T53" fmla="*/ 2 h 30"/>
                <a:gd name="T54" fmla="*/ 9 w 47"/>
                <a:gd name="T55" fmla="*/ 3 h 30"/>
                <a:gd name="T56" fmla="*/ 9 w 47"/>
                <a:gd name="T57" fmla="*/ 3 h 30"/>
                <a:gd name="T58" fmla="*/ 9 w 47"/>
                <a:gd name="T59" fmla="*/ 3 h 30"/>
                <a:gd name="T60" fmla="*/ 8 w 47"/>
                <a:gd name="T61" fmla="*/ 4 h 30"/>
                <a:gd name="T62" fmla="*/ 8 w 47"/>
                <a:gd name="T63" fmla="*/ 5 h 30"/>
                <a:gd name="T64" fmla="*/ 8 w 47"/>
                <a:gd name="T65" fmla="*/ 5 h 30"/>
                <a:gd name="T66" fmla="*/ 7 w 47"/>
                <a:gd name="T67" fmla="*/ 5 h 30"/>
                <a:gd name="T68" fmla="*/ 7 w 47"/>
                <a:gd name="T69" fmla="*/ 5 h 30"/>
                <a:gd name="T70" fmla="*/ 6 w 47"/>
                <a:gd name="T71" fmla="*/ 5 h 30"/>
                <a:gd name="T72" fmla="*/ 6 w 47"/>
                <a:gd name="T73" fmla="*/ 5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30"/>
                <a:gd name="T113" fmla="*/ 47 w 47"/>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30">
                  <a:moveTo>
                    <a:pt x="15" y="29"/>
                  </a:moveTo>
                  <a:lnTo>
                    <a:pt x="14" y="29"/>
                  </a:lnTo>
                  <a:lnTo>
                    <a:pt x="12" y="29"/>
                  </a:lnTo>
                  <a:lnTo>
                    <a:pt x="11" y="29"/>
                  </a:lnTo>
                  <a:lnTo>
                    <a:pt x="10" y="28"/>
                  </a:lnTo>
                  <a:lnTo>
                    <a:pt x="9" y="28"/>
                  </a:lnTo>
                  <a:lnTo>
                    <a:pt x="8" y="27"/>
                  </a:lnTo>
                  <a:lnTo>
                    <a:pt x="7" y="26"/>
                  </a:lnTo>
                  <a:lnTo>
                    <a:pt x="5" y="26"/>
                  </a:lnTo>
                  <a:lnTo>
                    <a:pt x="4" y="25"/>
                  </a:lnTo>
                  <a:lnTo>
                    <a:pt x="4" y="24"/>
                  </a:lnTo>
                  <a:lnTo>
                    <a:pt x="3" y="23"/>
                  </a:lnTo>
                  <a:lnTo>
                    <a:pt x="2" y="22"/>
                  </a:lnTo>
                  <a:lnTo>
                    <a:pt x="2" y="21"/>
                  </a:lnTo>
                  <a:lnTo>
                    <a:pt x="1" y="20"/>
                  </a:lnTo>
                  <a:lnTo>
                    <a:pt x="1" y="18"/>
                  </a:lnTo>
                  <a:lnTo>
                    <a:pt x="0" y="17"/>
                  </a:lnTo>
                  <a:lnTo>
                    <a:pt x="0" y="16"/>
                  </a:lnTo>
                  <a:lnTo>
                    <a:pt x="0" y="14"/>
                  </a:lnTo>
                  <a:lnTo>
                    <a:pt x="0" y="13"/>
                  </a:lnTo>
                  <a:lnTo>
                    <a:pt x="0" y="12"/>
                  </a:lnTo>
                  <a:lnTo>
                    <a:pt x="1" y="11"/>
                  </a:lnTo>
                  <a:lnTo>
                    <a:pt x="1" y="10"/>
                  </a:lnTo>
                  <a:lnTo>
                    <a:pt x="2" y="8"/>
                  </a:lnTo>
                  <a:lnTo>
                    <a:pt x="2" y="7"/>
                  </a:lnTo>
                  <a:lnTo>
                    <a:pt x="3" y="6"/>
                  </a:lnTo>
                  <a:lnTo>
                    <a:pt x="4" y="5"/>
                  </a:lnTo>
                  <a:lnTo>
                    <a:pt x="4" y="4"/>
                  </a:lnTo>
                  <a:lnTo>
                    <a:pt x="5" y="3"/>
                  </a:lnTo>
                  <a:lnTo>
                    <a:pt x="7" y="2"/>
                  </a:lnTo>
                  <a:lnTo>
                    <a:pt x="8" y="2"/>
                  </a:lnTo>
                  <a:lnTo>
                    <a:pt x="9" y="1"/>
                  </a:lnTo>
                  <a:lnTo>
                    <a:pt x="10" y="1"/>
                  </a:lnTo>
                  <a:lnTo>
                    <a:pt x="11" y="0"/>
                  </a:lnTo>
                  <a:lnTo>
                    <a:pt x="12" y="0"/>
                  </a:lnTo>
                  <a:lnTo>
                    <a:pt x="14" y="0"/>
                  </a:lnTo>
                  <a:lnTo>
                    <a:pt x="15" y="0"/>
                  </a:lnTo>
                  <a:lnTo>
                    <a:pt x="31" y="0"/>
                  </a:lnTo>
                  <a:lnTo>
                    <a:pt x="32" y="0"/>
                  </a:lnTo>
                  <a:lnTo>
                    <a:pt x="34" y="0"/>
                  </a:lnTo>
                  <a:lnTo>
                    <a:pt x="35" y="0"/>
                  </a:lnTo>
                  <a:lnTo>
                    <a:pt x="36" y="1"/>
                  </a:lnTo>
                  <a:lnTo>
                    <a:pt x="37" y="1"/>
                  </a:lnTo>
                  <a:lnTo>
                    <a:pt x="38" y="2"/>
                  </a:lnTo>
                  <a:lnTo>
                    <a:pt x="40" y="2"/>
                  </a:lnTo>
                  <a:lnTo>
                    <a:pt x="41" y="3"/>
                  </a:lnTo>
                  <a:lnTo>
                    <a:pt x="42" y="4"/>
                  </a:lnTo>
                  <a:lnTo>
                    <a:pt x="42" y="5"/>
                  </a:lnTo>
                  <a:lnTo>
                    <a:pt x="43" y="6"/>
                  </a:lnTo>
                  <a:lnTo>
                    <a:pt x="44" y="7"/>
                  </a:lnTo>
                  <a:lnTo>
                    <a:pt x="45" y="8"/>
                  </a:lnTo>
                  <a:lnTo>
                    <a:pt x="45" y="10"/>
                  </a:lnTo>
                  <a:lnTo>
                    <a:pt x="46" y="11"/>
                  </a:lnTo>
                  <a:lnTo>
                    <a:pt x="46" y="12"/>
                  </a:lnTo>
                  <a:lnTo>
                    <a:pt x="46" y="13"/>
                  </a:lnTo>
                  <a:lnTo>
                    <a:pt x="46" y="14"/>
                  </a:lnTo>
                  <a:lnTo>
                    <a:pt x="46" y="16"/>
                  </a:lnTo>
                  <a:lnTo>
                    <a:pt x="46" y="17"/>
                  </a:lnTo>
                  <a:lnTo>
                    <a:pt x="46" y="18"/>
                  </a:lnTo>
                  <a:lnTo>
                    <a:pt x="45" y="20"/>
                  </a:lnTo>
                  <a:lnTo>
                    <a:pt x="45" y="21"/>
                  </a:lnTo>
                  <a:lnTo>
                    <a:pt x="44" y="22"/>
                  </a:lnTo>
                  <a:lnTo>
                    <a:pt x="43" y="23"/>
                  </a:lnTo>
                  <a:lnTo>
                    <a:pt x="42" y="24"/>
                  </a:lnTo>
                  <a:lnTo>
                    <a:pt x="42" y="25"/>
                  </a:lnTo>
                  <a:lnTo>
                    <a:pt x="41" y="26"/>
                  </a:lnTo>
                  <a:lnTo>
                    <a:pt x="40" y="26"/>
                  </a:lnTo>
                  <a:lnTo>
                    <a:pt x="38" y="27"/>
                  </a:lnTo>
                  <a:lnTo>
                    <a:pt x="37" y="28"/>
                  </a:lnTo>
                  <a:lnTo>
                    <a:pt x="36" y="28"/>
                  </a:lnTo>
                  <a:lnTo>
                    <a:pt x="35" y="29"/>
                  </a:lnTo>
                  <a:lnTo>
                    <a:pt x="34" y="29"/>
                  </a:lnTo>
                  <a:lnTo>
                    <a:pt x="32" y="29"/>
                  </a:lnTo>
                  <a:lnTo>
                    <a:pt x="31" y="29"/>
                  </a:lnTo>
                  <a:lnTo>
                    <a:pt x="15" y="29"/>
                  </a:lnTo>
                </a:path>
              </a:pathLst>
            </a:custGeom>
            <a:solidFill>
              <a:srgbClr val="232323"/>
            </a:solidFill>
            <a:ln w="12700" cap="rnd">
              <a:solidFill>
                <a:srgbClr val="0000FF"/>
              </a:solidFill>
              <a:round/>
              <a:headEnd/>
              <a:tailEnd/>
            </a:ln>
          </p:spPr>
          <p:txBody>
            <a:bodyPr/>
            <a:lstStyle/>
            <a:p>
              <a:endParaRPr lang="zh-TW" altLang="en-US"/>
            </a:p>
          </p:txBody>
        </p:sp>
        <p:sp>
          <p:nvSpPr>
            <p:cNvPr id="94326" name="Freeform 39"/>
            <p:cNvSpPr>
              <a:spLocks/>
            </p:cNvSpPr>
            <p:nvPr/>
          </p:nvSpPr>
          <p:spPr bwMode="auto">
            <a:xfrm>
              <a:off x="4521" y="1993"/>
              <a:ext cx="2" cy="96"/>
            </a:xfrm>
            <a:custGeom>
              <a:avLst/>
              <a:gdLst>
                <a:gd name="T0" fmla="*/ 0 w 5"/>
                <a:gd name="T1" fmla="*/ 0 h 162"/>
                <a:gd name="T2" fmla="*/ 0 w 5"/>
                <a:gd name="T3" fmla="*/ 12 h 162"/>
                <a:gd name="T4" fmla="*/ 0 w 5"/>
                <a:gd name="T5" fmla="*/ 12 h 162"/>
                <a:gd name="T6" fmla="*/ 0 w 5"/>
                <a:gd name="T7" fmla="*/ 33 h 162"/>
                <a:gd name="T8" fmla="*/ 0 60000 65536"/>
                <a:gd name="T9" fmla="*/ 0 60000 65536"/>
                <a:gd name="T10" fmla="*/ 0 60000 65536"/>
                <a:gd name="T11" fmla="*/ 0 60000 65536"/>
                <a:gd name="T12" fmla="*/ 0 w 5"/>
                <a:gd name="T13" fmla="*/ 0 h 162"/>
                <a:gd name="T14" fmla="*/ 5 w 5"/>
                <a:gd name="T15" fmla="*/ 162 h 162"/>
              </a:gdLst>
              <a:ahLst/>
              <a:cxnLst>
                <a:cxn ang="T8">
                  <a:pos x="T0" y="T1"/>
                </a:cxn>
                <a:cxn ang="T9">
                  <a:pos x="T2" y="T3"/>
                </a:cxn>
                <a:cxn ang="T10">
                  <a:pos x="T4" y="T5"/>
                </a:cxn>
                <a:cxn ang="T11">
                  <a:pos x="T6" y="T7"/>
                </a:cxn>
              </a:cxnLst>
              <a:rect l="T12" t="T13" r="T14" b="T15"/>
              <a:pathLst>
                <a:path w="5" h="162">
                  <a:moveTo>
                    <a:pt x="0" y="0"/>
                  </a:moveTo>
                  <a:lnTo>
                    <a:pt x="4" y="55"/>
                  </a:lnTo>
                  <a:lnTo>
                    <a:pt x="1" y="55"/>
                  </a:lnTo>
                  <a:lnTo>
                    <a:pt x="1" y="161"/>
                  </a:lnTo>
                </a:path>
              </a:pathLst>
            </a:custGeom>
            <a:noFill/>
            <a:ln w="12700" cap="rnd">
              <a:solidFill>
                <a:srgbClr val="0000FF"/>
              </a:solidFill>
              <a:round/>
              <a:headEnd/>
              <a:tailEnd/>
            </a:ln>
          </p:spPr>
          <p:txBody>
            <a:bodyPr/>
            <a:lstStyle/>
            <a:p>
              <a:endParaRPr lang="zh-TW" altLang="en-US"/>
            </a:p>
          </p:txBody>
        </p:sp>
        <p:sp>
          <p:nvSpPr>
            <p:cNvPr id="94327" name="Freeform 40"/>
            <p:cNvSpPr>
              <a:spLocks/>
            </p:cNvSpPr>
            <p:nvPr/>
          </p:nvSpPr>
          <p:spPr bwMode="auto">
            <a:xfrm>
              <a:off x="4343" y="2051"/>
              <a:ext cx="361" cy="52"/>
            </a:xfrm>
            <a:custGeom>
              <a:avLst/>
              <a:gdLst>
                <a:gd name="T0" fmla="*/ 0 w 646"/>
                <a:gd name="T1" fmla="*/ 18 h 87"/>
                <a:gd name="T2" fmla="*/ 112 w 646"/>
                <a:gd name="T3" fmla="*/ 18 h 87"/>
                <a:gd name="T4" fmla="*/ 107 w 646"/>
                <a:gd name="T5" fmla="*/ 0 h 87"/>
                <a:gd name="T6" fmla="*/ 7 w 646"/>
                <a:gd name="T7" fmla="*/ 0 h 87"/>
                <a:gd name="T8" fmla="*/ 0 w 646"/>
                <a:gd name="T9" fmla="*/ 18 h 87"/>
                <a:gd name="T10" fmla="*/ 0 60000 65536"/>
                <a:gd name="T11" fmla="*/ 0 60000 65536"/>
                <a:gd name="T12" fmla="*/ 0 60000 65536"/>
                <a:gd name="T13" fmla="*/ 0 60000 65536"/>
                <a:gd name="T14" fmla="*/ 0 60000 65536"/>
                <a:gd name="T15" fmla="*/ 0 w 646"/>
                <a:gd name="T16" fmla="*/ 0 h 87"/>
                <a:gd name="T17" fmla="*/ 646 w 646"/>
                <a:gd name="T18" fmla="*/ 87 h 87"/>
              </a:gdLst>
              <a:ahLst/>
              <a:cxnLst>
                <a:cxn ang="T10">
                  <a:pos x="T0" y="T1"/>
                </a:cxn>
                <a:cxn ang="T11">
                  <a:pos x="T2" y="T3"/>
                </a:cxn>
                <a:cxn ang="T12">
                  <a:pos x="T4" y="T5"/>
                </a:cxn>
                <a:cxn ang="T13">
                  <a:pos x="T6" y="T7"/>
                </a:cxn>
                <a:cxn ang="T14">
                  <a:pos x="T8" y="T9"/>
                </a:cxn>
              </a:cxnLst>
              <a:rect l="T15" t="T16" r="T17" b="T18"/>
              <a:pathLst>
                <a:path w="646" h="87">
                  <a:moveTo>
                    <a:pt x="0" y="86"/>
                  </a:moveTo>
                  <a:lnTo>
                    <a:pt x="645" y="86"/>
                  </a:lnTo>
                  <a:lnTo>
                    <a:pt x="610" y="0"/>
                  </a:lnTo>
                  <a:lnTo>
                    <a:pt x="42" y="0"/>
                  </a:lnTo>
                  <a:lnTo>
                    <a:pt x="0" y="86"/>
                  </a:lnTo>
                </a:path>
              </a:pathLst>
            </a:custGeom>
            <a:gradFill rotWithShape="0">
              <a:gsLst>
                <a:gs pos="0">
                  <a:srgbClr val="919191"/>
                </a:gs>
                <a:gs pos="100000">
                  <a:srgbClr val="D3D3D3"/>
                </a:gs>
              </a:gsLst>
              <a:lin ang="5400000" scaled="1"/>
            </a:gradFill>
            <a:ln w="12700" cap="rnd">
              <a:solidFill>
                <a:srgbClr val="0000FF"/>
              </a:solidFill>
              <a:round/>
              <a:headEnd/>
              <a:tailEnd/>
            </a:ln>
          </p:spPr>
          <p:txBody>
            <a:bodyPr/>
            <a:lstStyle/>
            <a:p>
              <a:endParaRPr lang="zh-TW" altLang="en-US"/>
            </a:p>
          </p:txBody>
        </p:sp>
        <p:sp>
          <p:nvSpPr>
            <p:cNvPr id="94328" name="Freeform 41"/>
            <p:cNvSpPr>
              <a:spLocks/>
            </p:cNvSpPr>
            <p:nvPr/>
          </p:nvSpPr>
          <p:spPr bwMode="auto">
            <a:xfrm>
              <a:off x="4343" y="2102"/>
              <a:ext cx="361" cy="10"/>
            </a:xfrm>
            <a:custGeom>
              <a:avLst/>
              <a:gdLst>
                <a:gd name="T0" fmla="*/ 0 w 646"/>
                <a:gd name="T1" fmla="*/ 3 h 17"/>
                <a:gd name="T2" fmla="*/ 0 w 646"/>
                <a:gd name="T3" fmla="*/ 0 h 17"/>
                <a:gd name="T4" fmla="*/ 112 w 646"/>
                <a:gd name="T5" fmla="*/ 0 h 17"/>
                <a:gd name="T6" fmla="*/ 112 w 646"/>
                <a:gd name="T7" fmla="*/ 3 h 17"/>
                <a:gd name="T8" fmla="*/ 0 w 646"/>
                <a:gd name="T9" fmla="*/ 3 h 17"/>
                <a:gd name="T10" fmla="*/ 0 60000 65536"/>
                <a:gd name="T11" fmla="*/ 0 60000 65536"/>
                <a:gd name="T12" fmla="*/ 0 60000 65536"/>
                <a:gd name="T13" fmla="*/ 0 60000 65536"/>
                <a:gd name="T14" fmla="*/ 0 60000 65536"/>
                <a:gd name="T15" fmla="*/ 0 w 646"/>
                <a:gd name="T16" fmla="*/ 0 h 17"/>
                <a:gd name="T17" fmla="*/ 646 w 646"/>
                <a:gd name="T18" fmla="*/ 17 h 17"/>
              </a:gdLst>
              <a:ahLst/>
              <a:cxnLst>
                <a:cxn ang="T10">
                  <a:pos x="T0" y="T1"/>
                </a:cxn>
                <a:cxn ang="T11">
                  <a:pos x="T2" y="T3"/>
                </a:cxn>
                <a:cxn ang="T12">
                  <a:pos x="T4" y="T5"/>
                </a:cxn>
                <a:cxn ang="T13">
                  <a:pos x="T6" y="T7"/>
                </a:cxn>
                <a:cxn ang="T14">
                  <a:pos x="T8" y="T9"/>
                </a:cxn>
              </a:cxnLst>
              <a:rect l="T15" t="T16" r="T17" b="T18"/>
              <a:pathLst>
                <a:path w="646" h="17">
                  <a:moveTo>
                    <a:pt x="0" y="16"/>
                  </a:moveTo>
                  <a:lnTo>
                    <a:pt x="0" y="0"/>
                  </a:lnTo>
                  <a:lnTo>
                    <a:pt x="645" y="0"/>
                  </a:lnTo>
                  <a:lnTo>
                    <a:pt x="645" y="16"/>
                  </a:lnTo>
                  <a:lnTo>
                    <a:pt x="0" y="16"/>
                  </a:lnTo>
                </a:path>
              </a:pathLst>
            </a:custGeom>
            <a:gradFill rotWithShape="0">
              <a:gsLst>
                <a:gs pos="0">
                  <a:srgbClr val="767676"/>
                </a:gs>
                <a:gs pos="100000">
                  <a:srgbClr val="676767"/>
                </a:gs>
              </a:gsLst>
              <a:lin ang="0" scaled="1"/>
            </a:gradFill>
            <a:ln w="12700" cap="rnd">
              <a:solidFill>
                <a:srgbClr val="0000FF"/>
              </a:solidFill>
              <a:round/>
              <a:headEnd/>
              <a:tailEnd/>
            </a:ln>
          </p:spPr>
          <p:txBody>
            <a:bodyPr/>
            <a:lstStyle/>
            <a:p>
              <a:endParaRPr lang="zh-TW" altLang="en-US"/>
            </a:p>
          </p:txBody>
        </p:sp>
        <p:sp>
          <p:nvSpPr>
            <p:cNvPr id="94329" name="Freeform 42"/>
            <p:cNvSpPr>
              <a:spLocks/>
            </p:cNvSpPr>
            <p:nvPr/>
          </p:nvSpPr>
          <p:spPr bwMode="auto">
            <a:xfrm>
              <a:off x="4361" y="2059"/>
              <a:ext cx="323" cy="37"/>
            </a:xfrm>
            <a:custGeom>
              <a:avLst/>
              <a:gdLst>
                <a:gd name="T0" fmla="*/ 0 w 578"/>
                <a:gd name="T1" fmla="*/ 12 h 63"/>
                <a:gd name="T2" fmla="*/ 101 w 578"/>
                <a:gd name="T3" fmla="*/ 12 h 63"/>
                <a:gd name="T4" fmla="*/ 97 w 578"/>
                <a:gd name="T5" fmla="*/ 0 h 63"/>
                <a:gd name="T6" fmla="*/ 4 w 578"/>
                <a:gd name="T7" fmla="*/ 0 h 63"/>
                <a:gd name="T8" fmla="*/ 0 w 578"/>
                <a:gd name="T9" fmla="*/ 12 h 63"/>
                <a:gd name="T10" fmla="*/ 0 60000 65536"/>
                <a:gd name="T11" fmla="*/ 0 60000 65536"/>
                <a:gd name="T12" fmla="*/ 0 60000 65536"/>
                <a:gd name="T13" fmla="*/ 0 60000 65536"/>
                <a:gd name="T14" fmla="*/ 0 60000 65536"/>
                <a:gd name="T15" fmla="*/ 0 w 578"/>
                <a:gd name="T16" fmla="*/ 0 h 63"/>
                <a:gd name="T17" fmla="*/ 578 w 578"/>
                <a:gd name="T18" fmla="*/ 63 h 63"/>
              </a:gdLst>
              <a:ahLst/>
              <a:cxnLst>
                <a:cxn ang="T10">
                  <a:pos x="T0" y="T1"/>
                </a:cxn>
                <a:cxn ang="T11">
                  <a:pos x="T2" y="T3"/>
                </a:cxn>
                <a:cxn ang="T12">
                  <a:pos x="T4" y="T5"/>
                </a:cxn>
                <a:cxn ang="T13">
                  <a:pos x="T6" y="T7"/>
                </a:cxn>
                <a:cxn ang="T14">
                  <a:pos x="T8" y="T9"/>
                </a:cxn>
              </a:cxnLst>
              <a:rect l="T15" t="T16" r="T17" b="T18"/>
              <a:pathLst>
                <a:path w="578" h="63">
                  <a:moveTo>
                    <a:pt x="0" y="62"/>
                  </a:moveTo>
                  <a:lnTo>
                    <a:pt x="577" y="62"/>
                  </a:lnTo>
                  <a:lnTo>
                    <a:pt x="557" y="0"/>
                  </a:lnTo>
                  <a:lnTo>
                    <a:pt x="25" y="0"/>
                  </a:lnTo>
                  <a:lnTo>
                    <a:pt x="0" y="62"/>
                  </a:lnTo>
                </a:path>
              </a:pathLst>
            </a:custGeom>
            <a:gradFill rotWithShape="0">
              <a:gsLst>
                <a:gs pos="0">
                  <a:srgbClr val="6B6B6B"/>
                </a:gs>
                <a:gs pos="100000">
                  <a:srgbClr val="999999"/>
                </a:gs>
              </a:gsLst>
              <a:lin ang="5400000" scaled="1"/>
            </a:gradFill>
            <a:ln w="12700" cap="rnd">
              <a:solidFill>
                <a:srgbClr val="0000FF"/>
              </a:solidFill>
              <a:round/>
              <a:headEnd/>
              <a:tailEnd/>
            </a:ln>
          </p:spPr>
          <p:txBody>
            <a:bodyPr/>
            <a:lstStyle/>
            <a:p>
              <a:endParaRPr lang="zh-TW" altLang="en-US"/>
            </a:p>
          </p:txBody>
        </p:sp>
        <p:sp>
          <p:nvSpPr>
            <p:cNvPr id="94330" name="Freeform 43"/>
            <p:cNvSpPr>
              <a:spLocks/>
            </p:cNvSpPr>
            <p:nvPr/>
          </p:nvSpPr>
          <p:spPr bwMode="auto">
            <a:xfrm>
              <a:off x="4346" y="1728"/>
              <a:ext cx="261" cy="217"/>
            </a:xfrm>
            <a:custGeom>
              <a:avLst/>
              <a:gdLst>
                <a:gd name="T0" fmla="*/ 81 w 467"/>
                <a:gd name="T1" fmla="*/ 75 h 366"/>
                <a:gd name="T2" fmla="*/ 81 w 467"/>
                <a:gd name="T3" fmla="*/ 75 h 366"/>
                <a:gd name="T4" fmla="*/ 81 w 467"/>
                <a:gd name="T5" fmla="*/ 75 h 366"/>
                <a:gd name="T6" fmla="*/ 81 w 467"/>
                <a:gd name="T7" fmla="*/ 75 h 366"/>
                <a:gd name="T8" fmla="*/ 81 w 467"/>
                <a:gd name="T9" fmla="*/ 75 h 366"/>
                <a:gd name="T10" fmla="*/ 81 w 467"/>
                <a:gd name="T11" fmla="*/ 76 h 366"/>
                <a:gd name="T12" fmla="*/ 80 w 467"/>
                <a:gd name="T13" fmla="*/ 76 h 366"/>
                <a:gd name="T14" fmla="*/ 80 w 467"/>
                <a:gd name="T15" fmla="*/ 76 h 366"/>
                <a:gd name="T16" fmla="*/ 80 w 467"/>
                <a:gd name="T17" fmla="*/ 76 h 366"/>
                <a:gd name="T18" fmla="*/ 1 w 467"/>
                <a:gd name="T19" fmla="*/ 76 h 366"/>
                <a:gd name="T20" fmla="*/ 1 w 467"/>
                <a:gd name="T21" fmla="*/ 76 h 366"/>
                <a:gd name="T22" fmla="*/ 1 w 467"/>
                <a:gd name="T23" fmla="*/ 76 h 366"/>
                <a:gd name="T24" fmla="*/ 1 w 467"/>
                <a:gd name="T25" fmla="*/ 76 h 366"/>
                <a:gd name="T26" fmla="*/ 1 w 467"/>
                <a:gd name="T27" fmla="*/ 75 h 366"/>
                <a:gd name="T28" fmla="*/ 1 w 467"/>
                <a:gd name="T29" fmla="*/ 75 h 366"/>
                <a:gd name="T30" fmla="*/ 0 w 467"/>
                <a:gd name="T31" fmla="*/ 75 h 366"/>
                <a:gd name="T32" fmla="*/ 0 w 467"/>
                <a:gd name="T33" fmla="*/ 75 h 366"/>
                <a:gd name="T34" fmla="*/ 0 w 467"/>
                <a:gd name="T35" fmla="*/ 75 h 366"/>
                <a:gd name="T36" fmla="*/ 0 w 467"/>
                <a:gd name="T37" fmla="*/ 1 h 366"/>
                <a:gd name="T38" fmla="*/ 0 w 467"/>
                <a:gd name="T39" fmla="*/ 1 h 366"/>
                <a:gd name="T40" fmla="*/ 0 w 467"/>
                <a:gd name="T41" fmla="*/ 1 h 366"/>
                <a:gd name="T42" fmla="*/ 1 w 467"/>
                <a:gd name="T43" fmla="*/ 1 h 366"/>
                <a:gd name="T44" fmla="*/ 1 w 467"/>
                <a:gd name="T45" fmla="*/ 1 h 366"/>
                <a:gd name="T46" fmla="*/ 1 w 467"/>
                <a:gd name="T47" fmla="*/ 1 h 366"/>
                <a:gd name="T48" fmla="*/ 1 w 467"/>
                <a:gd name="T49" fmla="*/ 0 h 366"/>
                <a:gd name="T50" fmla="*/ 1 w 467"/>
                <a:gd name="T51" fmla="*/ 0 h 366"/>
                <a:gd name="T52" fmla="*/ 1 w 467"/>
                <a:gd name="T53" fmla="*/ 0 h 366"/>
                <a:gd name="T54" fmla="*/ 80 w 467"/>
                <a:gd name="T55" fmla="*/ 0 h 366"/>
                <a:gd name="T56" fmla="*/ 80 w 467"/>
                <a:gd name="T57" fmla="*/ 0 h 366"/>
                <a:gd name="T58" fmla="*/ 80 w 467"/>
                <a:gd name="T59" fmla="*/ 0 h 366"/>
                <a:gd name="T60" fmla="*/ 81 w 467"/>
                <a:gd name="T61" fmla="*/ 1 h 366"/>
                <a:gd name="T62" fmla="*/ 81 w 467"/>
                <a:gd name="T63" fmla="*/ 1 h 366"/>
                <a:gd name="T64" fmla="*/ 81 w 467"/>
                <a:gd name="T65" fmla="*/ 1 h 366"/>
                <a:gd name="T66" fmla="*/ 81 w 467"/>
                <a:gd name="T67" fmla="*/ 1 h 366"/>
                <a:gd name="T68" fmla="*/ 81 w 467"/>
                <a:gd name="T69" fmla="*/ 1 h 366"/>
                <a:gd name="T70" fmla="*/ 81 w 467"/>
                <a:gd name="T71" fmla="*/ 1 h 366"/>
                <a:gd name="T72" fmla="*/ 81 w 467"/>
                <a:gd name="T73" fmla="*/ 75 h 3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7"/>
                <a:gd name="T112" fmla="*/ 0 h 366"/>
                <a:gd name="T113" fmla="*/ 467 w 467"/>
                <a:gd name="T114" fmla="*/ 366 h 3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7" h="366">
                  <a:moveTo>
                    <a:pt x="466" y="358"/>
                  </a:moveTo>
                  <a:lnTo>
                    <a:pt x="466" y="359"/>
                  </a:lnTo>
                  <a:lnTo>
                    <a:pt x="466" y="360"/>
                  </a:lnTo>
                  <a:lnTo>
                    <a:pt x="466" y="361"/>
                  </a:lnTo>
                  <a:lnTo>
                    <a:pt x="466" y="362"/>
                  </a:lnTo>
                  <a:lnTo>
                    <a:pt x="465" y="362"/>
                  </a:lnTo>
                  <a:lnTo>
                    <a:pt x="464" y="363"/>
                  </a:lnTo>
                  <a:lnTo>
                    <a:pt x="463" y="364"/>
                  </a:lnTo>
                  <a:lnTo>
                    <a:pt x="462" y="364"/>
                  </a:lnTo>
                  <a:lnTo>
                    <a:pt x="461" y="365"/>
                  </a:lnTo>
                  <a:lnTo>
                    <a:pt x="460" y="365"/>
                  </a:lnTo>
                  <a:lnTo>
                    <a:pt x="459" y="365"/>
                  </a:lnTo>
                  <a:lnTo>
                    <a:pt x="7" y="365"/>
                  </a:lnTo>
                  <a:lnTo>
                    <a:pt x="6" y="365"/>
                  </a:lnTo>
                  <a:lnTo>
                    <a:pt x="5" y="365"/>
                  </a:lnTo>
                  <a:lnTo>
                    <a:pt x="4" y="364"/>
                  </a:lnTo>
                  <a:lnTo>
                    <a:pt x="3" y="364"/>
                  </a:lnTo>
                  <a:lnTo>
                    <a:pt x="2" y="363"/>
                  </a:lnTo>
                  <a:lnTo>
                    <a:pt x="1" y="363"/>
                  </a:lnTo>
                  <a:lnTo>
                    <a:pt x="1" y="362"/>
                  </a:lnTo>
                  <a:lnTo>
                    <a:pt x="0" y="361"/>
                  </a:lnTo>
                  <a:lnTo>
                    <a:pt x="0" y="360"/>
                  </a:lnTo>
                  <a:lnTo>
                    <a:pt x="0" y="359"/>
                  </a:lnTo>
                  <a:lnTo>
                    <a:pt x="0" y="35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459" y="0"/>
                  </a:lnTo>
                  <a:lnTo>
                    <a:pt x="460" y="0"/>
                  </a:lnTo>
                  <a:lnTo>
                    <a:pt x="461" y="0"/>
                  </a:lnTo>
                  <a:lnTo>
                    <a:pt x="462" y="0"/>
                  </a:lnTo>
                  <a:lnTo>
                    <a:pt x="463" y="1"/>
                  </a:lnTo>
                  <a:lnTo>
                    <a:pt x="463" y="2"/>
                  </a:lnTo>
                  <a:lnTo>
                    <a:pt x="464" y="2"/>
                  </a:lnTo>
                  <a:lnTo>
                    <a:pt x="464" y="3"/>
                  </a:lnTo>
                  <a:lnTo>
                    <a:pt x="465" y="3"/>
                  </a:lnTo>
                  <a:lnTo>
                    <a:pt x="466" y="4"/>
                  </a:lnTo>
                  <a:lnTo>
                    <a:pt x="466" y="5"/>
                  </a:lnTo>
                  <a:lnTo>
                    <a:pt x="466" y="6"/>
                  </a:lnTo>
                  <a:lnTo>
                    <a:pt x="466" y="7"/>
                  </a:lnTo>
                  <a:lnTo>
                    <a:pt x="466" y="358"/>
                  </a:lnTo>
                </a:path>
              </a:pathLst>
            </a:custGeom>
            <a:gradFill rotWithShape="0">
              <a:gsLst>
                <a:gs pos="0">
                  <a:srgbClr val="C4C4C4"/>
                </a:gs>
                <a:gs pos="100000">
                  <a:srgbClr val="DADADA"/>
                </a:gs>
              </a:gsLst>
              <a:lin ang="5400000" scaled="1"/>
            </a:gradFill>
            <a:ln w="12700" cap="rnd">
              <a:solidFill>
                <a:srgbClr val="0000FF"/>
              </a:solidFill>
              <a:round/>
              <a:headEnd/>
              <a:tailEnd/>
            </a:ln>
          </p:spPr>
          <p:txBody>
            <a:bodyPr/>
            <a:lstStyle/>
            <a:p>
              <a:endParaRPr lang="zh-TW" altLang="en-US"/>
            </a:p>
          </p:txBody>
        </p:sp>
        <p:sp>
          <p:nvSpPr>
            <p:cNvPr id="94331" name="Freeform 44"/>
            <p:cNvSpPr>
              <a:spLocks/>
            </p:cNvSpPr>
            <p:nvPr/>
          </p:nvSpPr>
          <p:spPr bwMode="auto">
            <a:xfrm>
              <a:off x="4539" y="2014"/>
              <a:ext cx="79" cy="0"/>
            </a:xfrm>
            <a:custGeom>
              <a:avLst/>
              <a:gdLst>
                <a:gd name="T0" fmla="*/ 0 w 142"/>
                <a:gd name="T1" fmla="*/ 0 h 1"/>
                <a:gd name="T2" fmla="*/ 24 w 142"/>
                <a:gd name="T3" fmla="*/ 0 h 1"/>
                <a:gd name="T4" fmla="*/ 24 w 142"/>
                <a:gd name="T5" fmla="*/ 0 h 1"/>
                <a:gd name="T6" fmla="*/ 0 w 142"/>
                <a:gd name="T7" fmla="*/ 0 h 1"/>
                <a:gd name="T8" fmla="*/ 0 w 142"/>
                <a:gd name="T9" fmla="*/ 0 h 1"/>
                <a:gd name="T10" fmla="*/ 0 60000 65536"/>
                <a:gd name="T11" fmla="*/ 0 60000 65536"/>
                <a:gd name="T12" fmla="*/ 0 60000 65536"/>
                <a:gd name="T13" fmla="*/ 0 60000 65536"/>
                <a:gd name="T14" fmla="*/ 0 60000 65536"/>
                <a:gd name="T15" fmla="*/ 0 w 142"/>
                <a:gd name="T16" fmla="*/ 0 h 1"/>
                <a:gd name="T17" fmla="*/ 142 w 142"/>
                <a:gd name="T18" fmla="*/ 0 h 1"/>
              </a:gdLst>
              <a:ahLst/>
              <a:cxnLst>
                <a:cxn ang="T10">
                  <a:pos x="T0" y="T1"/>
                </a:cxn>
                <a:cxn ang="T11">
                  <a:pos x="T2" y="T3"/>
                </a:cxn>
                <a:cxn ang="T12">
                  <a:pos x="T4" y="T5"/>
                </a:cxn>
                <a:cxn ang="T13">
                  <a:pos x="T6" y="T7"/>
                </a:cxn>
                <a:cxn ang="T14">
                  <a:pos x="T8" y="T9"/>
                </a:cxn>
              </a:cxnLst>
              <a:rect l="T15" t="T16" r="T17" b="T18"/>
              <a:pathLst>
                <a:path w="142" h="1">
                  <a:moveTo>
                    <a:pt x="0" y="0"/>
                  </a:moveTo>
                  <a:lnTo>
                    <a:pt x="141" y="0"/>
                  </a:lnTo>
                  <a:lnTo>
                    <a:pt x="0" y="0"/>
                  </a:lnTo>
                </a:path>
              </a:pathLst>
            </a:custGeom>
            <a:solidFill>
              <a:srgbClr val="232323"/>
            </a:solidFill>
            <a:ln w="12700" cap="rnd">
              <a:solidFill>
                <a:srgbClr val="0000FF"/>
              </a:solidFill>
              <a:round/>
              <a:headEnd/>
              <a:tailEnd/>
            </a:ln>
          </p:spPr>
          <p:txBody>
            <a:bodyPr/>
            <a:lstStyle/>
            <a:p>
              <a:endParaRPr lang="zh-TW" altLang="en-US"/>
            </a:p>
          </p:txBody>
        </p:sp>
        <p:sp>
          <p:nvSpPr>
            <p:cNvPr id="94332" name="Rectangle 45"/>
            <p:cNvSpPr>
              <a:spLocks noChangeArrowheads="1"/>
            </p:cNvSpPr>
            <p:nvPr/>
          </p:nvSpPr>
          <p:spPr bwMode="auto">
            <a:xfrm>
              <a:off x="4375" y="1757"/>
              <a:ext cx="202" cy="159"/>
            </a:xfrm>
            <a:prstGeom prst="rect">
              <a:avLst/>
            </a:prstGeom>
            <a:gradFill rotWithShape="0">
              <a:gsLst>
                <a:gs pos="0">
                  <a:srgbClr val="FF9900"/>
                </a:gs>
                <a:gs pos="100000">
                  <a:srgbClr val="764700"/>
                </a:gs>
              </a:gsLst>
              <a:lin ang="5400000" scaled="1"/>
            </a:gradFill>
            <a:ln w="12700">
              <a:solidFill>
                <a:srgbClr val="0000FF"/>
              </a:solidFill>
              <a:miter lim="800000"/>
              <a:headEnd/>
              <a:tailEnd/>
            </a:ln>
          </p:spPr>
          <p:txBody>
            <a:bodyPr wrap="none" anchor="ctr"/>
            <a:lstStyle/>
            <a:p>
              <a:endParaRPr lang="zh-TW" altLang="en-US"/>
            </a:p>
          </p:txBody>
        </p:sp>
        <p:sp>
          <p:nvSpPr>
            <p:cNvPr id="94333" name="Freeform 46"/>
            <p:cNvSpPr>
              <a:spLocks/>
            </p:cNvSpPr>
            <p:nvPr/>
          </p:nvSpPr>
          <p:spPr bwMode="auto">
            <a:xfrm>
              <a:off x="4385" y="1757"/>
              <a:ext cx="193" cy="162"/>
            </a:xfrm>
            <a:custGeom>
              <a:avLst/>
              <a:gdLst>
                <a:gd name="T0" fmla="*/ 1 w 346"/>
                <a:gd name="T1" fmla="*/ 55 h 274"/>
                <a:gd name="T2" fmla="*/ 58 w 346"/>
                <a:gd name="T3" fmla="*/ 55 h 274"/>
                <a:gd name="T4" fmla="*/ 58 w 346"/>
                <a:gd name="T5" fmla="*/ 55 h 274"/>
                <a:gd name="T6" fmla="*/ 58 w 346"/>
                <a:gd name="T7" fmla="*/ 55 h 274"/>
                <a:gd name="T8" fmla="*/ 59 w 346"/>
                <a:gd name="T9" fmla="*/ 55 h 274"/>
                <a:gd name="T10" fmla="*/ 59 w 346"/>
                <a:gd name="T11" fmla="*/ 54 h 274"/>
                <a:gd name="T12" fmla="*/ 59 w 346"/>
                <a:gd name="T13" fmla="*/ 54 h 274"/>
                <a:gd name="T14" fmla="*/ 59 w 346"/>
                <a:gd name="T15" fmla="*/ 54 h 274"/>
                <a:gd name="T16" fmla="*/ 59 w 346"/>
                <a:gd name="T17" fmla="*/ 54 h 274"/>
                <a:gd name="T18" fmla="*/ 59 w 346"/>
                <a:gd name="T19" fmla="*/ 54 h 274"/>
                <a:gd name="T20" fmla="*/ 59 w 346"/>
                <a:gd name="T21" fmla="*/ 2 h 274"/>
                <a:gd name="T22" fmla="*/ 59 w 346"/>
                <a:gd name="T23" fmla="*/ 2 h 274"/>
                <a:gd name="T24" fmla="*/ 59 w 346"/>
                <a:gd name="T25" fmla="*/ 1 h 274"/>
                <a:gd name="T26" fmla="*/ 59 w 346"/>
                <a:gd name="T27" fmla="*/ 1 h 274"/>
                <a:gd name="T28" fmla="*/ 60 w 346"/>
                <a:gd name="T29" fmla="*/ 0 h 274"/>
                <a:gd name="T30" fmla="*/ 60 w 346"/>
                <a:gd name="T31" fmla="*/ 0 h 274"/>
                <a:gd name="T32" fmla="*/ 60 w 346"/>
                <a:gd name="T33" fmla="*/ 1 h 274"/>
                <a:gd name="T34" fmla="*/ 60 w 346"/>
                <a:gd name="T35" fmla="*/ 1 h 274"/>
                <a:gd name="T36" fmla="*/ 60 w 346"/>
                <a:gd name="T37" fmla="*/ 1 h 274"/>
                <a:gd name="T38" fmla="*/ 60 w 346"/>
                <a:gd name="T39" fmla="*/ 1 h 274"/>
                <a:gd name="T40" fmla="*/ 60 w 346"/>
                <a:gd name="T41" fmla="*/ 55 h 274"/>
                <a:gd name="T42" fmla="*/ 60 w 346"/>
                <a:gd name="T43" fmla="*/ 55 h 274"/>
                <a:gd name="T44" fmla="*/ 60 w 346"/>
                <a:gd name="T45" fmla="*/ 55 h 274"/>
                <a:gd name="T46" fmla="*/ 60 w 346"/>
                <a:gd name="T47" fmla="*/ 55 h 274"/>
                <a:gd name="T48" fmla="*/ 60 w 346"/>
                <a:gd name="T49" fmla="*/ 56 h 274"/>
                <a:gd name="T50" fmla="*/ 60 w 346"/>
                <a:gd name="T51" fmla="*/ 56 h 274"/>
                <a:gd name="T52" fmla="*/ 60 w 346"/>
                <a:gd name="T53" fmla="*/ 56 h 274"/>
                <a:gd name="T54" fmla="*/ 59 w 346"/>
                <a:gd name="T55" fmla="*/ 56 h 274"/>
                <a:gd name="T56" fmla="*/ 59 w 346"/>
                <a:gd name="T57" fmla="*/ 56 h 274"/>
                <a:gd name="T58" fmla="*/ 59 w 346"/>
                <a:gd name="T59" fmla="*/ 56 h 274"/>
                <a:gd name="T60" fmla="*/ 59 w 346"/>
                <a:gd name="T61" fmla="*/ 56 h 274"/>
                <a:gd name="T62" fmla="*/ 59 w 346"/>
                <a:gd name="T63" fmla="*/ 56 h 274"/>
                <a:gd name="T64" fmla="*/ 59 w 346"/>
                <a:gd name="T65" fmla="*/ 56 h 274"/>
                <a:gd name="T66" fmla="*/ 0 w 346"/>
                <a:gd name="T67" fmla="*/ 56 h 274"/>
                <a:gd name="T68" fmla="*/ 1 w 346"/>
                <a:gd name="T69" fmla="*/ 55 h 2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6"/>
                <a:gd name="T106" fmla="*/ 0 h 274"/>
                <a:gd name="T107" fmla="*/ 346 w 346"/>
                <a:gd name="T108" fmla="*/ 274 h 2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6" h="274">
                  <a:moveTo>
                    <a:pt x="7" y="265"/>
                  </a:moveTo>
                  <a:lnTo>
                    <a:pt x="333" y="265"/>
                  </a:lnTo>
                  <a:lnTo>
                    <a:pt x="334" y="265"/>
                  </a:lnTo>
                  <a:lnTo>
                    <a:pt x="336" y="265"/>
                  </a:lnTo>
                  <a:lnTo>
                    <a:pt x="337" y="265"/>
                  </a:lnTo>
                  <a:lnTo>
                    <a:pt x="337" y="264"/>
                  </a:lnTo>
                  <a:lnTo>
                    <a:pt x="338" y="264"/>
                  </a:lnTo>
                  <a:lnTo>
                    <a:pt x="338" y="262"/>
                  </a:lnTo>
                  <a:lnTo>
                    <a:pt x="338" y="261"/>
                  </a:lnTo>
                  <a:lnTo>
                    <a:pt x="338" y="260"/>
                  </a:lnTo>
                  <a:lnTo>
                    <a:pt x="338" y="9"/>
                  </a:lnTo>
                  <a:lnTo>
                    <a:pt x="338" y="8"/>
                  </a:lnTo>
                  <a:lnTo>
                    <a:pt x="338" y="7"/>
                  </a:lnTo>
                  <a:lnTo>
                    <a:pt x="337" y="6"/>
                  </a:lnTo>
                  <a:lnTo>
                    <a:pt x="343" y="0"/>
                  </a:lnTo>
                  <a:lnTo>
                    <a:pt x="344" y="0"/>
                  </a:lnTo>
                  <a:lnTo>
                    <a:pt x="344" y="1"/>
                  </a:lnTo>
                  <a:lnTo>
                    <a:pt x="344" y="2"/>
                  </a:lnTo>
                  <a:lnTo>
                    <a:pt x="345" y="4"/>
                  </a:lnTo>
                  <a:lnTo>
                    <a:pt x="345" y="5"/>
                  </a:lnTo>
                  <a:lnTo>
                    <a:pt x="345" y="265"/>
                  </a:lnTo>
                  <a:lnTo>
                    <a:pt x="345" y="266"/>
                  </a:lnTo>
                  <a:lnTo>
                    <a:pt x="344" y="267"/>
                  </a:lnTo>
                  <a:lnTo>
                    <a:pt x="344" y="268"/>
                  </a:lnTo>
                  <a:lnTo>
                    <a:pt x="344" y="269"/>
                  </a:lnTo>
                  <a:lnTo>
                    <a:pt x="343" y="269"/>
                  </a:lnTo>
                  <a:lnTo>
                    <a:pt x="343" y="271"/>
                  </a:lnTo>
                  <a:lnTo>
                    <a:pt x="341" y="271"/>
                  </a:lnTo>
                  <a:lnTo>
                    <a:pt x="341" y="272"/>
                  </a:lnTo>
                  <a:lnTo>
                    <a:pt x="340" y="272"/>
                  </a:lnTo>
                  <a:lnTo>
                    <a:pt x="339" y="272"/>
                  </a:lnTo>
                  <a:lnTo>
                    <a:pt x="338" y="272"/>
                  </a:lnTo>
                  <a:lnTo>
                    <a:pt x="337" y="273"/>
                  </a:lnTo>
                  <a:lnTo>
                    <a:pt x="0" y="273"/>
                  </a:lnTo>
                  <a:lnTo>
                    <a:pt x="7" y="265"/>
                  </a:lnTo>
                </a:path>
              </a:pathLst>
            </a:custGeom>
            <a:solidFill>
              <a:srgbClr val="FFFFFF"/>
            </a:solidFill>
            <a:ln w="12700" cap="rnd">
              <a:solidFill>
                <a:srgbClr val="0000FF"/>
              </a:solidFill>
              <a:round/>
              <a:headEnd/>
              <a:tailEnd/>
            </a:ln>
          </p:spPr>
          <p:txBody>
            <a:bodyPr/>
            <a:lstStyle/>
            <a:p>
              <a:endParaRPr lang="zh-TW" altLang="en-US"/>
            </a:p>
          </p:txBody>
        </p:sp>
        <p:sp>
          <p:nvSpPr>
            <p:cNvPr id="94334" name="Freeform 47"/>
            <p:cNvSpPr>
              <a:spLocks/>
            </p:cNvSpPr>
            <p:nvPr/>
          </p:nvSpPr>
          <p:spPr bwMode="auto">
            <a:xfrm>
              <a:off x="4375" y="1752"/>
              <a:ext cx="203" cy="167"/>
            </a:xfrm>
            <a:custGeom>
              <a:avLst/>
              <a:gdLst>
                <a:gd name="T0" fmla="*/ 61 w 364"/>
                <a:gd name="T1" fmla="*/ 0 h 282"/>
                <a:gd name="T2" fmla="*/ 62 w 364"/>
                <a:gd name="T3" fmla="*/ 0 h 282"/>
                <a:gd name="T4" fmla="*/ 62 w 364"/>
                <a:gd name="T5" fmla="*/ 0 h 282"/>
                <a:gd name="T6" fmla="*/ 62 w 364"/>
                <a:gd name="T7" fmla="*/ 0 h 282"/>
                <a:gd name="T8" fmla="*/ 62 w 364"/>
                <a:gd name="T9" fmla="*/ 0 h 282"/>
                <a:gd name="T10" fmla="*/ 62 w 364"/>
                <a:gd name="T11" fmla="*/ 1 h 282"/>
                <a:gd name="T12" fmla="*/ 62 w 364"/>
                <a:gd name="T13" fmla="*/ 1 h 282"/>
                <a:gd name="T14" fmla="*/ 63 w 364"/>
                <a:gd name="T15" fmla="*/ 1 h 282"/>
                <a:gd name="T16" fmla="*/ 63 w 364"/>
                <a:gd name="T17" fmla="*/ 1 h 282"/>
                <a:gd name="T18" fmla="*/ 63 w 364"/>
                <a:gd name="T19" fmla="*/ 1 h 282"/>
                <a:gd name="T20" fmla="*/ 63 w 364"/>
                <a:gd name="T21" fmla="*/ 1 h 282"/>
                <a:gd name="T22" fmla="*/ 63 w 364"/>
                <a:gd name="T23" fmla="*/ 1 h 282"/>
                <a:gd name="T24" fmla="*/ 63 w 364"/>
                <a:gd name="T25" fmla="*/ 57 h 282"/>
                <a:gd name="T26" fmla="*/ 63 w 364"/>
                <a:gd name="T27" fmla="*/ 57 h 282"/>
                <a:gd name="T28" fmla="*/ 63 w 364"/>
                <a:gd name="T29" fmla="*/ 57 h 282"/>
                <a:gd name="T30" fmla="*/ 63 w 364"/>
                <a:gd name="T31" fmla="*/ 57 h 282"/>
                <a:gd name="T32" fmla="*/ 63 w 364"/>
                <a:gd name="T33" fmla="*/ 57 h 282"/>
                <a:gd name="T34" fmla="*/ 62 w 364"/>
                <a:gd name="T35" fmla="*/ 57 h 282"/>
                <a:gd name="T36" fmla="*/ 62 w 364"/>
                <a:gd name="T37" fmla="*/ 58 h 282"/>
                <a:gd name="T38" fmla="*/ 62 w 364"/>
                <a:gd name="T39" fmla="*/ 58 h 282"/>
                <a:gd name="T40" fmla="*/ 62 w 364"/>
                <a:gd name="T41" fmla="*/ 58 h 282"/>
                <a:gd name="T42" fmla="*/ 62 w 364"/>
                <a:gd name="T43" fmla="*/ 58 h 282"/>
                <a:gd name="T44" fmla="*/ 62 w 364"/>
                <a:gd name="T45" fmla="*/ 58 h 282"/>
                <a:gd name="T46" fmla="*/ 62 w 364"/>
                <a:gd name="T47" fmla="*/ 58 h 282"/>
                <a:gd name="T48" fmla="*/ 61 w 364"/>
                <a:gd name="T49" fmla="*/ 58 h 282"/>
                <a:gd name="T50" fmla="*/ 1 w 364"/>
                <a:gd name="T51" fmla="*/ 58 h 282"/>
                <a:gd name="T52" fmla="*/ 1 w 364"/>
                <a:gd name="T53" fmla="*/ 58 h 282"/>
                <a:gd name="T54" fmla="*/ 1 w 364"/>
                <a:gd name="T55" fmla="*/ 58 h 282"/>
                <a:gd name="T56" fmla="*/ 1 w 364"/>
                <a:gd name="T57" fmla="*/ 58 h 282"/>
                <a:gd name="T58" fmla="*/ 1 w 364"/>
                <a:gd name="T59" fmla="*/ 58 h 282"/>
                <a:gd name="T60" fmla="*/ 1 w 364"/>
                <a:gd name="T61" fmla="*/ 58 h 282"/>
                <a:gd name="T62" fmla="*/ 1 w 364"/>
                <a:gd name="T63" fmla="*/ 58 h 282"/>
                <a:gd name="T64" fmla="*/ 1 w 364"/>
                <a:gd name="T65" fmla="*/ 58 h 282"/>
                <a:gd name="T66" fmla="*/ 1 w 364"/>
                <a:gd name="T67" fmla="*/ 57 h 282"/>
                <a:gd name="T68" fmla="*/ 0 w 364"/>
                <a:gd name="T69" fmla="*/ 57 h 282"/>
                <a:gd name="T70" fmla="*/ 0 w 364"/>
                <a:gd name="T71" fmla="*/ 57 h 282"/>
                <a:gd name="T72" fmla="*/ 0 w 364"/>
                <a:gd name="T73" fmla="*/ 57 h 282"/>
                <a:gd name="T74" fmla="*/ 0 w 364"/>
                <a:gd name="T75" fmla="*/ 57 h 282"/>
                <a:gd name="T76" fmla="*/ 0 w 364"/>
                <a:gd name="T77" fmla="*/ 57 h 282"/>
                <a:gd name="T78" fmla="*/ 0 w 364"/>
                <a:gd name="T79" fmla="*/ 1 h 282"/>
                <a:gd name="T80" fmla="*/ 0 w 364"/>
                <a:gd name="T81" fmla="*/ 1 h 282"/>
                <a:gd name="T82" fmla="*/ 0 w 364"/>
                <a:gd name="T83" fmla="*/ 1 h 282"/>
                <a:gd name="T84" fmla="*/ 0 w 364"/>
                <a:gd name="T85" fmla="*/ 1 h 282"/>
                <a:gd name="T86" fmla="*/ 1 w 364"/>
                <a:gd name="T87" fmla="*/ 1 h 282"/>
                <a:gd name="T88" fmla="*/ 1 w 364"/>
                <a:gd name="T89" fmla="*/ 1 h 282"/>
                <a:gd name="T90" fmla="*/ 1 w 364"/>
                <a:gd name="T91" fmla="*/ 0 h 282"/>
                <a:gd name="T92" fmla="*/ 1 w 364"/>
                <a:gd name="T93" fmla="*/ 0 h 282"/>
                <a:gd name="T94" fmla="*/ 1 w 364"/>
                <a:gd name="T95" fmla="*/ 0 h 282"/>
                <a:gd name="T96" fmla="*/ 1 w 364"/>
                <a:gd name="T97" fmla="*/ 0 h 282"/>
                <a:gd name="T98" fmla="*/ 61 w 364"/>
                <a:gd name="T99" fmla="*/ 0 h 2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4"/>
                <a:gd name="T151" fmla="*/ 0 h 282"/>
                <a:gd name="T152" fmla="*/ 364 w 364"/>
                <a:gd name="T153" fmla="*/ 282 h 2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4" h="282">
                  <a:moveTo>
                    <a:pt x="355" y="0"/>
                  </a:moveTo>
                  <a:lnTo>
                    <a:pt x="356" y="0"/>
                  </a:lnTo>
                  <a:lnTo>
                    <a:pt x="357" y="0"/>
                  </a:lnTo>
                  <a:lnTo>
                    <a:pt x="358" y="0"/>
                  </a:lnTo>
                  <a:lnTo>
                    <a:pt x="359" y="0"/>
                  </a:lnTo>
                  <a:lnTo>
                    <a:pt x="359" y="1"/>
                  </a:lnTo>
                  <a:lnTo>
                    <a:pt x="361" y="2"/>
                  </a:lnTo>
                  <a:lnTo>
                    <a:pt x="362" y="2"/>
                  </a:lnTo>
                  <a:lnTo>
                    <a:pt x="362" y="4"/>
                  </a:lnTo>
                  <a:lnTo>
                    <a:pt x="362" y="5"/>
                  </a:lnTo>
                  <a:lnTo>
                    <a:pt x="363" y="6"/>
                  </a:lnTo>
                  <a:lnTo>
                    <a:pt x="363" y="7"/>
                  </a:lnTo>
                  <a:lnTo>
                    <a:pt x="363" y="273"/>
                  </a:lnTo>
                  <a:lnTo>
                    <a:pt x="363" y="274"/>
                  </a:lnTo>
                  <a:lnTo>
                    <a:pt x="362" y="275"/>
                  </a:lnTo>
                  <a:lnTo>
                    <a:pt x="362" y="276"/>
                  </a:lnTo>
                  <a:lnTo>
                    <a:pt x="362" y="277"/>
                  </a:lnTo>
                  <a:lnTo>
                    <a:pt x="361" y="277"/>
                  </a:lnTo>
                  <a:lnTo>
                    <a:pt x="361" y="279"/>
                  </a:lnTo>
                  <a:lnTo>
                    <a:pt x="359" y="279"/>
                  </a:lnTo>
                  <a:lnTo>
                    <a:pt x="359" y="280"/>
                  </a:lnTo>
                  <a:lnTo>
                    <a:pt x="358" y="280"/>
                  </a:lnTo>
                  <a:lnTo>
                    <a:pt x="357" y="280"/>
                  </a:lnTo>
                  <a:lnTo>
                    <a:pt x="356" y="280"/>
                  </a:lnTo>
                  <a:lnTo>
                    <a:pt x="355" y="281"/>
                  </a:lnTo>
                  <a:lnTo>
                    <a:pt x="7" y="281"/>
                  </a:lnTo>
                  <a:lnTo>
                    <a:pt x="7" y="280"/>
                  </a:lnTo>
                  <a:lnTo>
                    <a:pt x="6" y="280"/>
                  </a:lnTo>
                  <a:lnTo>
                    <a:pt x="5" y="280"/>
                  </a:lnTo>
                  <a:lnTo>
                    <a:pt x="4" y="280"/>
                  </a:lnTo>
                  <a:lnTo>
                    <a:pt x="2" y="280"/>
                  </a:lnTo>
                  <a:lnTo>
                    <a:pt x="2" y="279"/>
                  </a:lnTo>
                  <a:lnTo>
                    <a:pt x="1" y="279"/>
                  </a:lnTo>
                  <a:lnTo>
                    <a:pt x="1" y="277"/>
                  </a:lnTo>
                  <a:lnTo>
                    <a:pt x="0" y="277"/>
                  </a:lnTo>
                  <a:lnTo>
                    <a:pt x="0" y="276"/>
                  </a:lnTo>
                  <a:lnTo>
                    <a:pt x="0" y="275"/>
                  </a:lnTo>
                  <a:lnTo>
                    <a:pt x="0" y="274"/>
                  </a:lnTo>
                  <a:lnTo>
                    <a:pt x="0" y="273"/>
                  </a:lnTo>
                  <a:lnTo>
                    <a:pt x="0" y="7"/>
                  </a:lnTo>
                  <a:lnTo>
                    <a:pt x="0" y="6"/>
                  </a:lnTo>
                  <a:lnTo>
                    <a:pt x="0" y="5"/>
                  </a:lnTo>
                  <a:lnTo>
                    <a:pt x="0" y="4"/>
                  </a:lnTo>
                  <a:lnTo>
                    <a:pt x="1" y="2"/>
                  </a:lnTo>
                  <a:lnTo>
                    <a:pt x="2" y="1"/>
                  </a:lnTo>
                  <a:lnTo>
                    <a:pt x="4" y="0"/>
                  </a:lnTo>
                  <a:lnTo>
                    <a:pt x="5" y="0"/>
                  </a:lnTo>
                  <a:lnTo>
                    <a:pt x="6" y="0"/>
                  </a:lnTo>
                  <a:lnTo>
                    <a:pt x="7" y="0"/>
                  </a:lnTo>
                  <a:lnTo>
                    <a:pt x="355" y="0"/>
                  </a:lnTo>
                </a:path>
              </a:pathLst>
            </a:custGeom>
            <a:noFill/>
            <a:ln w="12700" cap="rnd">
              <a:solidFill>
                <a:srgbClr val="0000FF"/>
              </a:solidFill>
              <a:round/>
              <a:headEnd/>
              <a:tailEnd/>
            </a:ln>
          </p:spPr>
          <p:txBody>
            <a:bodyPr/>
            <a:lstStyle/>
            <a:p>
              <a:endParaRPr lang="zh-TW" altLang="en-US"/>
            </a:p>
          </p:txBody>
        </p:sp>
        <p:sp>
          <p:nvSpPr>
            <p:cNvPr id="94335" name="Freeform 48"/>
            <p:cNvSpPr>
              <a:spLocks/>
            </p:cNvSpPr>
            <p:nvPr/>
          </p:nvSpPr>
          <p:spPr bwMode="auto">
            <a:xfrm>
              <a:off x="4375" y="1752"/>
              <a:ext cx="203" cy="167"/>
            </a:xfrm>
            <a:custGeom>
              <a:avLst/>
              <a:gdLst>
                <a:gd name="T0" fmla="*/ 26 w 364"/>
                <a:gd name="T1" fmla="*/ 58 h 282"/>
                <a:gd name="T2" fmla="*/ 1 w 364"/>
                <a:gd name="T3" fmla="*/ 58 h 282"/>
                <a:gd name="T4" fmla="*/ 1 w 364"/>
                <a:gd name="T5" fmla="*/ 58 h 282"/>
                <a:gd name="T6" fmla="*/ 1 w 364"/>
                <a:gd name="T7" fmla="*/ 58 h 282"/>
                <a:gd name="T8" fmla="*/ 1 w 364"/>
                <a:gd name="T9" fmla="*/ 58 h 282"/>
                <a:gd name="T10" fmla="*/ 1 w 364"/>
                <a:gd name="T11" fmla="*/ 58 h 282"/>
                <a:gd name="T12" fmla="*/ 1 w 364"/>
                <a:gd name="T13" fmla="*/ 58 h 282"/>
                <a:gd name="T14" fmla="*/ 1 w 364"/>
                <a:gd name="T15" fmla="*/ 58 h 282"/>
                <a:gd name="T16" fmla="*/ 1 w 364"/>
                <a:gd name="T17" fmla="*/ 58 h 282"/>
                <a:gd name="T18" fmla="*/ 1 w 364"/>
                <a:gd name="T19" fmla="*/ 57 h 282"/>
                <a:gd name="T20" fmla="*/ 0 w 364"/>
                <a:gd name="T21" fmla="*/ 57 h 282"/>
                <a:gd name="T22" fmla="*/ 0 w 364"/>
                <a:gd name="T23" fmla="*/ 57 h 282"/>
                <a:gd name="T24" fmla="*/ 0 w 364"/>
                <a:gd name="T25" fmla="*/ 57 h 282"/>
                <a:gd name="T26" fmla="*/ 0 w 364"/>
                <a:gd name="T27" fmla="*/ 57 h 282"/>
                <a:gd name="T28" fmla="*/ 0 w 364"/>
                <a:gd name="T29" fmla="*/ 57 h 282"/>
                <a:gd name="T30" fmla="*/ 0 w 364"/>
                <a:gd name="T31" fmla="*/ 1 h 282"/>
                <a:gd name="T32" fmla="*/ 0 w 364"/>
                <a:gd name="T33" fmla="*/ 1 h 282"/>
                <a:gd name="T34" fmla="*/ 0 w 364"/>
                <a:gd name="T35" fmla="*/ 1 h 282"/>
                <a:gd name="T36" fmla="*/ 0 w 364"/>
                <a:gd name="T37" fmla="*/ 1 h 282"/>
                <a:gd name="T38" fmla="*/ 1 w 364"/>
                <a:gd name="T39" fmla="*/ 1 h 282"/>
                <a:gd name="T40" fmla="*/ 1 w 364"/>
                <a:gd name="T41" fmla="*/ 1 h 282"/>
                <a:gd name="T42" fmla="*/ 1 w 364"/>
                <a:gd name="T43" fmla="*/ 0 h 282"/>
                <a:gd name="T44" fmla="*/ 1 w 364"/>
                <a:gd name="T45" fmla="*/ 0 h 282"/>
                <a:gd name="T46" fmla="*/ 1 w 364"/>
                <a:gd name="T47" fmla="*/ 0 h 282"/>
                <a:gd name="T48" fmla="*/ 1 w 364"/>
                <a:gd name="T49" fmla="*/ 0 h 282"/>
                <a:gd name="T50" fmla="*/ 61 w 364"/>
                <a:gd name="T51" fmla="*/ 0 h 282"/>
                <a:gd name="T52" fmla="*/ 62 w 364"/>
                <a:gd name="T53" fmla="*/ 0 h 282"/>
                <a:gd name="T54" fmla="*/ 62 w 364"/>
                <a:gd name="T55" fmla="*/ 0 h 282"/>
                <a:gd name="T56" fmla="*/ 62 w 364"/>
                <a:gd name="T57" fmla="*/ 0 h 282"/>
                <a:gd name="T58" fmla="*/ 62 w 364"/>
                <a:gd name="T59" fmla="*/ 0 h 282"/>
                <a:gd name="T60" fmla="*/ 62 w 364"/>
                <a:gd name="T61" fmla="*/ 1 h 282"/>
                <a:gd name="T62" fmla="*/ 62 w 364"/>
                <a:gd name="T63" fmla="*/ 1 h 282"/>
                <a:gd name="T64" fmla="*/ 63 w 364"/>
                <a:gd name="T65" fmla="*/ 1 h 282"/>
                <a:gd name="T66" fmla="*/ 63 w 364"/>
                <a:gd name="T67" fmla="*/ 1 h 282"/>
                <a:gd name="T68" fmla="*/ 63 w 364"/>
                <a:gd name="T69" fmla="*/ 1 h 282"/>
                <a:gd name="T70" fmla="*/ 63 w 364"/>
                <a:gd name="T71" fmla="*/ 1 h 282"/>
                <a:gd name="T72" fmla="*/ 63 w 364"/>
                <a:gd name="T73" fmla="*/ 1 h 282"/>
                <a:gd name="T74" fmla="*/ 63 w 364"/>
                <a:gd name="T75" fmla="*/ 57 h 282"/>
                <a:gd name="T76" fmla="*/ 63 w 364"/>
                <a:gd name="T77" fmla="*/ 57 h 282"/>
                <a:gd name="T78" fmla="*/ 63 w 364"/>
                <a:gd name="T79" fmla="*/ 57 h 282"/>
                <a:gd name="T80" fmla="*/ 63 w 364"/>
                <a:gd name="T81" fmla="*/ 57 h 282"/>
                <a:gd name="T82" fmla="*/ 63 w 364"/>
                <a:gd name="T83" fmla="*/ 57 h 282"/>
                <a:gd name="T84" fmla="*/ 62 w 364"/>
                <a:gd name="T85" fmla="*/ 57 h 282"/>
                <a:gd name="T86" fmla="*/ 62 w 364"/>
                <a:gd name="T87" fmla="*/ 58 h 282"/>
                <a:gd name="T88" fmla="*/ 62 w 364"/>
                <a:gd name="T89" fmla="*/ 58 h 282"/>
                <a:gd name="T90" fmla="*/ 62 w 364"/>
                <a:gd name="T91" fmla="*/ 58 h 282"/>
                <a:gd name="T92" fmla="*/ 62 w 364"/>
                <a:gd name="T93" fmla="*/ 58 h 282"/>
                <a:gd name="T94" fmla="*/ 62 w 364"/>
                <a:gd name="T95" fmla="*/ 58 h 282"/>
                <a:gd name="T96" fmla="*/ 62 w 364"/>
                <a:gd name="T97" fmla="*/ 58 h 282"/>
                <a:gd name="T98" fmla="*/ 61 w 364"/>
                <a:gd name="T99" fmla="*/ 58 h 282"/>
                <a:gd name="T100" fmla="*/ 26 w 364"/>
                <a:gd name="T101" fmla="*/ 58 h 2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4"/>
                <a:gd name="T154" fmla="*/ 0 h 282"/>
                <a:gd name="T155" fmla="*/ 364 w 364"/>
                <a:gd name="T156" fmla="*/ 282 h 2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4" h="282">
                  <a:moveTo>
                    <a:pt x="152" y="281"/>
                  </a:moveTo>
                  <a:lnTo>
                    <a:pt x="7" y="281"/>
                  </a:lnTo>
                  <a:lnTo>
                    <a:pt x="7" y="280"/>
                  </a:lnTo>
                  <a:lnTo>
                    <a:pt x="6" y="280"/>
                  </a:lnTo>
                  <a:lnTo>
                    <a:pt x="5" y="280"/>
                  </a:lnTo>
                  <a:lnTo>
                    <a:pt x="4" y="280"/>
                  </a:lnTo>
                  <a:lnTo>
                    <a:pt x="2" y="280"/>
                  </a:lnTo>
                  <a:lnTo>
                    <a:pt x="2" y="279"/>
                  </a:lnTo>
                  <a:lnTo>
                    <a:pt x="1" y="279"/>
                  </a:lnTo>
                  <a:lnTo>
                    <a:pt x="1" y="277"/>
                  </a:lnTo>
                  <a:lnTo>
                    <a:pt x="0" y="277"/>
                  </a:lnTo>
                  <a:lnTo>
                    <a:pt x="0" y="276"/>
                  </a:lnTo>
                  <a:lnTo>
                    <a:pt x="0" y="275"/>
                  </a:lnTo>
                  <a:lnTo>
                    <a:pt x="0" y="274"/>
                  </a:lnTo>
                  <a:lnTo>
                    <a:pt x="0" y="273"/>
                  </a:lnTo>
                  <a:lnTo>
                    <a:pt x="0" y="7"/>
                  </a:lnTo>
                  <a:lnTo>
                    <a:pt x="0" y="6"/>
                  </a:lnTo>
                  <a:lnTo>
                    <a:pt x="0" y="5"/>
                  </a:lnTo>
                  <a:lnTo>
                    <a:pt x="0" y="4"/>
                  </a:lnTo>
                  <a:lnTo>
                    <a:pt x="1" y="2"/>
                  </a:lnTo>
                  <a:lnTo>
                    <a:pt x="2" y="1"/>
                  </a:lnTo>
                  <a:lnTo>
                    <a:pt x="4" y="0"/>
                  </a:lnTo>
                  <a:lnTo>
                    <a:pt x="5" y="0"/>
                  </a:lnTo>
                  <a:lnTo>
                    <a:pt x="6" y="0"/>
                  </a:lnTo>
                  <a:lnTo>
                    <a:pt x="7" y="0"/>
                  </a:lnTo>
                  <a:lnTo>
                    <a:pt x="355" y="0"/>
                  </a:lnTo>
                  <a:lnTo>
                    <a:pt x="356" y="0"/>
                  </a:lnTo>
                  <a:lnTo>
                    <a:pt x="357" y="0"/>
                  </a:lnTo>
                  <a:lnTo>
                    <a:pt x="358" y="0"/>
                  </a:lnTo>
                  <a:lnTo>
                    <a:pt x="359" y="0"/>
                  </a:lnTo>
                  <a:lnTo>
                    <a:pt x="359" y="1"/>
                  </a:lnTo>
                  <a:lnTo>
                    <a:pt x="361" y="2"/>
                  </a:lnTo>
                  <a:lnTo>
                    <a:pt x="362" y="2"/>
                  </a:lnTo>
                  <a:lnTo>
                    <a:pt x="362" y="4"/>
                  </a:lnTo>
                  <a:lnTo>
                    <a:pt x="362" y="5"/>
                  </a:lnTo>
                  <a:lnTo>
                    <a:pt x="363" y="6"/>
                  </a:lnTo>
                  <a:lnTo>
                    <a:pt x="363" y="7"/>
                  </a:lnTo>
                  <a:lnTo>
                    <a:pt x="363" y="273"/>
                  </a:lnTo>
                  <a:lnTo>
                    <a:pt x="363" y="274"/>
                  </a:lnTo>
                  <a:lnTo>
                    <a:pt x="362" y="275"/>
                  </a:lnTo>
                  <a:lnTo>
                    <a:pt x="362" y="276"/>
                  </a:lnTo>
                  <a:lnTo>
                    <a:pt x="362" y="277"/>
                  </a:lnTo>
                  <a:lnTo>
                    <a:pt x="361" y="277"/>
                  </a:lnTo>
                  <a:lnTo>
                    <a:pt x="361" y="279"/>
                  </a:lnTo>
                  <a:lnTo>
                    <a:pt x="359" y="279"/>
                  </a:lnTo>
                  <a:lnTo>
                    <a:pt x="359" y="280"/>
                  </a:lnTo>
                  <a:lnTo>
                    <a:pt x="358" y="280"/>
                  </a:lnTo>
                  <a:lnTo>
                    <a:pt x="357" y="280"/>
                  </a:lnTo>
                  <a:lnTo>
                    <a:pt x="356" y="280"/>
                  </a:lnTo>
                  <a:lnTo>
                    <a:pt x="355" y="281"/>
                  </a:lnTo>
                  <a:lnTo>
                    <a:pt x="152" y="281"/>
                  </a:lnTo>
                </a:path>
              </a:pathLst>
            </a:custGeom>
            <a:noFill/>
            <a:ln w="12700" cap="rnd">
              <a:solidFill>
                <a:srgbClr val="0000FF"/>
              </a:solidFill>
              <a:round/>
              <a:headEnd/>
              <a:tailEnd/>
            </a:ln>
          </p:spPr>
          <p:txBody>
            <a:bodyPr/>
            <a:lstStyle/>
            <a:p>
              <a:endParaRPr lang="zh-TW" altLang="en-US"/>
            </a:p>
          </p:txBody>
        </p:sp>
        <p:sp>
          <p:nvSpPr>
            <p:cNvPr id="94336" name="Freeform 49"/>
            <p:cNvSpPr>
              <a:spLocks/>
            </p:cNvSpPr>
            <p:nvPr/>
          </p:nvSpPr>
          <p:spPr bwMode="auto">
            <a:xfrm>
              <a:off x="4375" y="1752"/>
              <a:ext cx="203" cy="167"/>
            </a:xfrm>
            <a:custGeom>
              <a:avLst/>
              <a:gdLst>
                <a:gd name="T0" fmla="*/ 4 w 364"/>
                <a:gd name="T1" fmla="*/ 57 h 282"/>
                <a:gd name="T2" fmla="*/ 2 w 364"/>
                <a:gd name="T3" fmla="*/ 57 h 282"/>
                <a:gd name="T4" fmla="*/ 2 w 364"/>
                <a:gd name="T5" fmla="*/ 57 h 282"/>
                <a:gd name="T6" fmla="*/ 1 w 364"/>
                <a:gd name="T7" fmla="*/ 57 h 282"/>
                <a:gd name="T8" fmla="*/ 1 w 364"/>
                <a:gd name="T9" fmla="*/ 57 h 282"/>
                <a:gd name="T10" fmla="*/ 1 w 364"/>
                <a:gd name="T11" fmla="*/ 56 h 282"/>
                <a:gd name="T12" fmla="*/ 1 w 364"/>
                <a:gd name="T13" fmla="*/ 56 h 282"/>
                <a:gd name="T14" fmla="*/ 1 w 364"/>
                <a:gd name="T15" fmla="*/ 56 h 282"/>
                <a:gd name="T16" fmla="*/ 1 w 364"/>
                <a:gd name="T17" fmla="*/ 56 h 282"/>
                <a:gd name="T18" fmla="*/ 1 w 364"/>
                <a:gd name="T19" fmla="*/ 56 h 282"/>
                <a:gd name="T20" fmla="*/ 1 w 364"/>
                <a:gd name="T21" fmla="*/ 2 h 282"/>
                <a:gd name="T22" fmla="*/ 1 w 364"/>
                <a:gd name="T23" fmla="*/ 2 h 282"/>
                <a:gd name="T24" fmla="*/ 1 w 364"/>
                <a:gd name="T25" fmla="*/ 2 h 282"/>
                <a:gd name="T26" fmla="*/ 1 w 364"/>
                <a:gd name="T27" fmla="*/ 2 h 282"/>
                <a:gd name="T28" fmla="*/ 1 w 364"/>
                <a:gd name="T29" fmla="*/ 2 h 282"/>
                <a:gd name="T30" fmla="*/ 1 w 364"/>
                <a:gd name="T31" fmla="*/ 1 h 282"/>
                <a:gd name="T32" fmla="*/ 1 w 364"/>
                <a:gd name="T33" fmla="*/ 1 h 282"/>
                <a:gd name="T34" fmla="*/ 2 w 364"/>
                <a:gd name="T35" fmla="*/ 1 h 282"/>
                <a:gd name="T36" fmla="*/ 2 w 364"/>
                <a:gd name="T37" fmla="*/ 1 h 282"/>
                <a:gd name="T38" fmla="*/ 61 w 364"/>
                <a:gd name="T39" fmla="*/ 1 h 282"/>
                <a:gd name="T40" fmla="*/ 61 w 364"/>
                <a:gd name="T41" fmla="*/ 1 h 282"/>
                <a:gd name="T42" fmla="*/ 62 w 364"/>
                <a:gd name="T43" fmla="*/ 1 h 282"/>
                <a:gd name="T44" fmla="*/ 62 w 364"/>
                <a:gd name="T45" fmla="*/ 2 h 282"/>
                <a:gd name="T46" fmla="*/ 62 w 364"/>
                <a:gd name="T47" fmla="*/ 2 h 282"/>
                <a:gd name="T48" fmla="*/ 63 w 364"/>
                <a:gd name="T49" fmla="*/ 1 h 282"/>
                <a:gd name="T50" fmla="*/ 63 w 364"/>
                <a:gd name="T51" fmla="*/ 1 h 282"/>
                <a:gd name="T52" fmla="*/ 63 w 364"/>
                <a:gd name="T53" fmla="*/ 0 h 282"/>
                <a:gd name="T54" fmla="*/ 62 w 364"/>
                <a:gd name="T55" fmla="*/ 0 h 282"/>
                <a:gd name="T56" fmla="*/ 62 w 364"/>
                <a:gd name="T57" fmla="*/ 0 h 282"/>
                <a:gd name="T58" fmla="*/ 62 w 364"/>
                <a:gd name="T59" fmla="*/ 0 h 282"/>
                <a:gd name="T60" fmla="*/ 62 w 364"/>
                <a:gd name="T61" fmla="*/ 0 h 282"/>
                <a:gd name="T62" fmla="*/ 1 w 364"/>
                <a:gd name="T63" fmla="*/ 0 h 282"/>
                <a:gd name="T64" fmla="*/ 1 w 364"/>
                <a:gd name="T65" fmla="*/ 0 h 282"/>
                <a:gd name="T66" fmla="*/ 1 w 364"/>
                <a:gd name="T67" fmla="*/ 0 h 282"/>
                <a:gd name="T68" fmla="*/ 1 w 364"/>
                <a:gd name="T69" fmla="*/ 0 h 282"/>
                <a:gd name="T70" fmla="*/ 1 w 364"/>
                <a:gd name="T71" fmla="*/ 1 h 282"/>
                <a:gd name="T72" fmla="*/ 1 w 364"/>
                <a:gd name="T73" fmla="*/ 1 h 282"/>
                <a:gd name="T74" fmla="*/ 0 w 364"/>
                <a:gd name="T75" fmla="*/ 1 h 282"/>
                <a:gd name="T76" fmla="*/ 0 w 364"/>
                <a:gd name="T77" fmla="*/ 1 h 282"/>
                <a:gd name="T78" fmla="*/ 0 w 364"/>
                <a:gd name="T79" fmla="*/ 1 h 282"/>
                <a:gd name="T80" fmla="*/ 0 w 364"/>
                <a:gd name="T81" fmla="*/ 1 h 282"/>
                <a:gd name="T82" fmla="*/ 0 w 364"/>
                <a:gd name="T83" fmla="*/ 57 h 282"/>
                <a:gd name="T84" fmla="*/ 0 w 364"/>
                <a:gd name="T85" fmla="*/ 57 h 282"/>
                <a:gd name="T86" fmla="*/ 0 w 364"/>
                <a:gd name="T87" fmla="*/ 57 h 282"/>
                <a:gd name="T88" fmla="*/ 0 w 364"/>
                <a:gd name="T89" fmla="*/ 57 h 282"/>
                <a:gd name="T90" fmla="*/ 0 w 364"/>
                <a:gd name="T91" fmla="*/ 57 h 282"/>
                <a:gd name="T92" fmla="*/ 1 w 364"/>
                <a:gd name="T93" fmla="*/ 57 h 282"/>
                <a:gd name="T94" fmla="*/ 1 w 364"/>
                <a:gd name="T95" fmla="*/ 58 h 282"/>
                <a:gd name="T96" fmla="*/ 1 w 364"/>
                <a:gd name="T97" fmla="*/ 58 h 282"/>
                <a:gd name="T98" fmla="*/ 1 w 364"/>
                <a:gd name="T99" fmla="*/ 58 h 282"/>
                <a:gd name="T100" fmla="*/ 1 w 364"/>
                <a:gd name="T101" fmla="*/ 58 h 282"/>
                <a:gd name="T102" fmla="*/ 1 w 364"/>
                <a:gd name="T103" fmla="*/ 58 h 282"/>
                <a:gd name="T104" fmla="*/ 1 w 364"/>
                <a:gd name="T105" fmla="*/ 58 h 282"/>
                <a:gd name="T106" fmla="*/ 1 w 364"/>
                <a:gd name="T107" fmla="*/ 58 h 282"/>
                <a:gd name="T108" fmla="*/ 1 w 364"/>
                <a:gd name="T109" fmla="*/ 58 h 282"/>
                <a:gd name="T110" fmla="*/ 3 w 364"/>
                <a:gd name="T111" fmla="*/ 58 h 282"/>
                <a:gd name="T112" fmla="*/ 4 w 364"/>
                <a:gd name="T113" fmla="*/ 57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4"/>
                <a:gd name="T172" fmla="*/ 0 h 282"/>
                <a:gd name="T173" fmla="*/ 364 w 364"/>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4" h="282">
                  <a:moveTo>
                    <a:pt x="24" y="273"/>
                  </a:moveTo>
                  <a:lnTo>
                    <a:pt x="11" y="273"/>
                  </a:lnTo>
                  <a:lnTo>
                    <a:pt x="10" y="273"/>
                  </a:lnTo>
                  <a:lnTo>
                    <a:pt x="8" y="273"/>
                  </a:lnTo>
                  <a:lnTo>
                    <a:pt x="7" y="273"/>
                  </a:lnTo>
                  <a:lnTo>
                    <a:pt x="7" y="271"/>
                  </a:lnTo>
                  <a:lnTo>
                    <a:pt x="7" y="270"/>
                  </a:lnTo>
                  <a:lnTo>
                    <a:pt x="6" y="270"/>
                  </a:lnTo>
                  <a:lnTo>
                    <a:pt x="6" y="269"/>
                  </a:lnTo>
                  <a:lnTo>
                    <a:pt x="6" y="268"/>
                  </a:lnTo>
                  <a:lnTo>
                    <a:pt x="6" y="12"/>
                  </a:lnTo>
                  <a:lnTo>
                    <a:pt x="6" y="11"/>
                  </a:lnTo>
                  <a:lnTo>
                    <a:pt x="6" y="10"/>
                  </a:lnTo>
                  <a:lnTo>
                    <a:pt x="7" y="10"/>
                  </a:lnTo>
                  <a:lnTo>
                    <a:pt x="7" y="8"/>
                  </a:lnTo>
                  <a:lnTo>
                    <a:pt x="7" y="7"/>
                  </a:lnTo>
                  <a:lnTo>
                    <a:pt x="8" y="7"/>
                  </a:lnTo>
                  <a:lnTo>
                    <a:pt x="10" y="7"/>
                  </a:lnTo>
                  <a:lnTo>
                    <a:pt x="11" y="7"/>
                  </a:lnTo>
                  <a:lnTo>
                    <a:pt x="353" y="7"/>
                  </a:lnTo>
                  <a:lnTo>
                    <a:pt x="355" y="7"/>
                  </a:lnTo>
                  <a:lnTo>
                    <a:pt x="356" y="7"/>
                  </a:lnTo>
                  <a:lnTo>
                    <a:pt x="356" y="8"/>
                  </a:lnTo>
                  <a:lnTo>
                    <a:pt x="357" y="8"/>
                  </a:lnTo>
                  <a:lnTo>
                    <a:pt x="363" y="2"/>
                  </a:lnTo>
                  <a:lnTo>
                    <a:pt x="362" y="1"/>
                  </a:lnTo>
                  <a:lnTo>
                    <a:pt x="362" y="0"/>
                  </a:lnTo>
                  <a:lnTo>
                    <a:pt x="361" y="0"/>
                  </a:lnTo>
                  <a:lnTo>
                    <a:pt x="359" y="0"/>
                  </a:lnTo>
                  <a:lnTo>
                    <a:pt x="358" y="0"/>
                  </a:lnTo>
                  <a:lnTo>
                    <a:pt x="357" y="0"/>
                  </a:lnTo>
                  <a:lnTo>
                    <a:pt x="7" y="0"/>
                  </a:lnTo>
                  <a:lnTo>
                    <a:pt x="6" y="0"/>
                  </a:lnTo>
                  <a:lnTo>
                    <a:pt x="5" y="0"/>
                  </a:lnTo>
                  <a:lnTo>
                    <a:pt x="4" y="0"/>
                  </a:lnTo>
                  <a:lnTo>
                    <a:pt x="2" y="1"/>
                  </a:lnTo>
                  <a:lnTo>
                    <a:pt x="1" y="2"/>
                  </a:lnTo>
                  <a:lnTo>
                    <a:pt x="0" y="4"/>
                  </a:lnTo>
                  <a:lnTo>
                    <a:pt x="0" y="5"/>
                  </a:lnTo>
                  <a:lnTo>
                    <a:pt x="0" y="6"/>
                  </a:lnTo>
                  <a:lnTo>
                    <a:pt x="0" y="7"/>
                  </a:lnTo>
                  <a:lnTo>
                    <a:pt x="0" y="273"/>
                  </a:lnTo>
                  <a:lnTo>
                    <a:pt x="0" y="274"/>
                  </a:lnTo>
                  <a:lnTo>
                    <a:pt x="0" y="275"/>
                  </a:lnTo>
                  <a:lnTo>
                    <a:pt x="0" y="276"/>
                  </a:lnTo>
                  <a:lnTo>
                    <a:pt x="0" y="277"/>
                  </a:lnTo>
                  <a:lnTo>
                    <a:pt x="1" y="277"/>
                  </a:lnTo>
                  <a:lnTo>
                    <a:pt x="1" y="279"/>
                  </a:lnTo>
                  <a:lnTo>
                    <a:pt x="2" y="279"/>
                  </a:lnTo>
                  <a:lnTo>
                    <a:pt x="2" y="280"/>
                  </a:lnTo>
                  <a:lnTo>
                    <a:pt x="4" y="280"/>
                  </a:lnTo>
                  <a:lnTo>
                    <a:pt x="5" y="280"/>
                  </a:lnTo>
                  <a:lnTo>
                    <a:pt x="6" y="280"/>
                  </a:lnTo>
                  <a:lnTo>
                    <a:pt x="7" y="280"/>
                  </a:lnTo>
                  <a:lnTo>
                    <a:pt x="7" y="281"/>
                  </a:lnTo>
                  <a:lnTo>
                    <a:pt x="17" y="281"/>
                  </a:lnTo>
                  <a:lnTo>
                    <a:pt x="24" y="273"/>
                  </a:lnTo>
                </a:path>
              </a:pathLst>
            </a:custGeom>
            <a:solidFill>
              <a:srgbClr val="666666"/>
            </a:solidFill>
            <a:ln w="12700" cap="rnd">
              <a:solidFill>
                <a:srgbClr val="0000FF"/>
              </a:solidFill>
              <a:round/>
              <a:headEnd/>
              <a:tailEnd/>
            </a:ln>
          </p:spPr>
          <p:txBody>
            <a:bodyPr/>
            <a:lstStyle/>
            <a:p>
              <a:endParaRPr lang="zh-TW" altLang="en-US"/>
            </a:p>
          </p:txBody>
        </p:sp>
      </p:grpSp>
      <p:grpSp>
        <p:nvGrpSpPr>
          <p:cNvPr id="94226" name="Group 50"/>
          <p:cNvGrpSpPr>
            <a:grpSpLocks/>
          </p:cNvGrpSpPr>
          <p:nvPr/>
        </p:nvGrpSpPr>
        <p:grpSpPr bwMode="auto">
          <a:xfrm>
            <a:off x="2414588" y="1346200"/>
            <a:ext cx="347662" cy="390525"/>
            <a:chOff x="3341" y="3794"/>
            <a:chExt cx="238" cy="284"/>
          </a:xfrm>
        </p:grpSpPr>
        <p:sp>
          <p:nvSpPr>
            <p:cNvPr id="94302" name="Freeform 51"/>
            <p:cNvSpPr>
              <a:spLocks/>
            </p:cNvSpPr>
            <p:nvPr/>
          </p:nvSpPr>
          <p:spPr bwMode="auto">
            <a:xfrm>
              <a:off x="3342" y="3958"/>
              <a:ext cx="195" cy="32"/>
            </a:xfrm>
            <a:custGeom>
              <a:avLst/>
              <a:gdLst>
                <a:gd name="T0" fmla="*/ 20 w 566"/>
                <a:gd name="T1" fmla="*/ 0 h 73"/>
                <a:gd name="T2" fmla="*/ 23 w 566"/>
                <a:gd name="T3" fmla="*/ 6 h 73"/>
                <a:gd name="T4" fmla="*/ 0 w 566"/>
                <a:gd name="T5" fmla="*/ 6 h 73"/>
                <a:gd name="T6" fmla="*/ 3 w 566"/>
                <a:gd name="T7" fmla="*/ 0 h 73"/>
                <a:gd name="T8" fmla="*/ 20 w 566"/>
                <a:gd name="T9" fmla="*/ 0 h 73"/>
                <a:gd name="T10" fmla="*/ 0 60000 65536"/>
                <a:gd name="T11" fmla="*/ 0 60000 65536"/>
                <a:gd name="T12" fmla="*/ 0 60000 65536"/>
                <a:gd name="T13" fmla="*/ 0 60000 65536"/>
                <a:gd name="T14" fmla="*/ 0 60000 65536"/>
                <a:gd name="T15" fmla="*/ 0 w 566"/>
                <a:gd name="T16" fmla="*/ 0 h 73"/>
                <a:gd name="T17" fmla="*/ 566 w 566"/>
                <a:gd name="T18" fmla="*/ 73 h 73"/>
              </a:gdLst>
              <a:ahLst/>
              <a:cxnLst>
                <a:cxn ang="T10">
                  <a:pos x="T0" y="T1"/>
                </a:cxn>
                <a:cxn ang="T11">
                  <a:pos x="T2" y="T3"/>
                </a:cxn>
                <a:cxn ang="T12">
                  <a:pos x="T4" y="T5"/>
                </a:cxn>
                <a:cxn ang="T13">
                  <a:pos x="T6" y="T7"/>
                </a:cxn>
                <a:cxn ang="T14">
                  <a:pos x="T8" y="T9"/>
                </a:cxn>
              </a:cxnLst>
              <a:rect l="T15" t="T16" r="T17" b="T18"/>
              <a:pathLst>
                <a:path w="566" h="73">
                  <a:moveTo>
                    <a:pt x="490" y="0"/>
                  </a:moveTo>
                  <a:lnTo>
                    <a:pt x="565" y="72"/>
                  </a:lnTo>
                  <a:lnTo>
                    <a:pt x="0" y="72"/>
                  </a:lnTo>
                  <a:lnTo>
                    <a:pt x="75" y="0"/>
                  </a:lnTo>
                  <a:lnTo>
                    <a:pt x="490" y="0"/>
                  </a:lnTo>
                </a:path>
              </a:pathLst>
            </a:custGeom>
            <a:gradFill rotWithShape="0">
              <a:gsLst>
                <a:gs pos="0">
                  <a:srgbClr val="989898"/>
                </a:gs>
                <a:gs pos="100000">
                  <a:srgbClr val="DADADA"/>
                </a:gs>
              </a:gsLst>
              <a:lin ang="5400000" scaled="1"/>
            </a:gradFill>
            <a:ln w="12700" cap="rnd">
              <a:noFill/>
              <a:round/>
              <a:headEnd/>
              <a:tailEnd/>
            </a:ln>
          </p:spPr>
          <p:txBody>
            <a:bodyPr/>
            <a:lstStyle/>
            <a:p>
              <a:endParaRPr lang="zh-TW" altLang="en-US"/>
            </a:p>
          </p:txBody>
        </p:sp>
        <p:sp>
          <p:nvSpPr>
            <p:cNvPr id="94303" name="Freeform 52"/>
            <p:cNvSpPr>
              <a:spLocks/>
            </p:cNvSpPr>
            <p:nvPr/>
          </p:nvSpPr>
          <p:spPr bwMode="auto">
            <a:xfrm>
              <a:off x="3392" y="3953"/>
              <a:ext cx="94" cy="21"/>
            </a:xfrm>
            <a:custGeom>
              <a:avLst/>
              <a:gdLst>
                <a:gd name="T0" fmla="*/ 12 w 269"/>
                <a:gd name="T1" fmla="*/ 2 h 50"/>
                <a:gd name="T2" fmla="*/ 11 w 269"/>
                <a:gd name="T3" fmla="*/ 1 h 50"/>
                <a:gd name="T4" fmla="*/ 11 w 269"/>
                <a:gd name="T5" fmla="*/ 1 h 50"/>
                <a:gd name="T6" fmla="*/ 10 w 269"/>
                <a:gd name="T7" fmla="*/ 1 h 50"/>
                <a:gd name="T8" fmla="*/ 10 w 269"/>
                <a:gd name="T9" fmla="*/ 0 h 50"/>
                <a:gd name="T10" fmla="*/ 9 w 269"/>
                <a:gd name="T11" fmla="*/ 0 h 50"/>
                <a:gd name="T12" fmla="*/ 8 w 269"/>
                <a:gd name="T13" fmla="*/ 0 h 50"/>
                <a:gd name="T14" fmla="*/ 7 w 269"/>
                <a:gd name="T15" fmla="*/ 0 h 50"/>
                <a:gd name="T16" fmla="*/ 6 w 269"/>
                <a:gd name="T17" fmla="*/ 0 h 50"/>
                <a:gd name="T18" fmla="*/ 5 w 269"/>
                <a:gd name="T19" fmla="*/ 0 h 50"/>
                <a:gd name="T20" fmla="*/ 4 w 269"/>
                <a:gd name="T21" fmla="*/ 0 h 50"/>
                <a:gd name="T22" fmla="*/ 3 w 269"/>
                <a:gd name="T23" fmla="*/ 0 h 50"/>
                <a:gd name="T24" fmla="*/ 2 w 269"/>
                <a:gd name="T25" fmla="*/ 0 h 50"/>
                <a:gd name="T26" fmla="*/ 2 w 269"/>
                <a:gd name="T27" fmla="*/ 0 h 50"/>
                <a:gd name="T28" fmla="*/ 1 w 269"/>
                <a:gd name="T29" fmla="*/ 1 h 50"/>
                <a:gd name="T30" fmla="*/ 0 w 269"/>
                <a:gd name="T31" fmla="*/ 1 h 50"/>
                <a:gd name="T32" fmla="*/ 0 w 269"/>
                <a:gd name="T33" fmla="*/ 1 h 50"/>
                <a:gd name="T34" fmla="*/ 0 w 269"/>
                <a:gd name="T35" fmla="*/ 2 h 50"/>
                <a:gd name="T36" fmla="*/ 0 w 269"/>
                <a:gd name="T37" fmla="*/ 2 h 50"/>
                <a:gd name="T38" fmla="*/ 0 w 269"/>
                <a:gd name="T39" fmla="*/ 2 h 50"/>
                <a:gd name="T40" fmla="*/ 0 w 269"/>
                <a:gd name="T41" fmla="*/ 3 h 50"/>
                <a:gd name="T42" fmla="*/ 1 w 269"/>
                <a:gd name="T43" fmla="*/ 3 h 50"/>
                <a:gd name="T44" fmla="*/ 2 w 269"/>
                <a:gd name="T45" fmla="*/ 3 h 50"/>
                <a:gd name="T46" fmla="*/ 2 w 269"/>
                <a:gd name="T47" fmla="*/ 3 h 50"/>
                <a:gd name="T48" fmla="*/ 3 w 269"/>
                <a:gd name="T49" fmla="*/ 3 h 50"/>
                <a:gd name="T50" fmla="*/ 4 w 269"/>
                <a:gd name="T51" fmla="*/ 3 h 50"/>
                <a:gd name="T52" fmla="*/ 5 w 269"/>
                <a:gd name="T53" fmla="*/ 4 h 50"/>
                <a:gd name="T54" fmla="*/ 6 w 269"/>
                <a:gd name="T55" fmla="*/ 4 h 50"/>
                <a:gd name="T56" fmla="*/ 7 w 269"/>
                <a:gd name="T57" fmla="*/ 3 h 50"/>
                <a:gd name="T58" fmla="*/ 8 w 269"/>
                <a:gd name="T59" fmla="*/ 3 h 50"/>
                <a:gd name="T60" fmla="*/ 9 w 269"/>
                <a:gd name="T61" fmla="*/ 3 h 50"/>
                <a:gd name="T62" fmla="*/ 10 w 269"/>
                <a:gd name="T63" fmla="*/ 3 h 50"/>
                <a:gd name="T64" fmla="*/ 10 w 269"/>
                <a:gd name="T65" fmla="*/ 3 h 50"/>
                <a:gd name="T66" fmla="*/ 11 w 269"/>
                <a:gd name="T67" fmla="*/ 3 h 50"/>
                <a:gd name="T68" fmla="*/ 11 w 269"/>
                <a:gd name="T69" fmla="*/ 2 h 50"/>
                <a:gd name="T70" fmla="*/ 12 w 269"/>
                <a:gd name="T71" fmla="*/ 2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9"/>
                <a:gd name="T109" fmla="*/ 0 h 50"/>
                <a:gd name="T110" fmla="*/ 269 w 269"/>
                <a:gd name="T111" fmla="*/ 50 h 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9" h="50">
                  <a:moveTo>
                    <a:pt x="268" y="24"/>
                  </a:moveTo>
                  <a:lnTo>
                    <a:pt x="268" y="22"/>
                  </a:lnTo>
                  <a:lnTo>
                    <a:pt x="266" y="20"/>
                  </a:lnTo>
                  <a:lnTo>
                    <a:pt x="263" y="18"/>
                  </a:lnTo>
                  <a:lnTo>
                    <a:pt x="260" y="16"/>
                  </a:lnTo>
                  <a:lnTo>
                    <a:pt x="256" y="14"/>
                  </a:lnTo>
                  <a:lnTo>
                    <a:pt x="250" y="12"/>
                  </a:lnTo>
                  <a:lnTo>
                    <a:pt x="244" y="11"/>
                  </a:lnTo>
                  <a:lnTo>
                    <a:pt x="237" y="9"/>
                  </a:lnTo>
                  <a:lnTo>
                    <a:pt x="229" y="7"/>
                  </a:lnTo>
                  <a:lnTo>
                    <a:pt x="220" y="5"/>
                  </a:lnTo>
                  <a:lnTo>
                    <a:pt x="211" y="5"/>
                  </a:lnTo>
                  <a:lnTo>
                    <a:pt x="201" y="4"/>
                  </a:lnTo>
                  <a:lnTo>
                    <a:pt x="191" y="2"/>
                  </a:lnTo>
                  <a:lnTo>
                    <a:pt x="180" y="2"/>
                  </a:lnTo>
                  <a:lnTo>
                    <a:pt x="169" y="1"/>
                  </a:lnTo>
                  <a:lnTo>
                    <a:pt x="157" y="0"/>
                  </a:lnTo>
                  <a:lnTo>
                    <a:pt x="146" y="0"/>
                  </a:lnTo>
                  <a:lnTo>
                    <a:pt x="134" y="0"/>
                  </a:lnTo>
                  <a:lnTo>
                    <a:pt x="122" y="0"/>
                  </a:lnTo>
                  <a:lnTo>
                    <a:pt x="111" y="0"/>
                  </a:lnTo>
                  <a:lnTo>
                    <a:pt x="99" y="1"/>
                  </a:lnTo>
                  <a:lnTo>
                    <a:pt x="88" y="2"/>
                  </a:lnTo>
                  <a:lnTo>
                    <a:pt x="77" y="2"/>
                  </a:lnTo>
                  <a:lnTo>
                    <a:pt x="67" y="4"/>
                  </a:lnTo>
                  <a:lnTo>
                    <a:pt x="57" y="5"/>
                  </a:lnTo>
                  <a:lnTo>
                    <a:pt x="48" y="5"/>
                  </a:lnTo>
                  <a:lnTo>
                    <a:pt x="39" y="7"/>
                  </a:lnTo>
                  <a:lnTo>
                    <a:pt x="31" y="9"/>
                  </a:lnTo>
                  <a:lnTo>
                    <a:pt x="24" y="11"/>
                  </a:lnTo>
                  <a:lnTo>
                    <a:pt x="18" y="12"/>
                  </a:lnTo>
                  <a:lnTo>
                    <a:pt x="12" y="14"/>
                  </a:lnTo>
                  <a:lnTo>
                    <a:pt x="8" y="16"/>
                  </a:lnTo>
                  <a:lnTo>
                    <a:pt x="5" y="18"/>
                  </a:lnTo>
                  <a:lnTo>
                    <a:pt x="2" y="20"/>
                  </a:lnTo>
                  <a:lnTo>
                    <a:pt x="1" y="22"/>
                  </a:lnTo>
                  <a:lnTo>
                    <a:pt x="0" y="24"/>
                  </a:lnTo>
                  <a:lnTo>
                    <a:pt x="1" y="27"/>
                  </a:lnTo>
                  <a:lnTo>
                    <a:pt x="2" y="29"/>
                  </a:lnTo>
                  <a:lnTo>
                    <a:pt x="5" y="31"/>
                  </a:lnTo>
                  <a:lnTo>
                    <a:pt x="8" y="33"/>
                  </a:lnTo>
                  <a:lnTo>
                    <a:pt x="12" y="35"/>
                  </a:lnTo>
                  <a:lnTo>
                    <a:pt x="18" y="37"/>
                  </a:lnTo>
                  <a:lnTo>
                    <a:pt x="24" y="38"/>
                  </a:lnTo>
                  <a:lnTo>
                    <a:pt x="31" y="40"/>
                  </a:lnTo>
                  <a:lnTo>
                    <a:pt x="39" y="42"/>
                  </a:lnTo>
                  <a:lnTo>
                    <a:pt x="48" y="44"/>
                  </a:lnTo>
                  <a:lnTo>
                    <a:pt x="57" y="44"/>
                  </a:lnTo>
                  <a:lnTo>
                    <a:pt x="67" y="46"/>
                  </a:lnTo>
                  <a:lnTo>
                    <a:pt x="77" y="47"/>
                  </a:lnTo>
                  <a:lnTo>
                    <a:pt x="88" y="48"/>
                  </a:lnTo>
                  <a:lnTo>
                    <a:pt x="99" y="48"/>
                  </a:lnTo>
                  <a:lnTo>
                    <a:pt x="111" y="49"/>
                  </a:lnTo>
                  <a:lnTo>
                    <a:pt x="122" y="49"/>
                  </a:lnTo>
                  <a:lnTo>
                    <a:pt x="134" y="49"/>
                  </a:lnTo>
                  <a:lnTo>
                    <a:pt x="146" y="49"/>
                  </a:lnTo>
                  <a:lnTo>
                    <a:pt x="157" y="49"/>
                  </a:lnTo>
                  <a:lnTo>
                    <a:pt x="169" y="48"/>
                  </a:lnTo>
                  <a:lnTo>
                    <a:pt x="180" y="48"/>
                  </a:lnTo>
                  <a:lnTo>
                    <a:pt x="191" y="47"/>
                  </a:lnTo>
                  <a:lnTo>
                    <a:pt x="201" y="46"/>
                  </a:lnTo>
                  <a:lnTo>
                    <a:pt x="211" y="44"/>
                  </a:lnTo>
                  <a:lnTo>
                    <a:pt x="220" y="44"/>
                  </a:lnTo>
                  <a:lnTo>
                    <a:pt x="229" y="42"/>
                  </a:lnTo>
                  <a:lnTo>
                    <a:pt x="237" y="40"/>
                  </a:lnTo>
                  <a:lnTo>
                    <a:pt x="244" y="38"/>
                  </a:lnTo>
                  <a:lnTo>
                    <a:pt x="250" y="37"/>
                  </a:lnTo>
                  <a:lnTo>
                    <a:pt x="256" y="35"/>
                  </a:lnTo>
                  <a:lnTo>
                    <a:pt x="260" y="33"/>
                  </a:lnTo>
                  <a:lnTo>
                    <a:pt x="263" y="31"/>
                  </a:lnTo>
                  <a:lnTo>
                    <a:pt x="266" y="29"/>
                  </a:lnTo>
                  <a:lnTo>
                    <a:pt x="268" y="27"/>
                  </a:lnTo>
                  <a:lnTo>
                    <a:pt x="268" y="24"/>
                  </a:lnTo>
                </a:path>
              </a:pathLst>
            </a:custGeom>
            <a:gradFill rotWithShape="0">
              <a:gsLst>
                <a:gs pos="0">
                  <a:srgbClr val="242424"/>
                </a:gs>
                <a:gs pos="100000">
                  <a:srgbClr val="333333"/>
                </a:gs>
              </a:gsLst>
              <a:lin ang="5400000" scaled="1"/>
            </a:gradFill>
            <a:ln w="12700" cap="rnd">
              <a:noFill/>
              <a:round/>
              <a:headEnd/>
              <a:tailEnd/>
            </a:ln>
          </p:spPr>
          <p:txBody>
            <a:bodyPr/>
            <a:lstStyle/>
            <a:p>
              <a:endParaRPr lang="zh-TW" altLang="en-US"/>
            </a:p>
          </p:txBody>
        </p:sp>
        <p:sp>
          <p:nvSpPr>
            <p:cNvPr id="94304" name="Freeform 53"/>
            <p:cNvSpPr>
              <a:spLocks/>
            </p:cNvSpPr>
            <p:nvPr/>
          </p:nvSpPr>
          <p:spPr bwMode="auto">
            <a:xfrm>
              <a:off x="3392" y="3963"/>
              <a:ext cx="94" cy="16"/>
            </a:xfrm>
            <a:custGeom>
              <a:avLst/>
              <a:gdLst>
                <a:gd name="T0" fmla="*/ 12 w 269"/>
                <a:gd name="T1" fmla="*/ 1 h 37"/>
                <a:gd name="T2" fmla="*/ 11 w 269"/>
                <a:gd name="T3" fmla="*/ 1 h 37"/>
                <a:gd name="T4" fmla="*/ 11 w 269"/>
                <a:gd name="T5" fmla="*/ 2 h 37"/>
                <a:gd name="T6" fmla="*/ 10 w 269"/>
                <a:gd name="T7" fmla="*/ 2 h 37"/>
                <a:gd name="T8" fmla="*/ 10 w 269"/>
                <a:gd name="T9" fmla="*/ 3 h 37"/>
                <a:gd name="T10" fmla="*/ 9 w 269"/>
                <a:gd name="T11" fmla="*/ 3 h 37"/>
                <a:gd name="T12" fmla="*/ 8 w 269"/>
                <a:gd name="T13" fmla="*/ 3 h 37"/>
                <a:gd name="T14" fmla="*/ 7 w 269"/>
                <a:gd name="T15" fmla="*/ 3 h 37"/>
                <a:gd name="T16" fmla="*/ 6 w 269"/>
                <a:gd name="T17" fmla="*/ 3 h 37"/>
                <a:gd name="T18" fmla="*/ 5 w 269"/>
                <a:gd name="T19" fmla="*/ 3 h 37"/>
                <a:gd name="T20" fmla="*/ 4 w 269"/>
                <a:gd name="T21" fmla="*/ 3 h 37"/>
                <a:gd name="T22" fmla="*/ 3 w 269"/>
                <a:gd name="T23" fmla="*/ 3 h 37"/>
                <a:gd name="T24" fmla="*/ 2 w 269"/>
                <a:gd name="T25" fmla="*/ 3 h 37"/>
                <a:gd name="T26" fmla="*/ 2 w 269"/>
                <a:gd name="T27" fmla="*/ 3 h 37"/>
                <a:gd name="T28" fmla="*/ 1 w 269"/>
                <a:gd name="T29" fmla="*/ 2 h 37"/>
                <a:gd name="T30" fmla="*/ 0 w 269"/>
                <a:gd name="T31" fmla="*/ 2 h 37"/>
                <a:gd name="T32" fmla="*/ 0 w 269"/>
                <a:gd name="T33" fmla="*/ 1 h 37"/>
                <a:gd name="T34" fmla="*/ 0 w 269"/>
                <a:gd name="T35" fmla="*/ 1 h 37"/>
                <a:gd name="T36" fmla="*/ 0 w 269"/>
                <a:gd name="T37" fmla="*/ 0 h 37"/>
                <a:gd name="T38" fmla="*/ 0 w 269"/>
                <a:gd name="T39" fmla="*/ 0 h 37"/>
                <a:gd name="T40" fmla="*/ 0 w 269"/>
                <a:gd name="T41" fmla="*/ 1 h 37"/>
                <a:gd name="T42" fmla="*/ 1 w 269"/>
                <a:gd name="T43" fmla="*/ 1 h 37"/>
                <a:gd name="T44" fmla="*/ 1 w 269"/>
                <a:gd name="T45" fmla="*/ 1 h 37"/>
                <a:gd name="T46" fmla="*/ 2 w 269"/>
                <a:gd name="T47" fmla="*/ 1 h 37"/>
                <a:gd name="T48" fmla="*/ 3 w 269"/>
                <a:gd name="T49" fmla="*/ 2 h 37"/>
                <a:gd name="T50" fmla="*/ 4 w 269"/>
                <a:gd name="T51" fmla="*/ 2 h 37"/>
                <a:gd name="T52" fmla="*/ 5 w 269"/>
                <a:gd name="T53" fmla="*/ 2 h 37"/>
                <a:gd name="T54" fmla="*/ 6 w 269"/>
                <a:gd name="T55" fmla="*/ 2 h 37"/>
                <a:gd name="T56" fmla="*/ 7 w 269"/>
                <a:gd name="T57" fmla="*/ 2 h 37"/>
                <a:gd name="T58" fmla="*/ 8 w 269"/>
                <a:gd name="T59" fmla="*/ 2 h 37"/>
                <a:gd name="T60" fmla="*/ 8 w 269"/>
                <a:gd name="T61" fmla="*/ 2 h 37"/>
                <a:gd name="T62" fmla="*/ 9 w 269"/>
                <a:gd name="T63" fmla="*/ 1 h 37"/>
                <a:gd name="T64" fmla="*/ 10 w 269"/>
                <a:gd name="T65" fmla="*/ 1 h 37"/>
                <a:gd name="T66" fmla="*/ 10 w 269"/>
                <a:gd name="T67" fmla="*/ 1 h 37"/>
                <a:gd name="T68" fmla="*/ 11 w 269"/>
                <a:gd name="T69" fmla="*/ 1 h 37"/>
                <a:gd name="T70" fmla="*/ 11 w 269"/>
                <a:gd name="T71" fmla="*/ 0 h 37"/>
                <a:gd name="T72" fmla="*/ 12 w 269"/>
                <a:gd name="T73" fmla="*/ 0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9"/>
                <a:gd name="T112" fmla="*/ 0 h 37"/>
                <a:gd name="T113" fmla="*/ 269 w 269"/>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9" h="37">
                  <a:moveTo>
                    <a:pt x="268" y="12"/>
                  </a:moveTo>
                  <a:lnTo>
                    <a:pt x="268" y="14"/>
                  </a:lnTo>
                  <a:lnTo>
                    <a:pt x="266" y="16"/>
                  </a:lnTo>
                  <a:lnTo>
                    <a:pt x="263" y="18"/>
                  </a:lnTo>
                  <a:lnTo>
                    <a:pt x="260" y="20"/>
                  </a:lnTo>
                  <a:lnTo>
                    <a:pt x="256" y="22"/>
                  </a:lnTo>
                  <a:lnTo>
                    <a:pt x="250" y="24"/>
                  </a:lnTo>
                  <a:lnTo>
                    <a:pt x="244" y="26"/>
                  </a:lnTo>
                  <a:lnTo>
                    <a:pt x="237" y="28"/>
                  </a:lnTo>
                  <a:lnTo>
                    <a:pt x="229" y="29"/>
                  </a:lnTo>
                  <a:lnTo>
                    <a:pt x="220" y="30"/>
                  </a:lnTo>
                  <a:lnTo>
                    <a:pt x="211" y="32"/>
                  </a:lnTo>
                  <a:lnTo>
                    <a:pt x="201" y="33"/>
                  </a:lnTo>
                  <a:lnTo>
                    <a:pt x="191" y="34"/>
                  </a:lnTo>
                  <a:lnTo>
                    <a:pt x="180" y="35"/>
                  </a:lnTo>
                  <a:lnTo>
                    <a:pt x="169" y="35"/>
                  </a:lnTo>
                  <a:lnTo>
                    <a:pt x="157" y="36"/>
                  </a:lnTo>
                  <a:lnTo>
                    <a:pt x="146" y="36"/>
                  </a:lnTo>
                  <a:lnTo>
                    <a:pt x="134" y="36"/>
                  </a:lnTo>
                  <a:lnTo>
                    <a:pt x="122" y="36"/>
                  </a:lnTo>
                  <a:lnTo>
                    <a:pt x="111" y="36"/>
                  </a:lnTo>
                  <a:lnTo>
                    <a:pt x="99" y="35"/>
                  </a:lnTo>
                  <a:lnTo>
                    <a:pt x="88" y="35"/>
                  </a:lnTo>
                  <a:lnTo>
                    <a:pt x="77" y="34"/>
                  </a:lnTo>
                  <a:lnTo>
                    <a:pt x="67" y="33"/>
                  </a:lnTo>
                  <a:lnTo>
                    <a:pt x="57" y="32"/>
                  </a:lnTo>
                  <a:lnTo>
                    <a:pt x="48" y="30"/>
                  </a:lnTo>
                  <a:lnTo>
                    <a:pt x="39" y="29"/>
                  </a:lnTo>
                  <a:lnTo>
                    <a:pt x="31" y="28"/>
                  </a:lnTo>
                  <a:lnTo>
                    <a:pt x="24" y="26"/>
                  </a:lnTo>
                  <a:lnTo>
                    <a:pt x="18" y="24"/>
                  </a:lnTo>
                  <a:lnTo>
                    <a:pt x="12" y="22"/>
                  </a:lnTo>
                  <a:lnTo>
                    <a:pt x="8" y="20"/>
                  </a:lnTo>
                  <a:lnTo>
                    <a:pt x="5" y="18"/>
                  </a:lnTo>
                  <a:lnTo>
                    <a:pt x="2" y="16"/>
                  </a:lnTo>
                  <a:lnTo>
                    <a:pt x="1" y="14"/>
                  </a:lnTo>
                  <a:lnTo>
                    <a:pt x="0" y="12"/>
                  </a:lnTo>
                  <a:lnTo>
                    <a:pt x="0" y="0"/>
                  </a:lnTo>
                  <a:lnTo>
                    <a:pt x="1" y="2"/>
                  </a:lnTo>
                  <a:lnTo>
                    <a:pt x="2" y="5"/>
                  </a:lnTo>
                  <a:lnTo>
                    <a:pt x="5" y="7"/>
                  </a:lnTo>
                  <a:lnTo>
                    <a:pt x="8" y="9"/>
                  </a:lnTo>
                  <a:lnTo>
                    <a:pt x="12" y="10"/>
                  </a:lnTo>
                  <a:lnTo>
                    <a:pt x="18" y="12"/>
                  </a:lnTo>
                  <a:lnTo>
                    <a:pt x="24" y="14"/>
                  </a:lnTo>
                  <a:lnTo>
                    <a:pt x="31" y="16"/>
                  </a:lnTo>
                  <a:lnTo>
                    <a:pt x="39" y="17"/>
                  </a:lnTo>
                  <a:lnTo>
                    <a:pt x="48" y="19"/>
                  </a:lnTo>
                  <a:lnTo>
                    <a:pt x="57" y="20"/>
                  </a:lnTo>
                  <a:lnTo>
                    <a:pt x="67" y="21"/>
                  </a:lnTo>
                  <a:lnTo>
                    <a:pt x="77" y="22"/>
                  </a:lnTo>
                  <a:lnTo>
                    <a:pt x="88" y="23"/>
                  </a:lnTo>
                  <a:lnTo>
                    <a:pt x="99" y="23"/>
                  </a:lnTo>
                  <a:lnTo>
                    <a:pt x="111" y="24"/>
                  </a:lnTo>
                  <a:lnTo>
                    <a:pt x="122" y="24"/>
                  </a:lnTo>
                  <a:lnTo>
                    <a:pt x="134" y="24"/>
                  </a:lnTo>
                  <a:lnTo>
                    <a:pt x="146" y="24"/>
                  </a:lnTo>
                  <a:lnTo>
                    <a:pt x="157" y="24"/>
                  </a:lnTo>
                  <a:lnTo>
                    <a:pt x="169" y="23"/>
                  </a:lnTo>
                  <a:lnTo>
                    <a:pt x="180" y="23"/>
                  </a:lnTo>
                  <a:lnTo>
                    <a:pt x="191" y="22"/>
                  </a:lnTo>
                  <a:lnTo>
                    <a:pt x="201" y="21"/>
                  </a:lnTo>
                  <a:lnTo>
                    <a:pt x="211" y="20"/>
                  </a:lnTo>
                  <a:lnTo>
                    <a:pt x="220" y="19"/>
                  </a:lnTo>
                  <a:lnTo>
                    <a:pt x="229" y="17"/>
                  </a:lnTo>
                  <a:lnTo>
                    <a:pt x="237" y="16"/>
                  </a:lnTo>
                  <a:lnTo>
                    <a:pt x="244" y="14"/>
                  </a:lnTo>
                  <a:lnTo>
                    <a:pt x="250" y="12"/>
                  </a:lnTo>
                  <a:lnTo>
                    <a:pt x="256" y="10"/>
                  </a:lnTo>
                  <a:lnTo>
                    <a:pt x="260" y="9"/>
                  </a:lnTo>
                  <a:lnTo>
                    <a:pt x="263" y="7"/>
                  </a:lnTo>
                  <a:lnTo>
                    <a:pt x="266" y="5"/>
                  </a:lnTo>
                  <a:lnTo>
                    <a:pt x="268" y="2"/>
                  </a:lnTo>
                  <a:lnTo>
                    <a:pt x="268" y="0"/>
                  </a:lnTo>
                  <a:lnTo>
                    <a:pt x="268" y="12"/>
                  </a:lnTo>
                </a:path>
              </a:pathLst>
            </a:custGeom>
            <a:solidFill>
              <a:srgbClr val="666666"/>
            </a:solidFill>
            <a:ln w="12700" cap="rnd">
              <a:noFill/>
              <a:round/>
              <a:headEnd/>
              <a:tailEnd/>
            </a:ln>
          </p:spPr>
          <p:txBody>
            <a:bodyPr/>
            <a:lstStyle/>
            <a:p>
              <a:endParaRPr lang="zh-TW" altLang="en-US"/>
            </a:p>
          </p:txBody>
        </p:sp>
        <p:sp>
          <p:nvSpPr>
            <p:cNvPr id="94305" name="Freeform 54"/>
            <p:cNvSpPr>
              <a:spLocks/>
            </p:cNvSpPr>
            <p:nvPr/>
          </p:nvSpPr>
          <p:spPr bwMode="auto">
            <a:xfrm>
              <a:off x="3341" y="3989"/>
              <a:ext cx="196" cy="74"/>
            </a:xfrm>
            <a:custGeom>
              <a:avLst/>
              <a:gdLst>
                <a:gd name="T0" fmla="*/ 0 w 568"/>
                <a:gd name="T1" fmla="*/ 15 h 168"/>
                <a:gd name="T2" fmla="*/ 23 w 568"/>
                <a:gd name="T3" fmla="*/ 15 h 168"/>
                <a:gd name="T4" fmla="*/ 23 w 568"/>
                <a:gd name="T5" fmla="*/ 0 h 168"/>
                <a:gd name="T6" fmla="*/ 0 w 568"/>
                <a:gd name="T7" fmla="*/ 0 h 168"/>
                <a:gd name="T8" fmla="*/ 0 w 568"/>
                <a:gd name="T9" fmla="*/ 15 h 168"/>
                <a:gd name="T10" fmla="*/ 0 60000 65536"/>
                <a:gd name="T11" fmla="*/ 0 60000 65536"/>
                <a:gd name="T12" fmla="*/ 0 60000 65536"/>
                <a:gd name="T13" fmla="*/ 0 60000 65536"/>
                <a:gd name="T14" fmla="*/ 0 60000 65536"/>
                <a:gd name="T15" fmla="*/ 0 w 568"/>
                <a:gd name="T16" fmla="*/ 0 h 168"/>
                <a:gd name="T17" fmla="*/ 568 w 568"/>
                <a:gd name="T18" fmla="*/ 168 h 168"/>
              </a:gdLst>
              <a:ahLst/>
              <a:cxnLst>
                <a:cxn ang="T10">
                  <a:pos x="T0" y="T1"/>
                </a:cxn>
                <a:cxn ang="T11">
                  <a:pos x="T2" y="T3"/>
                </a:cxn>
                <a:cxn ang="T12">
                  <a:pos x="T4" y="T5"/>
                </a:cxn>
                <a:cxn ang="T13">
                  <a:pos x="T6" y="T7"/>
                </a:cxn>
                <a:cxn ang="T14">
                  <a:pos x="T8" y="T9"/>
                </a:cxn>
              </a:cxnLst>
              <a:rect l="T15" t="T16" r="T17" b="T18"/>
              <a:pathLst>
                <a:path w="568" h="168">
                  <a:moveTo>
                    <a:pt x="0" y="167"/>
                  </a:moveTo>
                  <a:lnTo>
                    <a:pt x="567" y="167"/>
                  </a:lnTo>
                  <a:lnTo>
                    <a:pt x="567" y="0"/>
                  </a:lnTo>
                  <a:lnTo>
                    <a:pt x="0" y="0"/>
                  </a:lnTo>
                  <a:lnTo>
                    <a:pt x="0" y="167"/>
                  </a:lnTo>
                </a:path>
              </a:pathLst>
            </a:custGeom>
            <a:gradFill rotWithShape="0">
              <a:gsLst>
                <a:gs pos="0">
                  <a:srgbClr val="FFFFFF"/>
                </a:gs>
                <a:gs pos="100000">
                  <a:srgbClr val="E5E5E5"/>
                </a:gs>
              </a:gsLst>
              <a:lin ang="5400000" scaled="1"/>
            </a:gradFill>
            <a:ln w="12700" cap="rnd">
              <a:noFill/>
              <a:round/>
              <a:headEnd/>
              <a:tailEnd/>
            </a:ln>
          </p:spPr>
          <p:txBody>
            <a:bodyPr/>
            <a:lstStyle/>
            <a:p>
              <a:endParaRPr lang="zh-TW" altLang="en-US"/>
            </a:p>
          </p:txBody>
        </p:sp>
        <p:sp>
          <p:nvSpPr>
            <p:cNvPr id="94306" name="Freeform 55"/>
            <p:cNvSpPr>
              <a:spLocks/>
            </p:cNvSpPr>
            <p:nvPr/>
          </p:nvSpPr>
          <p:spPr bwMode="auto">
            <a:xfrm>
              <a:off x="3372" y="3954"/>
              <a:ext cx="129" cy="12"/>
            </a:xfrm>
            <a:custGeom>
              <a:avLst/>
              <a:gdLst>
                <a:gd name="T0" fmla="*/ 0 w 373"/>
                <a:gd name="T1" fmla="*/ 2 h 29"/>
                <a:gd name="T2" fmla="*/ 0 w 373"/>
                <a:gd name="T3" fmla="*/ 0 h 29"/>
                <a:gd name="T4" fmla="*/ 16 w 373"/>
                <a:gd name="T5" fmla="*/ 0 h 29"/>
                <a:gd name="T6" fmla="*/ 16 w 373"/>
                <a:gd name="T7" fmla="*/ 2 h 29"/>
                <a:gd name="T8" fmla="*/ 0 w 373"/>
                <a:gd name="T9" fmla="*/ 2 h 29"/>
                <a:gd name="T10" fmla="*/ 0 60000 65536"/>
                <a:gd name="T11" fmla="*/ 0 60000 65536"/>
                <a:gd name="T12" fmla="*/ 0 60000 65536"/>
                <a:gd name="T13" fmla="*/ 0 60000 65536"/>
                <a:gd name="T14" fmla="*/ 0 60000 65536"/>
                <a:gd name="T15" fmla="*/ 0 w 373"/>
                <a:gd name="T16" fmla="*/ 0 h 29"/>
                <a:gd name="T17" fmla="*/ 373 w 373"/>
                <a:gd name="T18" fmla="*/ 29 h 29"/>
              </a:gdLst>
              <a:ahLst/>
              <a:cxnLst>
                <a:cxn ang="T10">
                  <a:pos x="T0" y="T1"/>
                </a:cxn>
                <a:cxn ang="T11">
                  <a:pos x="T2" y="T3"/>
                </a:cxn>
                <a:cxn ang="T12">
                  <a:pos x="T4" y="T5"/>
                </a:cxn>
                <a:cxn ang="T13">
                  <a:pos x="T6" y="T7"/>
                </a:cxn>
                <a:cxn ang="T14">
                  <a:pos x="T8" y="T9"/>
                </a:cxn>
              </a:cxnLst>
              <a:rect l="T15" t="T16" r="T17" b="T18"/>
              <a:pathLst>
                <a:path w="373" h="29">
                  <a:moveTo>
                    <a:pt x="0" y="28"/>
                  </a:moveTo>
                  <a:lnTo>
                    <a:pt x="0" y="0"/>
                  </a:lnTo>
                  <a:lnTo>
                    <a:pt x="372" y="0"/>
                  </a:lnTo>
                  <a:lnTo>
                    <a:pt x="372" y="28"/>
                  </a:lnTo>
                  <a:lnTo>
                    <a:pt x="0" y="28"/>
                  </a:lnTo>
                </a:path>
              </a:pathLst>
            </a:custGeom>
            <a:solidFill>
              <a:srgbClr val="999999"/>
            </a:solidFill>
            <a:ln w="12700" cap="rnd">
              <a:noFill/>
              <a:round/>
              <a:headEnd/>
              <a:tailEnd/>
            </a:ln>
          </p:spPr>
          <p:txBody>
            <a:bodyPr/>
            <a:lstStyle/>
            <a:p>
              <a:endParaRPr lang="zh-TW" altLang="en-US"/>
            </a:p>
          </p:txBody>
        </p:sp>
        <p:sp>
          <p:nvSpPr>
            <p:cNvPr id="94307" name="Freeform 56"/>
            <p:cNvSpPr>
              <a:spLocks/>
            </p:cNvSpPr>
            <p:nvPr/>
          </p:nvSpPr>
          <p:spPr bwMode="auto">
            <a:xfrm>
              <a:off x="3341" y="3988"/>
              <a:ext cx="196" cy="27"/>
            </a:xfrm>
            <a:custGeom>
              <a:avLst/>
              <a:gdLst>
                <a:gd name="T0" fmla="*/ 9 w 568"/>
                <a:gd name="T1" fmla="*/ 0 h 59"/>
                <a:gd name="T2" fmla="*/ 0 w 568"/>
                <a:gd name="T3" fmla="*/ 0 h 59"/>
                <a:gd name="T4" fmla="*/ 0 w 568"/>
                <a:gd name="T5" fmla="*/ 5 h 59"/>
                <a:gd name="T6" fmla="*/ 23 w 568"/>
                <a:gd name="T7" fmla="*/ 5 h 59"/>
                <a:gd name="T8" fmla="*/ 23 w 568"/>
                <a:gd name="T9" fmla="*/ 0 h 59"/>
                <a:gd name="T10" fmla="*/ 14 w 568"/>
                <a:gd name="T11" fmla="*/ 0 h 59"/>
                <a:gd name="T12" fmla="*/ 9 w 568"/>
                <a:gd name="T13" fmla="*/ 0 h 59"/>
                <a:gd name="T14" fmla="*/ 0 60000 65536"/>
                <a:gd name="T15" fmla="*/ 0 60000 65536"/>
                <a:gd name="T16" fmla="*/ 0 60000 65536"/>
                <a:gd name="T17" fmla="*/ 0 60000 65536"/>
                <a:gd name="T18" fmla="*/ 0 60000 65536"/>
                <a:gd name="T19" fmla="*/ 0 60000 65536"/>
                <a:gd name="T20" fmla="*/ 0 60000 65536"/>
                <a:gd name="T21" fmla="*/ 0 w 568"/>
                <a:gd name="T22" fmla="*/ 0 h 59"/>
                <a:gd name="T23" fmla="*/ 568 w 56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8" h="59">
                  <a:moveTo>
                    <a:pt x="210" y="0"/>
                  </a:moveTo>
                  <a:lnTo>
                    <a:pt x="0" y="0"/>
                  </a:lnTo>
                  <a:lnTo>
                    <a:pt x="0" y="58"/>
                  </a:lnTo>
                  <a:lnTo>
                    <a:pt x="567" y="58"/>
                  </a:lnTo>
                  <a:lnTo>
                    <a:pt x="567" y="2"/>
                  </a:lnTo>
                  <a:lnTo>
                    <a:pt x="355" y="2"/>
                  </a:lnTo>
                  <a:lnTo>
                    <a:pt x="210" y="0"/>
                  </a:lnTo>
                </a:path>
              </a:pathLst>
            </a:custGeom>
            <a:solidFill>
              <a:srgbClr val="919191"/>
            </a:solidFill>
            <a:ln w="12700" cap="rnd">
              <a:noFill/>
              <a:round/>
              <a:headEnd/>
              <a:tailEnd/>
            </a:ln>
          </p:spPr>
          <p:txBody>
            <a:bodyPr/>
            <a:lstStyle/>
            <a:p>
              <a:endParaRPr lang="zh-TW" altLang="en-US"/>
            </a:p>
          </p:txBody>
        </p:sp>
        <p:sp>
          <p:nvSpPr>
            <p:cNvPr id="94308" name="Freeform 57"/>
            <p:cNvSpPr>
              <a:spLocks/>
            </p:cNvSpPr>
            <p:nvPr/>
          </p:nvSpPr>
          <p:spPr bwMode="auto">
            <a:xfrm>
              <a:off x="3392" y="3998"/>
              <a:ext cx="17" cy="12"/>
            </a:xfrm>
            <a:custGeom>
              <a:avLst/>
              <a:gdLst>
                <a:gd name="T0" fmla="*/ 1 w 47"/>
                <a:gd name="T1" fmla="*/ 2 h 30"/>
                <a:gd name="T2" fmla="*/ 0 w 47"/>
                <a:gd name="T3" fmla="*/ 2 h 30"/>
                <a:gd name="T4" fmla="*/ 0 w 47"/>
                <a:gd name="T5" fmla="*/ 2 h 30"/>
                <a:gd name="T6" fmla="*/ 0 w 47"/>
                <a:gd name="T7" fmla="*/ 2 h 30"/>
                <a:gd name="T8" fmla="*/ 0 w 47"/>
                <a:gd name="T9" fmla="*/ 2 h 30"/>
                <a:gd name="T10" fmla="*/ 0 w 47"/>
                <a:gd name="T11" fmla="*/ 2 h 30"/>
                <a:gd name="T12" fmla="*/ 0 w 47"/>
                <a:gd name="T13" fmla="*/ 1 h 30"/>
                <a:gd name="T14" fmla="*/ 0 w 47"/>
                <a:gd name="T15" fmla="*/ 1 h 30"/>
                <a:gd name="T16" fmla="*/ 0 w 47"/>
                <a:gd name="T17" fmla="*/ 1 h 30"/>
                <a:gd name="T18" fmla="*/ 0 w 47"/>
                <a:gd name="T19" fmla="*/ 1 h 30"/>
                <a:gd name="T20" fmla="*/ 0 w 47"/>
                <a:gd name="T21" fmla="*/ 1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1 w 47"/>
                <a:gd name="T35" fmla="*/ 0 h 30"/>
                <a:gd name="T36" fmla="*/ 1 w 47"/>
                <a:gd name="T37" fmla="*/ 0 h 30"/>
                <a:gd name="T38" fmla="*/ 1 w 47"/>
                <a:gd name="T39" fmla="*/ 0 h 30"/>
                <a:gd name="T40" fmla="*/ 2 w 47"/>
                <a:gd name="T41" fmla="*/ 0 h 30"/>
                <a:gd name="T42" fmla="*/ 2 w 47"/>
                <a:gd name="T43" fmla="*/ 0 h 30"/>
                <a:gd name="T44" fmla="*/ 2 w 47"/>
                <a:gd name="T45" fmla="*/ 0 h 30"/>
                <a:gd name="T46" fmla="*/ 2 w 47"/>
                <a:gd name="T47" fmla="*/ 0 h 30"/>
                <a:gd name="T48" fmla="*/ 2 w 47"/>
                <a:gd name="T49" fmla="*/ 0 h 30"/>
                <a:gd name="T50" fmla="*/ 2 w 47"/>
                <a:gd name="T51" fmla="*/ 1 h 30"/>
                <a:gd name="T52" fmla="*/ 2 w 47"/>
                <a:gd name="T53" fmla="*/ 1 h 30"/>
                <a:gd name="T54" fmla="*/ 2 w 47"/>
                <a:gd name="T55" fmla="*/ 1 h 30"/>
                <a:gd name="T56" fmla="*/ 2 w 47"/>
                <a:gd name="T57" fmla="*/ 1 h 30"/>
                <a:gd name="T58" fmla="*/ 2 w 47"/>
                <a:gd name="T59" fmla="*/ 1 h 30"/>
                <a:gd name="T60" fmla="*/ 2 w 47"/>
                <a:gd name="T61" fmla="*/ 2 h 30"/>
                <a:gd name="T62" fmla="*/ 2 w 47"/>
                <a:gd name="T63" fmla="*/ 2 h 30"/>
                <a:gd name="T64" fmla="*/ 2 w 47"/>
                <a:gd name="T65" fmla="*/ 2 h 30"/>
                <a:gd name="T66" fmla="*/ 2 w 47"/>
                <a:gd name="T67" fmla="*/ 2 h 30"/>
                <a:gd name="T68" fmla="*/ 2 w 47"/>
                <a:gd name="T69" fmla="*/ 2 h 30"/>
                <a:gd name="T70" fmla="*/ 1 w 47"/>
                <a:gd name="T71" fmla="*/ 2 h 30"/>
                <a:gd name="T72" fmla="*/ 1 w 47"/>
                <a:gd name="T73" fmla="*/ 2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30"/>
                <a:gd name="T113" fmla="*/ 47 w 47"/>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30">
                  <a:moveTo>
                    <a:pt x="15" y="29"/>
                  </a:moveTo>
                  <a:lnTo>
                    <a:pt x="14" y="29"/>
                  </a:lnTo>
                  <a:lnTo>
                    <a:pt x="12" y="29"/>
                  </a:lnTo>
                  <a:lnTo>
                    <a:pt x="11" y="29"/>
                  </a:lnTo>
                  <a:lnTo>
                    <a:pt x="10" y="28"/>
                  </a:lnTo>
                  <a:lnTo>
                    <a:pt x="9" y="28"/>
                  </a:lnTo>
                  <a:lnTo>
                    <a:pt x="8" y="27"/>
                  </a:lnTo>
                  <a:lnTo>
                    <a:pt x="7" y="26"/>
                  </a:lnTo>
                  <a:lnTo>
                    <a:pt x="5" y="26"/>
                  </a:lnTo>
                  <a:lnTo>
                    <a:pt x="4" y="25"/>
                  </a:lnTo>
                  <a:lnTo>
                    <a:pt x="4" y="24"/>
                  </a:lnTo>
                  <a:lnTo>
                    <a:pt x="3" y="23"/>
                  </a:lnTo>
                  <a:lnTo>
                    <a:pt x="2" y="22"/>
                  </a:lnTo>
                  <a:lnTo>
                    <a:pt x="2" y="21"/>
                  </a:lnTo>
                  <a:lnTo>
                    <a:pt x="1" y="20"/>
                  </a:lnTo>
                  <a:lnTo>
                    <a:pt x="1" y="18"/>
                  </a:lnTo>
                  <a:lnTo>
                    <a:pt x="0" y="17"/>
                  </a:lnTo>
                  <a:lnTo>
                    <a:pt x="0" y="16"/>
                  </a:lnTo>
                  <a:lnTo>
                    <a:pt x="0" y="14"/>
                  </a:lnTo>
                  <a:lnTo>
                    <a:pt x="0" y="13"/>
                  </a:lnTo>
                  <a:lnTo>
                    <a:pt x="0" y="12"/>
                  </a:lnTo>
                  <a:lnTo>
                    <a:pt x="1" y="11"/>
                  </a:lnTo>
                  <a:lnTo>
                    <a:pt x="1" y="10"/>
                  </a:lnTo>
                  <a:lnTo>
                    <a:pt x="2" y="8"/>
                  </a:lnTo>
                  <a:lnTo>
                    <a:pt x="2" y="7"/>
                  </a:lnTo>
                  <a:lnTo>
                    <a:pt x="3" y="6"/>
                  </a:lnTo>
                  <a:lnTo>
                    <a:pt x="4" y="5"/>
                  </a:lnTo>
                  <a:lnTo>
                    <a:pt x="4" y="4"/>
                  </a:lnTo>
                  <a:lnTo>
                    <a:pt x="5" y="3"/>
                  </a:lnTo>
                  <a:lnTo>
                    <a:pt x="7" y="2"/>
                  </a:lnTo>
                  <a:lnTo>
                    <a:pt x="8" y="2"/>
                  </a:lnTo>
                  <a:lnTo>
                    <a:pt x="9" y="1"/>
                  </a:lnTo>
                  <a:lnTo>
                    <a:pt x="10" y="1"/>
                  </a:lnTo>
                  <a:lnTo>
                    <a:pt x="11" y="0"/>
                  </a:lnTo>
                  <a:lnTo>
                    <a:pt x="12" y="0"/>
                  </a:lnTo>
                  <a:lnTo>
                    <a:pt x="14" y="0"/>
                  </a:lnTo>
                  <a:lnTo>
                    <a:pt x="15" y="0"/>
                  </a:lnTo>
                  <a:lnTo>
                    <a:pt x="31" y="0"/>
                  </a:lnTo>
                  <a:lnTo>
                    <a:pt x="32" y="0"/>
                  </a:lnTo>
                  <a:lnTo>
                    <a:pt x="34" y="0"/>
                  </a:lnTo>
                  <a:lnTo>
                    <a:pt x="35" y="0"/>
                  </a:lnTo>
                  <a:lnTo>
                    <a:pt x="36" y="1"/>
                  </a:lnTo>
                  <a:lnTo>
                    <a:pt x="37" y="1"/>
                  </a:lnTo>
                  <a:lnTo>
                    <a:pt x="38" y="2"/>
                  </a:lnTo>
                  <a:lnTo>
                    <a:pt x="40" y="2"/>
                  </a:lnTo>
                  <a:lnTo>
                    <a:pt x="41" y="3"/>
                  </a:lnTo>
                  <a:lnTo>
                    <a:pt x="42" y="4"/>
                  </a:lnTo>
                  <a:lnTo>
                    <a:pt x="42" y="5"/>
                  </a:lnTo>
                  <a:lnTo>
                    <a:pt x="43" y="6"/>
                  </a:lnTo>
                  <a:lnTo>
                    <a:pt x="44" y="7"/>
                  </a:lnTo>
                  <a:lnTo>
                    <a:pt x="45" y="8"/>
                  </a:lnTo>
                  <a:lnTo>
                    <a:pt x="45" y="10"/>
                  </a:lnTo>
                  <a:lnTo>
                    <a:pt x="46" y="11"/>
                  </a:lnTo>
                  <a:lnTo>
                    <a:pt x="46" y="12"/>
                  </a:lnTo>
                  <a:lnTo>
                    <a:pt x="46" y="13"/>
                  </a:lnTo>
                  <a:lnTo>
                    <a:pt x="46" y="14"/>
                  </a:lnTo>
                  <a:lnTo>
                    <a:pt x="46" y="16"/>
                  </a:lnTo>
                  <a:lnTo>
                    <a:pt x="46" y="17"/>
                  </a:lnTo>
                  <a:lnTo>
                    <a:pt x="46" y="18"/>
                  </a:lnTo>
                  <a:lnTo>
                    <a:pt x="45" y="20"/>
                  </a:lnTo>
                  <a:lnTo>
                    <a:pt x="45" y="21"/>
                  </a:lnTo>
                  <a:lnTo>
                    <a:pt x="44" y="22"/>
                  </a:lnTo>
                  <a:lnTo>
                    <a:pt x="43" y="23"/>
                  </a:lnTo>
                  <a:lnTo>
                    <a:pt x="42" y="24"/>
                  </a:lnTo>
                  <a:lnTo>
                    <a:pt x="42" y="25"/>
                  </a:lnTo>
                  <a:lnTo>
                    <a:pt x="41" y="26"/>
                  </a:lnTo>
                  <a:lnTo>
                    <a:pt x="40" y="26"/>
                  </a:lnTo>
                  <a:lnTo>
                    <a:pt x="38" y="27"/>
                  </a:lnTo>
                  <a:lnTo>
                    <a:pt x="37" y="28"/>
                  </a:lnTo>
                  <a:lnTo>
                    <a:pt x="36" y="28"/>
                  </a:lnTo>
                  <a:lnTo>
                    <a:pt x="35" y="29"/>
                  </a:lnTo>
                  <a:lnTo>
                    <a:pt x="34" y="29"/>
                  </a:lnTo>
                  <a:lnTo>
                    <a:pt x="32" y="29"/>
                  </a:lnTo>
                  <a:lnTo>
                    <a:pt x="31" y="29"/>
                  </a:lnTo>
                  <a:lnTo>
                    <a:pt x="15" y="29"/>
                  </a:lnTo>
                </a:path>
              </a:pathLst>
            </a:custGeom>
            <a:solidFill>
              <a:srgbClr val="232323"/>
            </a:solidFill>
            <a:ln w="12700" cap="rnd">
              <a:noFill/>
              <a:round/>
              <a:headEnd/>
              <a:tailEnd/>
            </a:ln>
          </p:spPr>
          <p:txBody>
            <a:bodyPr/>
            <a:lstStyle/>
            <a:p>
              <a:endParaRPr lang="zh-TW" altLang="en-US"/>
            </a:p>
          </p:txBody>
        </p:sp>
        <p:sp>
          <p:nvSpPr>
            <p:cNvPr id="94309" name="Freeform 58"/>
            <p:cNvSpPr>
              <a:spLocks/>
            </p:cNvSpPr>
            <p:nvPr/>
          </p:nvSpPr>
          <p:spPr bwMode="auto">
            <a:xfrm>
              <a:off x="3355" y="4033"/>
              <a:ext cx="224" cy="38"/>
            </a:xfrm>
            <a:custGeom>
              <a:avLst/>
              <a:gdLst>
                <a:gd name="T0" fmla="*/ 0 w 646"/>
                <a:gd name="T1" fmla="*/ 7 h 87"/>
                <a:gd name="T2" fmla="*/ 27 w 646"/>
                <a:gd name="T3" fmla="*/ 7 h 87"/>
                <a:gd name="T4" fmla="*/ 26 w 646"/>
                <a:gd name="T5" fmla="*/ 0 h 87"/>
                <a:gd name="T6" fmla="*/ 2 w 646"/>
                <a:gd name="T7" fmla="*/ 0 h 87"/>
                <a:gd name="T8" fmla="*/ 0 w 646"/>
                <a:gd name="T9" fmla="*/ 7 h 87"/>
                <a:gd name="T10" fmla="*/ 0 60000 65536"/>
                <a:gd name="T11" fmla="*/ 0 60000 65536"/>
                <a:gd name="T12" fmla="*/ 0 60000 65536"/>
                <a:gd name="T13" fmla="*/ 0 60000 65536"/>
                <a:gd name="T14" fmla="*/ 0 60000 65536"/>
                <a:gd name="T15" fmla="*/ 0 w 646"/>
                <a:gd name="T16" fmla="*/ 0 h 87"/>
                <a:gd name="T17" fmla="*/ 646 w 646"/>
                <a:gd name="T18" fmla="*/ 87 h 87"/>
              </a:gdLst>
              <a:ahLst/>
              <a:cxnLst>
                <a:cxn ang="T10">
                  <a:pos x="T0" y="T1"/>
                </a:cxn>
                <a:cxn ang="T11">
                  <a:pos x="T2" y="T3"/>
                </a:cxn>
                <a:cxn ang="T12">
                  <a:pos x="T4" y="T5"/>
                </a:cxn>
                <a:cxn ang="T13">
                  <a:pos x="T6" y="T7"/>
                </a:cxn>
                <a:cxn ang="T14">
                  <a:pos x="T8" y="T9"/>
                </a:cxn>
              </a:cxnLst>
              <a:rect l="T15" t="T16" r="T17" b="T18"/>
              <a:pathLst>
                <a:path w="646" h="87">
                  <a:moveTo>
                    <a:pt x="0" y="86"/>
                  </a:moveTo>
                  <a:lnTo>
                    <a:pt x="645" y="86"/>
                  </a:lnTo>
                  <a:lnTo>
                    <a:pt x="610" y="0"/>
                  </a:lnTo>
                  <a:lnTo>
                    <a:pt x="42" y="0"/>
                  </a:lnTo>
                  <a:lnTo>
                    <a:pt x="0" y="86"/>
                  </a:lnTo>
                </a:path>
              </a:pathLst>
            </a:custGeom>
            <a:gradFill rotWithShape="0">
              <a:gsLst>
                <a:gs pos="0">
                  <a:srgbClr val="919191"/>
                </a:gs>
                <a:gs pos="100000">
                  <a:srgbClr val="D3D3D3"/>
                </a:gs>
              </a:gsLst>
              <a:lin ang="5400000" scaled="1"/>
            </a:gradFill>
            <a:ln w="12700" cap="rnd">
              <a:noFill/>
              <a:round/>
              <a:headEnd/>
              <a:tailEnd/>
            </a:ln>
          </p:spPr>
          <p:txBody>
            <a:bodyPr/>
            <a:lstStyle/>
            <a:p>
              <a:endParaRPr lang="zh-TW" altLang="en-US"/>
            </a:p>
          </p:txBody>
        </p:sp>
        <p:sp>
          <p:nvSpPr>
            <p:cNvPr id="94310" name="Freeform 59"/>
            <p:cNvSpPr>
              <a:spLocks/>
            </p:cNvSpPr>
            <p:nvPr/>
          </p:nvSpPr>
          <p:spPr bwMode="auto">
            <a:xfrm>
              <a:off x="3355" y="4071"/>
              <a:ext cx="224" cy="7"/>
            </a:xfrm>
            <a:custGeom>
              <a:avLst/>
              <a:gdLst>
                <a:gd name="T0" fmla="*/ 0 w 646"/>
                <a:gd name="T1" fmla="*/ 1 h 17"/>
                <a:gd name="T2" fmla="*/ 0 w 646"/>
                <a:gd name="T3" fmla="*/ 0 h 17"/>
                <a:gd name="T4" fmla="*/ 27 w 646"/>
                <a:gd name="T5" fmla="*/ 0 h 17"/>
                <a:gd name="T6" fmla="*/ 27 w 646"/>
                <a:gd name="T7" fmla="*/ 1 h 17"/>
                <a:gd name="T8" fmla="*/ 0 w 646"/>
                <a:gd name="T9" fmla="*/ 1 h 17"/>
                <a:gd name="T10" fmla="*/ 0 60000 65536"/>
                <a:gd name="T11" fmla="*/ 0 60000 65536"/>
                <a:gd name="T12" fmla="*/ 0 60000 65536"/>
                <a:gd name="T13" fmla="*/ 0 60000 65536"/>
                <a:gd name="T14" fmla="*/ 0 60000 65536"/>
                <a:gd name="T15" fmla="*/ 0 w 646"/>
                <a:gd name="T16" fmla="*/ 0 h 17"/>
                <a:gd name="T17" fmla="*/ 646 w 646"/>
                <a:gd name="T18" fmla="*/ 17 h 17"/>
              </a:gdLst>
              <a:ahLst/>
              <a:cxnLst>
                <a:cxn ang="T10">
                  <a:pos x="T0" y="T1"/>
                </a:cxn>
                <a:cxn ang="T11">
                  <a:pos x="T2" y="T3"/>
                </a:cxn>
                <a:cxn ang="T12">
                  <a:pos x="T4" y="T5"/>
                </a:cxn>
                <a:cxn ang="T13">
                  <a:pos x="T6" y="T7"/>
                </a:cxn>
                <a:cxn ang="T14">
                  <a:pos x="T8" y="T9"/>
                </a:cxn>
              </a:cxnLst>
              <a:rect l="T15" t="T16" r="T17" b="T18"/>
              <a:pathLst>
                <a:path w="646" h="17">
                  <a:moveTo>
                    <a:pt x="0" y="16"/>
                  </a:moveTo>
                  <a:lnTo>
                    <a:pt x="0" y="0"/>
                  </a:lnTo>
                  <a:lnTo>
                    <a:pt x="645" y="0"/>
                  </a:lnTo>
                  <a:lnTo>
                    <a:pt x="645" y="16"/>
                  </a:lnTo>
                  <a:lnTo>
                    <a:pt x="0" y="16"/>
                  </a:lnTo>
                </a:path>
              </a:pathLst>
            </a:custGeom>
            <a:gradFill rotWithShape="0">
              <a:gsLst>
                <a:gs pos="0">
                  <a:srgbClr val="767676"/>
                </a:gs>
                <a:gs pos="100000">
                  <a:srgbClr val="676767"/>
                </a:gs>
              </a:gsLst>
              <a:lin ang="0" scaled="1"/>
            </a:gradFill>
            <a:ln w="12700" cap="rnd">
              <a:noFill/>
              <a:round/>
              <a:headEnd/>
              <a:tailEnd/>
            </a:ln>
          </p:spPr>
          <p:txBody>
            <a:bodyPr/>
            <a:lstStyle/>
            <a:p>
              <a:endParaRPr lang="zh-TW" altLang="en-US"/>
            </a:p>
          </p:txBody>
        </p:sp>
        <p:sp>
          <p:nvSpPr>
            <p:cNvPr id="94311" name="Freeform 60"/>
            <p:cNvSpPr>
              <a:spLocks/>
            </p:cNvSpPr>
            <p:nvPr/>
          </p:nvSpPr>
          <p:spPr bwMode="auto">
            <a:xfrm>
              <a:off x="3366" y="4039"/>
              <a:ext cx="200" cy="27"/>
            </a:xfrm>
            <a:custGeom>
              <a:avLst/>
              <a:gdLst>
                <a:gd name="T0" fmla="*/ 0 w 578"/>
                <a:gd name="T1" fmla="*/ 5 h 63"/>
                <a:gd name="T2" fmla="*/ 24 w 578"/>
                <a:gd name="T3" fmla="*/ 5 h 63"/>
                <a:gd name="T4" fmla="*/ 23 w 578"/>
                <a:gd name="T5" fmla="*/ 0 h 63"/>
                <a:gd name="T6" fmla="*/ 1 w 578"/>
                <a:gd name="T7" fmla="*/ 0 h 63"/>
                <a:gd name="T8" fmla="*/ 0 w 578"/>
                <a:gd name="T9" fmla="*/ 5 h 63"/>
                <a:gd name="T10" fmla="*/ 0 60000 65536"/>
                <a:gd name="T11" fmla="*/ 0 60000 65536"/>
                <a:gd name="T12" fmla="*/ 0 60000 65536"/>
                <a:gd name="T13" fmla="*/ 0 60000 65536"/>
                <a:gd name="T14" fmla="*/ 0 60000 65536"/>
                <a:gd name="T15" fmla="*/ 0 w 578"/>
                <a:gd name="T16" fmla="*/ 0 h 63"/>
                <a:gd name="T17" fmla="*/ 578 w 578"/>
                <a:gd name="T18" fmla="*/ 63 h 63"/>
              </a:gdLst>
              <a:ahLst/>
              <a:cxnLst>
                <a:cxn ang="T10">
                  <a:pos x="T0" y="T1"/>
                </a:cxn>
                <a:cxn ang="T11">
                  <a:pos x="T2" y="T3"/>
                </a:cxn>
                <a:cxn ang="T12">
                  <a:pos x="T4" y="T5"/>
                </a:cxn>
                <a:cxn ang="T13">
                  <a:pos x="T6" y="T7"/>
                </a:cxn>
                <a:cxn ang="T14">
                  <a:pos x="T8" y="T9"/>
                </a:cxn>
              </a:cxnLst>
              <a:rect l="T15" t="T16" r="T17" b="T18"/>
              <a:pathLst>
                <a:path w="578" h="63">
                  <a:moveTo>
                    <a:pt x="0" y="62"/>
                  </a:moveTo>
                  <a:lnTo>
                    <a:pt x="577" y="62"/>
                  </a:lnTo>
                  <a:lnTo>
                    <a:pt x="557" y="0"/>
                  </a:lnTo>
                  <a:lnTo>
                    <a:pt x="25" y="0"/>
                  </a:lnTo>
                  <a:lnTo>
                    <a:pt x="0" y="62"/>
                  </a:lnTo>
                </a:path>
              </a:pathLst>
            </a:custGeom>
            <a:gradFill rotWithShape="0">
              <a:gsLst>
                <a:gs pos="0">
                  <a:srgbClr val="6B6B6B"/>
                </a:gs>
                <a:gs pos="100000">
                  <a:srgbClr val="999999"/>
                </a:gs>
              </a:gsLst>
              <a:lin ang="5400000" scaled="1"/>
            </a:gradFill>
            <a:ln w="12700" cap="rnd">
              <a:noFill/>
              <a:round/>
              <a:headEnd/>
              <a:tailEnd/>
            </a:ln>
          </p:spPr>
          <p:txBody>
            <a:bodyPr/>
            <a:lstStyle/>
            <a:p>
              <a:endParaRPr lang="zh-TW" altLang="en-US"/>
            </a:p>
          </p:txBody>
        </p:sp>
        <p:sp>
          <p:nvSpPr>
            <p:cNvPr id="94312" name="Freeform 61"/>
            <p:cNvSpPr>
              <a:spLocks/>
            </p:cNvSpPr>
            <p:nvPr/>
          </p:nvSpPr>
          <p:spPr bwMode="auto">
            <a:xfrm>
              <a:off x="3357" y="3794"/>
              <a:ext cx="161" cy="160"/>
            </a:xfrm>
            <a:custGeom>
              <a:avLst/>
              <a:gdLst>
                <a:gd name="T0" fmla="*/ 19 w 467"/>
                <a:gd name="T1" fmla="*/ 30 h 366"/>
                <a:gd name="T2" fmla="*/ 19 w 467"/>
                <a:gd name="T3" fmla="*/ 30 h 366"/>
                <a:gd name="T4" fmla="*/ 19 w 467"/>
                <a:gd name="T5" fmla="*/ 30 h 366"/>
                <a:gd name="T6" fmla="*/ 19 w 467"/>
                <a:gd name="T7" fmla="*/ 30 h 366"/>
                <a:gd name="T8" fmla="*/ 19 w 467"/>
                <a:gd name="T9" fmla="*/ 31 h 366"/>
                <a:gd name="T10" fmla="*/ 19 w 467"/>
                <a:gd name="T11" fmla="*/ 31 h 366"/>
                <a:gd name="T12" fmla="*/ 19 w 467"/>
                <a:gd name="T13" fmla="*/ 31 h 366"/>
                <a:gd name="T14" fmla="*/ 19 w 467"/>
                <a:gd name="T15" fmla="*/ 31 h 366"/>
                <a:gd name="T16" fmla="*/ 19 w 467"/>
                <a:gd name="T17" fmla="*/ 31 h 366"/>
                <a:gd name="T18" fmla="*/ 0 w 467"/>
                <a:gd name="T19" fmla="*/ 31 h 366"/>
                <a:gd name="T20" fmla="*/ 0 w 467"/>
                <a:gd name="T21" fmla="*/ 31 h 366"/>
                <a:gd name="T22" fmla="*/ 0 w 467"/>
                <a:gd name="T23" fmla="*/ 31 h 366"/>
                <a:gd name="T24" fmla="*/ 0 w 467"/>
                <a:gd name="T25" fmla="*/ 31 h 366"/>
                <a:gd name="T26" fmla="*/ 0 w 467"/>
                <a:gd name="T27" fmla="*/ 31 h 366"/>
                <a:gd name="T28" fmla="*/ 0 w 467"/>
                <a:gd name="T29" fmla="*/ 30 h 366"/>
                <a:gd name="T30" fmla="*/ 0 w 467"/>
                <a:gd name="T31" fmla="*/ 30 h 366"/>
                <a:gd name="T32" fmla="*/ 0 w 467"/>
                <a:gd name="T33" fmla="*/ 30 h 366"/>
                <a:gd name="T34" fmla="*/ 0 w 467"/>
                <a:gd name="T35" fmla="*/ 30 h 366"/>
                <a:gd name="T36" fmla="*/ 0 w 467"/>
                <a:gd name="T37" fmla="*/ 0 h 366"/>
                <a:gd name="T38" fmla="*/ 0 w 467"/>
                <a:gd name="T39" fmla="*/ 0 h 366"/>
                <a:gd name="T40" fmla="*/ 0 w 467"/>
                <a:gd name="T41" fmla="*/ 0 h 366"/>
                <a:gd name="T42" fmla="*/ 0 w 467"/>
                <a:gd name="T43" fmla="*/ 0 h 366"/>
                <a:gd name="T44" fmla="*/ 0 w 467"/>
                <a:gd name="T45" fmla="*/ 0 h 366"/>
                <a:gd name="T46" fmla="*/ 0 w 467"/>
                <a:gd name="T47" fmla="*/ 0 h 366"/>
                <a:gd name="T48" fmla="*/ 0 w 467"/>
                <a:gd name="T49" fmla="*/ 0 h 366"/>
                <a:gd name="T50" fmla="*/ 0 w 467"/>
                <a:gd name="T51" fmla="*/ 0 h 366"/>
                <a:gd name="T52" fmla="*/ 0 w 467"/>
                <a:gd name="T53" fmla="*/ 0 h 366"/>
                <a:gd name="T54" fmla="*/ 19 w 467"/>
                <a:gd name="T55" fmla="*/ 0 h 366"/>
                <a:gd name="T56" fmla="*/ 19 w 467"/>
                <a:gd name="T57" fmla="*/ 0 h 366"/>
                <a:gd name="T58" fmla="*/ 19 w 467"/>
                <a:gd name="T59" fmla="*/ 0 h 366"/>
                <a:gd name="T60" fmla="*/ 19 w 467"/>
                <a:gd name="T61" fmla="*/ 0 h 366"/>
                <a:gd name="T62" fmla="*/ 19 w 467"/>
                <a:gd name="T63" fmla="*/ 0 h 366"/>
                <a:gd name="T64" fmla="*/ 19 w 467"/>
                <a:gd name="T65" fmla="*/ 0 h 366"/>
                <a:gd name="T66" fmla="*/ 19 w 467"/>
                <a:gd name="T67" fmla="*/ 0 h 366"/>
                <a:gd name="T68" fmla="*/ 19 w 467"/>
                <a:gd name="T69" fmla="*/ 0 h 366"/>
                <a:gd name="T70" fmla="*/ 19 w 467"/>
                <a:gd name="T71" fmla="*/ 0 h 366"/>
                <a:gd name="T72" fmla="*/ 19 w 467"/>
                <a:gd name="T73" fmla="*/ 30 h 3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7"/>
                <a:gd name="T112" fmla="*/ 0 h 366"/>
                <a:gd name="T113" fmla="*/ 467 w 467"/>
                <a:gd name="T114" fmla="*/ 366 h 3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7" h="366">
                  <a:moveTo>
                    <a:pt x="466" y="358"/>
                  </a:moveTo>
                  <a:lnTo>
                    <a:pt x="466" y="359"/>
                  </a:lnTo>
                  <a:lnTo>
                    <a:pt x="466" y="360"/>
                  </a:lnTo>
                  <a:lnTo>
                    <a:pt x="466" y="361"/>
                  </a:lnTo>
                  <a:lnTo>
                    <a:pt x="466" y="362"/>
                  </a:lnTo>
                  <a:lnTo>
                    <a:pt x="465" y="362"/>
                  </a:lnTo>
                  <a:lnTo>
                    <a:pt x="464" y="363"/>
                  </a:lnTo>
                  <a:lnTo>
                    <a:pt x="463" y="364"/>
                  </a:lnTo>
                  <a:lnTo>
                    <a:pt x="462" y="364"/>
                  </a:lnTo>
                  <a:lnTo>
                    <a:pt x="461" y="365"/>
                  </a:lnTo>
                  <a:lnTo>
                    <a:pt x="460" y="365"/>
                  </a:lnTo>
                  <a:lnTo>
                    <a:pt x="459" y="365"/>
                  </a:lnTo>
                  <a:lnTo>
                    <a:pt x="7" y="365"/>
                  </a:lnTo>
                  <a:lnTo>
                    <a:pt x="6" y="365"/>
                  </a:lnTo>
                  <a:lnTo>
                    <a:pt x="5" y="365"/>
                  </a:lnTo>
                  <a:lnTo>
                    <a:pt x="4" y="364"/>
                  </a:lnTo>
                  <a:lnTo>
                    <a:pt x="3" y="364"/>
                  </a:lnTo>
                  <a:lnTo>
                    <a:pt x="2" y="363"/>
                  </a:lnTo>
                  <a:lnTo>
                    <a:pt x="1" y="363"/>
                  </a:lnTo>
                  <a:lnTo>
                    <a:pt x="1" y="362"/>
                  </a:lnTo>
                  <a:lnTo>
                    <a:pt x="0" y="361"/>
                  </a:lnTo>
                  <a:lnTo>
                    <a:pt x="0" y="360"/>
                  </a:lnTo>
                  <a:lnTo>
                    <a:pt x="0" y="359"/>
                  </a:lnTo>
                  <a:lnTo>
                    <a:pt x="0" y="35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459" y="0"/>
                  </a:lnTo>
                  <a:lnTo>
                    <a:pt x="460" y="0"/>
                  </a:lnTo>
                  <a:lnTo>
                    <a:pt x="461" y="0"/>
                  </a:lnTo>
                  <a:lnTo>
                    <a:pt x="462" y="0"/>
                  </a:lnTo>
                  <a:lnTo>
                    <a:pt x="463" y="1"/>
                  </a:lnTo>
                  <a:lnTo>
                    <a:pt x="463" y="2"/>
                  </a:lnTo>
                  <a:lnTo>
                    <a:pt x="464" y="2"/>
                  </a:lnTo>
                  <a:lnTo>
                    <a:pt x="464" y="3"/>
                  </a:lnTo>
                  <a:lnTo>
                    <a:pt x="465" y="3"/>
                  </a:lnTo>
                  <a:lnTo>
                    <a:pt x="466" y="4"/>
                  </a:lnTo>
                  <a:lnTo>
                    <a:pt x="466" y="5"/>
                  </a:lnTo>
                  <a:lnTo>
                    <a:pt x="466" y="6"/>
                  </a:lnTo>
                  <a:lnTo>
                    <a:pt x="466" y="7"/>
                  </a:lnTo>
                  <a:lnTo>
                    <a:pt x="466" y="358"/>
                  </a:lnTo>
                </a:path>
              </a:pathLst>
            </a:custGeom>
            <a:gradFill rotWithShape="0">
              <a:gsLst>
                <a:gs pos="0">
                  <a:srgbClr val="C4C4C4"/>
                </a:gs>
                <a:gs pos="100000">
                  <a:srgbClr val="DADADA"/>
                </a:gs>
              </a:gsLst>
              <a:lin ang="5400000" scaled="1"/>
            </a:gradFill>
            <a:ln w="12700" cap="rnd">
              <a:noFill/>
              <a:round/>
              <a:headEnd/>
              <a:tailEnd/>
            </a:ln>
          </p:spPr>
          <p:txBody>
            <a:bodyPr/>
            <a:lstStyle/>
            <a:p>
              <a:endParaRPr lang="zh-TW" altLang="en-US"/>
            </a:p>
          </p:txBody>
        </p:sp>
        <p:sp>
          <p:nvSpPr>
            <p:cNvPr id="94313" name="Freeform 62"/>
            <p:cNvSpPr>
              <a:spLocks/>
            </p:cNvSpPr>
            <p:nvPr/>
          </p:nvSpPr>
          <p:spPr bwMode="auto">
            <a:xfrm>
              <a:off x="3476" y="4005"/>
              <a:ext cx="50" cy="0"/>
            </a:xfrm>
            <a:custGeom>
              <a:avLst/>
              <a:gdLst>
                <a:gd name="T0" fmla="*/ 0 w 142"/>
                <a:gd name="T1" fmla="*/ 0 h 1"/>
                <a:gd name="T2" fmla="*/ 6 w 142"/>
                <a:gd name="T3" fmla="*/ 0 h 1"/>
                <a:gd name="T4" fmla="*/ 6 w 142"/>
                <a:gd name="T5" fmla="*/ 0 h 1"/>
                <a:gd name="T6" fmla="*/ 0 w 142"/>
                <a:gd name="T7" fmla="*/ 0 h 1"/>
                <a:gd name="T8" fmla="*/ 0 w 142"/>
                <a:gd name="T9" fmla="*/ 0 h 1"/>
                <a:gd name="T10" fmla="*/ 0 60000 65536"/>
                <a:gd name="T11" fmla="*/ 0 60000 65536"/>
                <a:gd name="T12" fmla="*/ 0 60000 65536"/>
                <a:gd name="T13" fmla="*/ 0 60000 65536"/>
                <a:gd name="T14" fmla="*/ 0 60000 65536"/>
                <a:gd name="T15" fmla="*/ 0 w 142"/>
                <a:gd name="T16" fmla="*/ 0 h 1"/>
                <a:gd name="T17" fmla="*/ 142 w 142"/>
                <a:gd name="T18" fmla="*/ 0 h 1"/>
              </a:gdLst>
              <a:ahLst/>
              <a:cxnLst>
                <a:cxn ang="T10">
                  <a:pos x="T0" y="T1"/>
                </a:cxn>
                <a:cxn ang="T11">
                  <a:pos x="T2" y="T3"/>
                </a:cxn>
                <a:cxn ang="T12">
                  <a:pos x="T4" y="T5"/>
                </a:cxn>
                <a:cxn ang="T13">
                  <a:pos x="T6" y="T7"/>
                </a:cxn>
                <a:cxn ang="T14">
                  <a:pos x="T8" y="T9"/>
                </a:cxn>
              </a:cxnLst>
              <a:rect l="T15" t="T16" r="T17" b="T18"/>
              <a:pathLst>
                <a:path w="142" h="1">
                  <a:moveTo>
                    <a:pt x="0" y="0"/>
                  </a:moveTo>
                  <a:lnTo>
                    <a:pt x="141" y="0"/>
                  </a:lnTo>
                  <a:lnTo>
                    <a:pt x="0" y="0"/>
                  </a:lnTo>
                </a:path>
              </a:pathLst>
            </a:custGeom>
            <a:solidFill>
              <a:srgbClr val="232323"/>
            </a:solidFill>
            <a:ln w="12700" cap="rnd">
              <a:noFill/>
              <a:round/>
              <a:headEnd/>
              <a:tailEnd/>
            </a:ln>
          </p:spPr>
          <p:txBody>
            <a:bodyPr/>
            <a:lstStyle/>
            <a:p>
              <a:endParaRPr lang="zh-TW" altLang="en-US"/>
            </a:p>
          </p:txBody>
        </p:sp>
        <p:sp>
          <p:nvSpPr>
            <p:cNvPr id="462911" name="Rectangle 63"/>
            <p:cNvSpPr>
              <a:spLocks noChangeArrowheads="1"/>
            </p:cNvSpPr>
            <p:nvPr/>
          </p:nvSpPr>
          <p:spPr bwMode="auto">
            <a:xfrm>
              <a:off x="3375" y="3816"/>
              <a:ext cx="125" cy="117"/>
            </a:xfrm>
            <a:prstGeom prst="rect">
              <a:avLst/>
            </a:prstGeom>
            <a:gradFill rotWithShape="0">
              <a:gsLst>
                <a:gs pos="0">
                  <a:schemeClr val="folHlink"/>
                </a:gs>
                <a:gs pos="100000">
                  <a:schemeClr val="folHlink">
                    <a:gamma/>
                    <a:shade val="46275"/>
                    <a:invGamma/>
                  </a:schemeClr>
                </a:gs>
              </a:gsLst>
              <a:lin ang="5400000" scaled="1"/>
            </a:gradFill>
            <a:ln w="12700">
              <a:noFill/>
              <a:miter lim="800000"/>
              <a:headEnd/>
              <a:tailEnd/>
            </a:ln>
            <a:effectLst/>
          </p:spPr>
          <p:txBody>
            <a:bodyPr wrap="none" anchor="ctr"/>
            <a:lstStyle/>
            <a:p>
              <a:pPr>
                <a:defRPr/>
              </a:pPr>
              <a:endParaRPr lang="zh-TW" altLang="en-US">
                <a:ea typeface="新細明體" pitchFamily="18" charset="-120"/>
              </a:endParaRPr>
            </a:p>
          </p:txBody>
        </p:sp>
        <p:sp>
          <p:nvSpPr>
            <p:cNvPr id="94315" name="Freeform 64"/>
            <p:cNvSpPr>
              <a:spLocks/>
            </p:cNvSpPr>
            <p:nvPr/>
          </p:nvSpPr>
          <p:spPr bwMode="auto">
            <a:xfrm>
              <a:off x="3381" y="3816"/>
              <a:ext cx="120" cy="120"/>
            </a:xfrm>
            <a:custGeom>
              <a:avLst/>
              <a:gdLst>
                <a:gd name="T0" fmla="*/ 0 w 346"/>
                <a:gd name="T1" fmla="*/ 22 h 274"/>
                <a:gd name="T2" fmla="*/ 14 w 346"/>
                <a:gd name="T3" fmla="*/ 22 h 274"/>
                <a:gd name="T4" fmla="*/ 14 w 346"/>
                <a:gd name="T5" fmla="*/ 22 h 274"/>
                <a:gd name="T6" fmla="*/ 14 w 346"/>
                <a:gd name="T7" fmla="*/ 22 h 274"/>
                <a:gd name="T8" fmla="*/ 14 w 346"/>
                <a:gd name="T9" fmla="*/ 22 h 274"/>
                <a:gd name="T10" fmla="*/ 14 w 346"/>
                <a:gd name="T11" fmla="*/ 22 h 274"/>
                <a:gd name="T12" fmla="*/ 14 w 346"/>
                <a:gd name="T13" fmla="*/ 22 h 274"/>
                <a:gd name="T14" fmla="*/ 14 w 346"/>
                <a:gd name="T15" fmla="*/ 22 h 274"/>
                <a:gd name="T16" fmla="*/ 14 w 346"/>
                <a:gd name="T17" fmla="*/ 22 h 274"/>
                <a:gd name="T18" fmla="*/ 14 w 346"/>
                <a:gd name="T19" fmla="*/ 22 h 274"/>
                <a:gd name="T20" fmla="*/ 14 w 346"/>
                <a:gd name="T21" fmla="*/ 1 h 274"/>
                <a:gd name="T22" fmla="*/ 14 w 346"/>
                <a:gd name="T23" fmla="*/ 1 h 274"/>
                <a:gd name="T24" fmla="*/ 14 w 346"/>
                <a:gd name="T25" fmla="*/ 0 h 274"/>
                <a:gd name="T26" fmla="*/ 14 w 346"/>
                <a:gd name="T27" fmla="*/ 0 h 274"/>
                <a:gd name="T28" fmla="*/ 14 w 346"/>
                <a:gd name="T29" fmla="*/ 0 h 274"/>
                <a:gd name="T30" fmla="*/ 14 w 346"/>
                <a:gd name="T31" fmla="*/ 0 h 274"/>
                <a:gd name="T32" fmla="*/ 14 w 346"/>
                <a:gd name="T33" fmla="*/ 0 h 274"/>
                <a:gd name="T34" fmla="*/ 14 w 346"/>
                <a:gd name="T35" fmla="*/ 0 h 274"/>
                <a:gd name="T36" fmla="*/ 15 w 346"/>
                <a:gd name="T37" fmla="*/ 0 h 274"/>
                <a:gd name="T38" fmla="*/ 15 w 346"/>
                <a:gd name="T39" fmla="*/ 0 h 274"/>
                <a:gd name="T40" fmla="*/ 15 w 346"/>
                <a:gd name="T41" fmla="*/ 22 h 274"/>
                <a:gd name="T42" fmla="*/ 15 w 346"/>
                <a:gd name="T43" fmla="*/ 22 h 274"/>
                <a:gd name="T44" fmla="*/ 14 w 346"/>
                <a:gd name="T45" fmla="*/ 22 h 274"/>
                <a:gd name="T46" fmla="*/ 14 w 346"/>
                <a:gd name="T47" fmla="*/ 22 h 274"/>
                <a:gd name="T48" fmla="*/ 14 w 346"/>
                <a:gd name="T49" fmla="*/ 23 h 274"/>
                <a:gd name="T50" fmla="*/ 14 w 346"/>
                <a:gd name="T51" fmla="*/ 23 h 274"/>
                <a:gd name="T52" fmla="*/ 14 w 346"/>
                <a:gd name="T53" fmla="*/ 23 h 274"/>
                <a:gd name="T54" fmla="*/ 14 w 346"/>
                <a:gd name="T55" fmla="*/ 23 h 274"/>
                <a:gd name="T56" fmla="*/ 14 w 346"/>
                <a:gd name="T57" fmla="*/ 23 h 274"/>
                <a:gd name="T58" fmla="*/ 14 w 346"/>
                <a:gd name="T59" fmla="*/ 23 h 274"/>
                <a:gd name="T60" fmla="*/ 14 w 346"/>
                <a:gd name="T61" fmla="*/ 23 h 274"/>
                <a:gd name="T62" fmla="*/ 14 w 346"/>
                <a:gd name="T63" fmla="*/ 23 h 274"/>
                <a:gd name="T64" fmla="*/ 14 w 346"/>
                <a:gd name="T65" fmla="*/ 23 h 274"/>
                <a:gd name="T66" fmla="*/ 0 w 346"/>
                <a:gd name="T67" fmla="*/ 23 h 274"/>
                <a:gd name="T68" fmla="*/ 0 w 346"/>
                <a:gd name="T69" fmla="*/ 22 h 2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6"/>
                <a:gd name="T106" fmla="*/ 0 h 274"/>
                <a:gd name="T107" fmla="*/ 346 w 346"/>
                <a:gd name="T108" fmla="*/ 274 h 2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6" h="274">
                  <a:moveTo>
                    <a:pt x="7" y="265"/>
                  </a:moveTo>
                  <a:lnTo>
                    <a:pt x="333" y="265"/>
                  </a:lnTo>
                  <a:lnTo>
                    <a:pt x="334" y="265"/>
                  </a:lnTo>
                  <a:lnTo>
                    <a:pt x="336" y="265"/>
                  </a:lnTo>
                  <a:lnTo>
                    <a:pt x="337" y="265"/>
                  </a:lnTo>
                  <a:lnTo>
                    <a:pt x="337" y="264"/>
                  </a:lnTo>
                  <a:lnTo>
                    <a:pt x="338" y="264"/>
                  </a:lnTo>
                  <a:lnTo>
                    <a:pt x="338" y="262"/>
                  </a:lnTo>
                  <a:lnTo>
                    <a:pt x="338" y="261"/>
                  </a:lnTo>
                  <a:lnTo>
                    <a:pt x="338" y="260"/>
                  </a:lnTo>
                  <a:lnTo>
                    <a:pt x="338" y="9"/>
                  </a:lnTo>
                  <a:lnTo>
                    <a:pt x="338" y="8"/>
                  </a:lnTo>
                  <a:lnTo>
                    <a:pt x="338" y="7"/>
                  </a:lnTo>
                  <a:lnTo>
                    <a:pt x="337" y="6"/>
                  </a:lnTo>
                  <a:lnTo>
                    <a:pt x="343" y="0"/>
                  </a:lnTo>
                  <a:lnTo>
                    <a:pt x="344" y="0"/>
                  </a:lnTo>
                  <a:lnTo>
                    <a:pt x="344" y="1"/>
                  </a:lnTo>
                  <a:lnTo>
                    <a:pt x="344" y="2"/>
                  </a:lnTo>
                  <a:lnTo>
                    <a:pt x="345" y="4"/>
                  </a:lnTo>
                  <a:lnTo>
                    <a:pt x="345" y="5"/>
                  </a:lnTo>
                  <a:lnTo>
                    <a:pt x="345" y="265"/>
                  </a:lnTo>
                  <a:lnTo>
                    <a:pt x="345" y="266"/>
                  </a:lnTo>
                  <a:lnTo>
                    <a:pt x="344" y="267"/>
                  </a:lnTo>
                  <a:lnTo>
                    <a:pt x="344" y="268"/>
                  </a:lnTo>
                  <a:lnTo>
                    <a:pt x="344" y="269"/>
                  </a:lnTo>
                  <a:lnTo>
                    <a:pt x="343" y="269"/>
                  </a:lnTo>
                  <a:lnTo>
                    <a:pt x="343" y="271"/>
                  </a:lnTo>
                  <a:lnTo>
                    <a:pt x="341" y="271"/>
                  </a:lnTo>
                  <a:lnTo>
                    <a:pt x="341" y="272"/>
                  </a:lnTo>
                  <a:lnTo>
                    <a:pt x="340" y="272"/>
                  </a:lnTo>
                  <a:lnTo>
                    <a:pt x="339" y="272"/>
                  </a:lnTo>
                  <a:lnTo>
                    <a:pt x="338" y="272"/>
                  </a:lnTo>
                  <a:lnTo>
                    <a:pt x="337" y="273"/>
                  </a:lnTo>
                  <a:lnTo>
                    <a:pt x="0" y="273"/>
                  </a:lnTo>
                  <a:lnTo>
                    <a:pt x="7" y="265"/>
                  </a:lnTo>
                </a:path>
              </a:pathLst>
            </a:custGeom>
            <a:solidFill>
              <a:srgbClr val="FFFFFF"/>
            </a:solidFill>
            <a:ln w="12700" cap="rnd">
              <a:noFill/>
              <a:round/>
              <a:headEnd/>
              <a:tailEnd/>
            </a:ln>
          </p:spPr>
          <p:txBody>
            <a:bodyPr/>
            <a:lstStyle/>
            <a:p>
              <a:endParaRPr lang="zh-TW" altLang="en-US"/>
            </a:p>
          </p:txBody>
        </p:sp>
        <p:sp>
          <p:nvSpPr>
            <p:cNvPr id="94316" name="Freeform 65"/>
            <p:cNvSpPr>
              <a:spLocks/>
            </p:cNvSpPr>
            <p:nvPr/>
          </p:nvSpPr>
          <p:spPr bwMode="auto">
            <a:xfrm>
              <a:off x="3375" y="3812"/>
              <a:ext cx="126" cy="124"/>
            </a:xfrm>
            <a:custGeom>
              <a:avLst/>
              <a:gdLst>
                <a:gd name="T0" fmla="*/ 15 w 364"/>
                <a:gd name="T1" fmla="*/ 0 h 282"/>
                <a:gd name="T2" fmla="*/ 15 w 364"/>
                <a:gd name="T3" fmla="*/ 0 h 282"/>
                <a:gd name="T4" fmla="*/ 15 w 364"/>
                <a:gd name="T5" fmla="*/ 0 h 282"/>
                <a:gd name="T6" fmla="*/ 15 w 364"/>
                <a:gd name="T7" fmla="*/ 0 h 282"/>
                <a:gd name="T8" fmla="*/ 15 w 364"/>
                <a:gd name="T9" fmla="*/ 0 h 282"/>
                <a:gd name="T10" fmla="*/ 15 w 364"/>
                <a:gd name="T11" fmla="*/ 0 h 282"/>
                <a:gd name="T12" fmla="*/ 15 w 364"/>
                <a:gd name="T13" fmla="*/ 0 h 282"/>
                <a:gd name="T14" fmla="*/ 15 w 364"/>
                <a:gd name="T15" fmla="*/ 0 h 282"/>
                <a:gd name="T16" fmla="*/ 15 w 364"/>
                <a:gd name="T17" fmla="*/ 0 h 282"/>
                <a:gd name="T18" fmla="*/ 15 w 364"/>
                <a:gd name="T19" fmla="*/ 0 h 282"/>
                <a:gd name="T20" fmla="*/ 15 w 364"/>
                <a:gd name="T21" fmla="*/ 0 h 282"/>
                <a:gd name="T22" fmla="*/ 15 w 364"/>
                <a:gd name="T23" fmla="*/ 0 h 282"/>
                <a:gd name="T24" fmla="*/ 15 w 364"/>
                <a:gd name="T25" fmla="*/ 23 h 282"/>
                <a:gd name="T26" fmla="*/ 15 w 364"/>
                <a:gd name="T27" fmla="*/ 23 h 282"/>
                <a:gd name="T28" fmla="*/ 15 w 364"/>
                <a:gd name="T29" fmla="*/ 23 h 282"/>
                <a:gd name="T30" fmla="*/ 15 w 364"/>
                <a:gd name="T31" fmla="*/ 23 h 282"/>
                <a:gd name="T32" fmla="*/ 15 w 364"/>
                <a:gd name="T33" fmla="*/ 24 h 282"/>
                <a:gd name="T34" fmla="*/ 15 w 364"/>
                <a:gd name="T35" fmla="*/ 24 h 282"/>
                <a:gd name="T36" fmla="*/ 15 w 364"/>
                <a:gd name="T37" fmla="*/ 24 h 282"/>
                <a:gd name="T38" fmla="*/ 15 w 364"/>
                <a:gd name="T39" fmla="*/ 24 h 282"/>
                <a:gd name="T40" fmla="*/ 15 w 364"/>
                <a:gd name="T41" fmla="*/ 24 h 282"/>
                <a:gd name="T42" fmla="*/ 15 w 364"/>
                <a:gd name="T43" fmla="*/ 24 h 282"/>
                <a:gd name="T44" fmla="*/ 15 w 364"/>
                <a:gd name="T45" fmla="*/ 24 h 282"/>
                <a:gd name="T46" fmla="*/ 15 w 364"/>
                <a:gd name="T47" fmla="*/ 24 h 282"/>
                <a:gd name="T48" fmla="*/ 15 w 364"/>
                <a:gd name="T49" fmla="*/ 24 h 282"/>
                <a:gd name="T50" fmla="*/ 0 w 364"/>
                <a:gd name="T51" fmla="*/ 24 h 282"/>
                <a:gd name="T52" fmla="*/ 0 w 364"/>
                <a:gd name="T53" fmla="*/ 24 h 282"/>
                <a:gd name="T54" fmla="*/ 0 w 364"/>
                <a:gd name="T55" fmla="*/ 24 h 282"/>
                <a:gd name="T56" fmla="*/ 0 w 364"/>
                <a:gd name="T57" fmla="*/ 24 h 282"/>
                <a:gd name="T58" fmla="*/ 0 w 364"/>
                <a:gd name="T59" fmla="*/ 24 h 282"/>
                <a:gd name="T60" fmla="*/ 0 w 364"/>
                <a:gd name="T61" fmla="*/ 24 h 282"/>
                <a:gd name="T62" fmla="*/ 0 w 364"/>
                <a:gd name="T63" fmla="*/ 24 h 282"/>
                <a:gd name="T64" fmla="*/ 0 w 364"/>
                <a:gd name="T65" fmla="*/ 24 h 282"/>
                <a:gd name="T66" fmla="*/ 0 w 364"/>
                <a:gd name="T67" fmla="*/ 24 h 282"/>
                <a:gd name="T68" fmla="*/ 0 w 364"/>
                <a:gd name="T69" fmla="*/ 24 h 282"/>
                <a:gd name="T70" fmla="*/ 0 w 364"/>
                <a:gd name="T71" fmla="*/ 23 h 282"/>
                <a:gd name="T72" fmla="*/ 0 w 364"/>
                <a:gd name="T73" fmla="*/ 23 h 282"/>
                <a:gd name="T74" fmla="*/ 0 w 364"/>
                <a:gd name="T75" fmla="*/ 23 h 282"/>
                <a:gd name="T76" fmla="*/ 0 w 364"/>
                <a:gd name="T77" fmla="*/ 23 h 282"/>
                <a:gd name="T78" fmla="*/ 0 w 364"/>
                <a:gd name="T79" fmla="*/ 0 h 282"/>
                <a:gd name="T80" fmla="*/ 0 w 364"/>
                <a:gd name="T81" fmla="*/ 0 h 282"/>
                <a:gd name="T82" fmla="*/ 0 w 364"/>
                <a:gd name="T83" fmla="*/ 0 h 282"/>
                <a:gd name="T84" fmla="*/ 0 w 364"/>
                <a:gd name="T85" fmla="*/ 0 h 282"/>
                <a:gd name="T86" fmla="*/ 0 w 364"/>
                <a:gd name="T87" fmla="*/ 0 h 282"/>
                <a:gd name="T88" fmla="*/ 0 w 364"/>
                <a:gd name="T89" fmla="*/ 0 h 282"/>
                <a:gd name="T90" fmla="*/ 0 w 364"/>
                <a:gd name="T91" fmla="*/ 0 h 282"/>
                <a:gd name="T92" fmla="*/ 0 w 364"/>
                <a:gd name="T93" fmla="*/ 0 h 282"/>
                <a:gd name="T94" fmla="*/ 0 w 364"/>
                <a:gd name="T95" fmla="*/ 0 h 282"/>
                <a:gd name="T96" fmla="*/ 0 w 364"/>
                <a:gd name="T97" fmla="*/ 0 h 282"/>
                <a:gd name="T98" fmla="*/ 15 w 364"/>
                <a:gd name="T99" fmla="*/ 0 h 2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4"/>
                <a:gd name="T151" fmla="*/ 0 h 282"/>
                <a:gd name="T152" fmla="*/ 364 w 364"/>
                <a:gd name="T153" fmla="*/ 282 h 2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4" h="282">
                  <a:moveTo>
                    <a:pt x="355" y="0"/>
                  </a:moveTo>
                  <a:lnTo>
                    <a:pt x="356" y="0"/>
                  </a:lnTo>
                  <a:lnTo>
                    <a:pt x="357" y="0"/>
                  </a:lnTo>
                  <a:lnTo>
                    <a:pt x="358" y="0"/>
                  </a:lnTo>
                  <a:lnTo>
                    <a:pt x="359" y="0"/>
                  </a:lnTo>
                  <a:lnTo>
                    <a:pt x="359" y="1"/>
                  </a:lnTo>
                  <a:lnTo>
                    <a:pt x="361" y="2"/>
                  </a:lnTo>
                  <a:lnTo>
                    <a:pt x="362" y="2"/>
                  </a:lnTo>
                  <a:lnTo>
                    <a:pt x="362" y="4"/>
                  </a:lnTo>
                  <a:lnTo>
                    <a:pt x="362" y="5"/>
                  </a:lnTo>
                  <a:lnTo>
                    <a:pt x="363" y="6"/>
                  </a:lnTo>
                  <a:lnTo>
                    <a:pt x="363" y="7"/>
                  </a:lnTo>
                  <a:lnTo>
                    <a:pt x="363" y="273"/>
                  </a:lnTo>
                  <a:lnTo>
                    <a:pt x="363" y="274"/>
                  </a:lnTo>
                  <a:lnTo>
                    <a:pt x="362" y="275"/>
                  </a:lnTo>
                  <a:lnTo>
                    <a:pt x="362" y="276"/>
                  </a:lnTo>
                  <a:lnTo>
                    <a:pt x="362" y="277"/>
                  </a:lnTo>
                  <a:lnTo>
                    <a:pt x="361" y="277"/>
                  </a:lnTo>
                  <a:lnTo>
                    <a:pt x="361" y="279"/>
                  </a:lnTo>
                  <a:lnTo>
                    <a:pt x="359" y="279"/>
                  </a:lnTo>
                  <a:lnTo>
                    <a:pt x="359" y="280"/>
                  </a:lnTo>
                  <a:lnTo>
                    <a:pt x="358" y="280"/>
                  </a:lnTo>
                  <a:lnTo>
                    <a:pt x="357" y="280"/>
                  </a:lnTo>
                  <a:lnTo>
                    <a:pt x="356" y="280"/>
                  </a:lnTo>
                  <a:lnTo>
                    <a:pt x="355" y="281"/>
                  </a:lnTo>
                  <a:lnTo>
                    <a:pt x="7" y="281"/>
                  </a:lnTo>
                  <a:lnTo>
                    <a:pt x="7" y="280"/>
                  </a:lnTo>
                  <a:lnTo>
                    <a:pt x="6" y="280"/>
                  </a:lnTo>
                  <a:lnTo>
                    <a:pt x="5" y="280"/>
                  </a:lnTo>
                  <a:lnTo>
                    <a:pt x="4" y="280"/>
                  </a:lnTo>
                  <a:lnTo>
                    <a:pt x="2" y="280"/>
                  </a:lnTo>
                  <a:lnTo>
                    <a:pt x="2" y="279"/>
                  </a:lnTo>
                  <a:lnTo>
                    <a:pt x="1" y="279"/>
                  </a:lnTo>
                  <a:lnTo>
                    <a:pt x="1" y="277"/>
                  </a:lnTo>
                  <a:lnTo>
                    <a:pt x="0" y="277"/>
                  </a:lnTo>
                  <a:lnTo>
                    <a:pt x="0" y="276"/>
                  </a:lnTo>
                  <a:lnTo>
                    <a:pt x="0" y="275"/>
                  </a:lnTo>
                  <a:lnTo>
                    <a:pt x="0" y="274"/>
                  </a:lnTo>
                  <a:lnTo>
                    <a:pt x="0" y="273"/>
                  </a:lnTo>
                  <a:lnTo>
                    <a:pt x="0" y="7"/>
                  </a:lnTo>
                  <a:lnTo>
                    <a:pt x="0" y="6"/>
                  </a:lnTo>
                  <a:lnTo>
                    <a:pt x="0" y="5"/>
                  </a:lnTo>
                  <a:lnTo>
                    <a:pt x="0" y="4"/>
                  </a:lnTo>
                  <a:lnTo>
                    <a:pt x="1" y="2"/>
                  </a:lnTo>
                  <a:lnTo>
                    <a:pt x="2" y="1"/>
                  </a:lnTo>
                  <a:lnTo>
                    <a:pt x="4" y="0"/>
                  </a:lnTo>
                  <a:lnTo>
                    <a:pt x="5" y="0"/>
                  </a:lnTo>
                  <a:lnTo>
                    <a:pt x="6" y="0"/>
                  </a:lnTo>
                  <a:lnTo>
                    <a:pt x="7" y="0"/>
                  </a:lnTo>
                  <a:lnTo>
                    <a:pt x="355" y="0"/>
                  </a:lnTo>
                </a:path>
              </a:pathLst>
            </a:custGeom>
            <a:noFill/>
            <a:ln w="12700" cap="rnd">
              <a:noFill/>
              <a:round/>
              <a:headEnd/>
              <a:tailEnd/>
            </a:ln>
          </p:spPr>
          <p:txBody>
            <a:bodyPr/>
            <a:lstStyle/>
            <a:p>
              <a:endParaRPr lang="zh-TW" altLang="en-US"/>
            </a:p>
          </p:txBody>
        </p:sp>
        <p:sp>
          <p:nvSpPr>
            <p:cNvPr id="94317" name="Freeform 66"/>
            <p:cNvSpPr>
              <a:spLocks/>
            </p:cNvSpPr>
            <p:nvPr/>
          </p:nvSpPr>
          <p:spPr bwMode="auto">
            <a:xfrm>
              <a:off x="3375" y="3812"/>
              <a:ext cx="126" cy="124"/>
            </a:xfrm>
            <a:custGeom>
              <a:avLst/>
              <a:gdLst>
                <a:gd name="T0" fmla="*/ 6 w 364"/>
                <a:gd name="T1" fmla="*/ 24 h 282"/>
                <a:gd name="T2" fmla="*/ 0 w 364"/>
                <a:gd name="T3" fmla="*/ 24 h 282"/>
                <a:gd name="T4" fmla="*/ 0 w 364"/>
                <a:gd name="T5" fmla="*/ 24 h 282"/>
                <a:gd name="T6" fmla="*/ 0 w 364"/>
                <a:gd name="T7" fmla="*/ 24 h 282"/>
                <a:gd name="T8" fmla="*/ 0 w 364"/>
                <a:gd name="T9" fmla="*/ 24 h 282"/>
                <a:gd name="T10" fmla="*/ 0 w 364"/>
                <a:gd name="T11" fmla="*/ 24 h 282"/>
                <a:gd name="T12" fmla="*/ 0 w 364"/>
                <a:gd name="T13" fmla="*/ 24 h 282"/>
                <a:gd name="T14" fmla="*/ 0 w 364"/>
                <a:gd name="T15" fmla="*/ 24 h 282"/>
                <a:gd name="T16" fmla="*/ 0 w 364"/>
                <a:gd name="T17" fmla="*/ 24 h 282"/>
                <a:gd name="T18" fmla="*/ 0 w 364"/>
                <a:gd name="T19" fmla="*/ 24 h 282"/>
                <a:gd name="T20" fmla="*/ 0 w 364"/>
                <a:gd name="T21" fmla="*/ 24 h 282"/>
                <a:gd name="T22" fmla="*/ 0 w 364"/>
                <a:gd name="T23" fmla="*/ 23 h 282"/>
                <a:gd name="T24" fmla="*/ 0 w 364"/>
                <a:gd name="T25" fmla="*/ 23 h 282"/>
                <a:gd name="T26" fmla="*/ 0 w 364"/>
                <a:gd name="T27" fmla="*/ 23 h 282"/>
                <a:gd name="T28" fmla="*/ 0 w 364"/>
                <a:gd name="T29" fmla="*/ 23 h 282"/>
                <a:gd name="T30" fmla="*/ 0 w 364"/>
                <a:gd name="T31" fmla="*/ 0 h 282"/>
                <a:gd name="T32" fmla="*/ 0 w 364"/>
                <a:gd name="T33" fmla="*/ 0 h 282"/>
                <a:gd name="T34" fmla="*/ 0 w 364"/>
                <a:gd name="T35" fmla="*/ 0 h 282"/>
                <a:gd name="T36" fmla="*/ 0 w 364"/>
                <a:gd name="T37" fmla="*/ 0 h 282"/>
                <a:gd name="T38" fmla="*/ 0 w 364"/>
                <a:gd name="T39" fmla="*/ 0 h 282"/>
                <a:gd name="T40" fmla="*/ 0 w 364"/>
                <a:gd name="T41" fmla="*/ 0 h 282"/>
                <a:gd name="T42" fmla="*/ 0 w 364"/>
                <a:gd name="T43" fmla="*/ 0 h 282"/>
                <a:gd name="T44" fmla="*/ 0 w 364"/>
                <a:gd name="T45" fmla="*/ 0 h 282"/>
                <a:gd name="T46" fmla="*/ 0 w 364"/>
                <a:gd name="T47" fmla="*/ 0 h 282"/>
                <a:gd name="T48" fmla="*/ 0 w 364"/>
                <a:gd name="T49" fmla="*/ 0 h 282"/>
                <a:gd name="T50" fmla="*/ 15 w 364"/>
                <a:gd name="T51" fmla="*/ 0 h 282"/>
                <a:gd name="T52" fmla="*/ 15 w 364"/>
                <a:gd name="T53" fmla="*/ 0 h 282"/>
                <a:gd name="T54" fmla="*/ 15 w 364"/>
                <a:gd name="T55" fmla="*/ 0 h 282"/>
                <a:gd name="T56" fmla="*/ 15 w 364"/>
                <a:gd name="T57" fmla="*/ 0 h 282"/>
                <a:gd name="T58" fmla="*/ 15 w 364"/>
                <a:gd name="T59" fmla="*/ 0 h 282"/>
                <a:gd name="T60" fmla="*/ 15 w 364"/>
                <a:gd name="T61" fmla="*/ 0 h 282"/>
                <a:gd name="T62" fmla="*/ 15 w 364"/>
                <a:gd name="T63" fmla="*/ 0 h 282"/>
                <a:gd name="T64" fmla="*/ 15 w 364"/>
                <a:gd name="T65" fmla="*/ 0 h 282"/>
                <a:gd name="T66" fmla="*/ 15 w 364"/>
                <a:gd name="T67" fmla="*/ 0 h 282"/>
                <a:gd name="T68" fmla="*/ 15 w 364"/>
                <a:gd name="T69" fmla="*/ 0 h 282"/>
                <a:gd name="T70" fmla="*/ 15 w 364"/>
                <a:gd name="T71" fmla="*/ 0 h 282"/>
                <a:gd name="T72" fmla="*/ 15 w 364"/>
                <a:gd name="T73" fmla="*/ 0 h 282"/>
                <a:gd name="T74" fmla="*/ 15 w 364"/>
                <a:gd name="T75" fmla="*/ 23 h 282"/>
                <a:gd name="T76" fmla="*/ 15 w 364"/>
                <a:gd name="T77" fmla="*/ 23 h 282"/>
                <a:gd name="T78" fmla="*/ 15 w 364"/>
                <a:gd name="T79" fmla="*/ 23 h 282"/>
                <a:gd name="T80" fmla="*/ 15 w 364"/>
                <a:gd name="T81" fmla="*/ 23 h 282"/>
                <a:gd name="T82" fmla="*/ 15 w 364"/>
                <a:gd name="T83" fmla="*/ 24 h 282"/>
                <a:gd name="T84" fmla="*/ 15 w 364"/>
                <a:gd name="T85" fmla="*/ 24 h 282"/>
                <a:gd name="T86" fmla="*/ 15 w 364"/>
                <a:gd name="T87" fmla="*/ 24 h 282"/>
                <a:gd name="T88" fmla="*/ 15 w 364"/>
                <a:gd name="T89" fmla="*/ 24 h 282"/>
                <a:gd name="T90" fmla="*/ 15 w 364"/>
                <a:gd name="T91" fmla="*/ 24 h 282"/>
                <a:gd name="T92" fmla="*/ 15 w 364"/>
                <a:gd name="T93" fmla="*/ 24 h 282"/>
                <a:gd name="T94" fmla="*/ 15 w 364"/>
                <a:gd name="T95" fmla="*/ 24 h 282"/>
                <a:gd name="T96" fmla="*/ 15 w 364"/>
                <a:gd name="T97" fmla="*/ 24 h 282"/>
                <a:gd name="T98" fmla="*/ 15 w 364"/>
                <a:gd name="T99" fmla="*/ 24 h 282"/>
                <a:gd name="T100" fmla="*/ 6 w 364"/>
                <a:gd name="T101" fmla="*/ 24 h 2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4"/>
                <a:gd name="T154" fmla="*/ 0 h 282"/>
                <a:gd name="T155" fmla="*/ 364 w 364"/>
                <a:gd name="T156" fmla="*/ 282 h 2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4" h="282">
                  <a:moveTo>
                    <a:pt x="152" y="281"/>
                  </a:moveTo>
                  <a:lnTo>
                    <a:pt x="7" y="281"/>
                  </a:lnTo>
                  <a:lnTo>
                    <a:pt x="7" y="280"/>
                  </a:lnTo>
                  <a:lnTo>
                    <a:pt x="6" y="280"/>
                  </a:lnTo>
                  <a:lnTo>
                    <a:pt x="5" y="280"/>
                  </a:lnTo>
                  <a:lnTo>
                    <a:pt x="4" y="280"/>
                  </a:lnTo>
                  <a:lnTo>
                    <a:pt x="2" y="280"/>
                  </a:lnTo>
                  <a:lnTo>
                    <a:pt x="2" y="279"/>
                  </a:lnTo>
                  <a:lnTo>
                    <a:pt x="1" y="279"/>
                  </a:lnTo>
                  <a:lnTo>
                    <a:pt x="1" y="277"/>
                  </a:lnTo>
                  <a:lnTo>
                    <a:pt x="0" y="277"/>
                  </a:lnTo>
                  <a:lnTo>
                    <a:pt x="0" y="276"/>
                  </a:lnTo>
                  <a:lnTo>
                    <a:pt x="0" y="275"/>
                  </a:lnTo>
                  <a:lnTo>
                    <a:pt x="0" y="274"/>
                  </a:lnTo>
                  <a:lnTo>
                    <a:pt x="0" y="273"/>
                  </a:lnTo>
                  <a:lnTo>
                    <a:pt x="0" y="7"/>
                  </a:lnTo>
                  <a:lnTo>
                    <a:pt x="0" y="6"/>
                  </a:lnTo>
                  <a:lnTo>
                    <a:pt x="0" y="5"/>
                  </a:lnTo>
                  <a:lnTo>
                    <a:pt x="0" y="4"/>
                  </a:lnTo>
                  <a:lnTo>
                    <a:pt x="1" y="2"/>
                  </a:lnTo>
                  <a:lnTo>
                    <a:pt x="2" y="1"/>
                  </a:lnTo>
                  <a:lnTo>
                    <a:pt x="4" y="0"/>
                  </a:lnTo>
                  <a:lnTo>
                    <a:pt x="5" y="0"/>
                  </a:lnTo>
                  <a:lnTo>
                    <a:pt x="6" y="0"/>
                  </a:lnTo>
                  <a:lnTo>
                    <a:pt x="7" y="0"/>
                  </a:lnTo>
                  <a:lnTo>
                    <a:pt x="355" y="0"/>
                  </a:lnTo>
                  <a:lnTo>
                    <a:pt x="356" y="0"/>
                  </a:lnTo>
                  <a:lnTo>
                    <a:pt x="357" y="0"/>
                  </a:lnTo>
                  <a:lnTo>
                    <a:pt x="358" y="0"/>
                  </a:lnTo>
                  <a:lnTo>
                    <a:pt x="359" y="0"/>
                  </a:lnTo>
                  <a:lnTo>
                    <a:pt x="359" y="1"/>
                  </a:lnTo>
                  <a:lnTo>
                    <a:pt x="361" y="2"/>
                  </a:lnTo>
                  <a:lnTo>
                    <a:pt x="362" y="2"/>
                  </a:lnTo>
                  <a:lnTo>
                    <a:pt x="362" y="4"/>
                  </a:lnTo>
                  <a:lnTo>
                    <a:pt x="362" y="5"/>
                  </a:lnTo>
                  <a:lnTo>
                    <a:pt x="363" y="6"/>
                  </a:lnTo>
                  <a:lnTo>
                    <a:pt x="363" y="7"/>
                  </a:lnTo>
                  <a:lnTo>
                    <a:pt x="363" y="273"/>
                  </a:lnTo>
                  <a:lnTo>
                    <a:pt x="363" y="274"/>
                  </a:lnTo>
                  <a:lnTo>
                    <a:pt x="362" y="275"/>
                  </a:lnTo>
                  <a:lnTo>
                    <a:pt x="362" y="276"/>
                  </a:lnTo>
                  <a:lnTo>
                    <a:pt x="362" y="277"/>
                  </a:lnTo>
                  <a:lnTo>
                    <a:pt x="361" y="277"/>
                  </a:lnTo>
                  <a:lnTo>
                    <a:pt x="361" y="279"/>
                  </a:lnTo>
                  <a:lnTo>
                    <a:pt x="359" y="279"/>
                  </a:lnTo>
                  <a:lnTo>
                    <a:pt x="359" y="280"/>
                  </a:lnTo>
                  <a:lnTo>
                    <a:pt x="358" y="280"/>
                  </a:lnTo>
                  <a:lnTo>
                    <a:pt x="357" y="280"/>
                  </a:lnTo>
                  <a:lnTo>
                    <a:pt x="356" y="280"/>
                  </a:lnTo>
                  <a:lnTo>
                    <a:pt x="355" y="281"/>
                  </a:lnTo>
                  <a:lnTo>
                    <a:pt x="152" y="281"/>
                  </a:lnTo>
                </a:path>
              </a:pathLst>
            </a:custGeom>
            <a:noFill/>
            <a:ln w="12700" cap="rnd">
              <a:noFill/>
              <a:round/>
              <a:headEnd/>
              <a:tailEnd/>
            </a:ln>
          </p:spPr>
          <p:txBody>
            <a:bodyPr/>
            <a:lstStyle/>
            <a:p>
              <a:endParaRPr lang="zh-TW" altLang="en-US"/>
            </a:p>
          </p:txBody>
        </p:sp>
        <p:sp>
          <p:nvSpPr>
            <p:cNvPr id="94318" name="Freeform 67"/>
            <p:cNvSpPr>
              <a:spLocks/>
            </p:cNvSpPr>
            <p:nvPr/>
          </p:nvSpPr>
          <p:spPr bwMode="auto">
            <a:xfrm>
              <a:off x="3375" y="3812"/>
              <a:ext cx="126" cy="124"/>
            </a:xfrm>
            <a:custGeom>
              <a:avLst/>
              <a:gdLst>
                <a:gd name="T0" fmla="*/ 1 w 364"/>
                <a:gd name="T1" fmla="*/ 23 h 282"/>
                <a:gd name="T2" fmla="*/ 0 w 364"/>
                <a:gd name="T3" fmla="*/ 23 h 282"/>
                <a:gd name="T4" fmla="*/ 0 w 364"/>
                <a:gd name="T5" fmla="*/ 23 h 282"/>
                <a:gd name="T6" fmla="*/ 0 w 364"/>
                <a:gd name="T7" fmla="*/ 23 h 282"/>
                <a:gd name="T8" fmla="*/ 0 w 364"/>
                <a:gd name="T9" fmla="*/ 23 h 282"/>
                <a:gd name="T10" fmla="*/ 0 w 364"/>
                <a:gd name="T11" fmla="*/ 23 h 282"/>
                <a:gd name="T12" fmla="*/ 0 w 364"/>
                <a:gd name="T13" fmla="*/ 23 h 282"/>
                <a:gd name="T14" fmla="*/ 0 w 364"/>
                <a:gd name="T15" fmla="*/ 23 h 282"/>
                <a:gd name="T16" fmla="*/ 0 w 364"/>
                <a:gd name="T17" fmla="*/ 23 h 282"/>
                <a:gd name="T18" fmla="*/ 0 w 364"/>
                <a:gd name="T19" fmla="*/ 23 h 282"/>
                <a:gd name="T20" fmla="*/ 0 w 364"/>
                <a:gd name="T21" fmla="*/ 1 h 282"/>
                <a:gd name="T22" fmla="*/ 0 w 364"/>
                <a:gd name="T23" fmla="*/ 1 h 282"/>
                <a:gd name="T24" fmla="*/ 0 w 364"/>
                <a:gd name="T25" fmla="*/ 1 h 282"/>
                <a:gd name="T26" fmla="*/ 0 w 364"/>
                <a:gd name="T27" fmla="*/ 1 h 282"/>
                <a:gd name="T28" fmla="*/ 0 w 364"/>
                <a:gd name="T29" fmla="*/ 1 h 282"/>
                <a:gd name="T30" fmla="*/ 0 w 364"/>
                <a:gd name="T31" fmla="*/ 0 h 282"/>
                <a:gd name="T32" fmla="*/ 0 w 364"/>
                <a:gd name="T33" fmla="*/ 0 h 282"/>
                <a:gd name="T34" fmla="*/ 0 w 364"/>
                <a:gd name="T35" fmla="*/ 0 h 282"/>
                <a:gd name="T36" fmla="*/ 0 w 364"/>
                <a:gd name="T37" fmla="*/ 0 h 282"/>
                <a:gd name="T38" fmla="*/ 15 w 364"/>
                <a:gd name="T39" fmla="*/ 0 h 282"/>
                <a:gd name="T40" fmla="*/ 15 w 364"/>
                <a:gd name="T41" fmla="*/ 0 h 282"/>
                <a:gd name="T42" fmla="*/ 15 w 364"/>
                <a:gd name="T43" fmla="*/ 0 h 282"/>
                <a:gd name="T44" fmla="*/ 15 w 364"/>
                <a:gd name="T45" fmla="*/ 1 h 282"/>
                <a:gd name="T46" fmla="*/ 15 w 364"/>
                <a:gd name="T47" fmla="*/ 1 h 282"/>
                <a:gd name="T48" fmla="*/ 15 w 364"/>
                <a:gd name="T49" fmla="*/ 0 h 282"/>
                <a:gd name="T50" fmla="*/ 15 w 364"/>
                <a:gd name="T51" fmla="*/ 0 h 282"/>
                <a:gd name="T52" fmla="*/ 15 w 364"/>
                <a:gd name="T53" fmla="*/ 0 h 282"/>
                <a:gd name="T54" fmla="*/ 15 w 364"/>
                <a:gd name="T55" fmla="*/ 0 h 282"/>
                <a:gd name="T56" fmla="*/ 15 w 364"/>
                <a:gd name="T57" fmla="*/ 0 h 282"/>
                <a:gd name="T58" fmla="*/ 15 w 364"/>
                <a:gd name="T59" fmla="*/ 0 h 282"/>
                <a:gd name="T60" fmla="*/ 15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w 364"/>
                <a:gd name="T73" fmla="*/ 0 h 282"/>
                <a:gd name="T74" fmla="*/ 0 w 364"/>
                <a:gd name="T75" fmla="*/ 0 h 282"/>
                <a:gd name="T76" fmla="*/ 0 w 364"/>
                <a:gd name="T77" fmla="*/ 0 h 282"/>
                <a:gd name="T78" fmla="*/ 0 w 364"/>
                <a:gd name="T79" fmla="*/ 0 h 282"/>
                <a:gd name="T80" fmla="*/ 0 w 364"/>
                <a:gd name="T81" fmla="*/ 0 h 282"/>
                <a:gd name="T82" fmla="*/ 0 w 364"/>
                <a:gd name="T83" fmla="*/ 23 h 282"/>
                <a:gd name="T84" fmla="*/ 0 w 364"/>
                <a:gd name="T85" fmla="*/ 23 h 282"/>
                <a:gd name="T86" fmla="*/ 0 w 364"/>
                <a:gd name="T87" fmla="*/ 23 h 282"/>
                <a:gd name="T88" fmla="*/ 0 w 364"/>
                <a:gd name="T89" fmla="*/ 23 h 282"/>
                <a:gd name="T90" fmla="*/ 0 w 364"/>
                <a:gd name="T91" fmla="*/ 24 h 282"/>
                <a:gd name="T92" fmla="*/ 0 w 364"/>
                <a:gd name="T93" fmla="*/ 24 h 282"/>
                <a:gd name="T94" fmla="*/ 0 w 364"/>
                <a:gd name="T95" fmla="*/ 24 h 282"/>
                <a:gd name="T96" fmla="*/ 0 w 364"/>
                <a:gd name="T97" fmla="*/ 24 h 282"/>
                <a:gd name="T98" fmla="*/ 0 w 364"/>
                <a:gd name="T99" fmla="*/ 24 h 282"/>
                <a:gd name="T100" fmla="*/ 0 w 364"/>
                <a:gd name="T101" fmla="*/ 24 h 282"/>
                <a:gd name="T102" fmla="*/ 0 w 364"/>
                <a:gd name="T103" fmla="*/ 24 h 282"/>
                <a:gd name="T104" fmla="*/ 0 w 364"/>
                <a:gd name="T105" fmla="*/ 24 h 282"/>
                <a:gd name="T106" fmla="*/ 0 w 364"/>
                <a:gd name="T107" fmla="*/ 24 h 282"/>
                <a:gd name="T108" fmla="*/ 0 w 364"/>
                <a:gd name="T109" fmla="*/ 24 h 282"/>
                <a:gd name="T110" fmla="*/ 1 w 364"/>
                <a:gd name="T111" fmla="*/ 24 h 282"/>
                <a:gd name="T112" fmla="*/ 1 w 364"/>
                <a:gd name="T113" fmla="*/ 23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4"/>
                <a:gd name="T172" fmla="*/ 0 h 282"/>
                <a:gd name="T173" fmla="*/ 364 w 364"/>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4" h="282">
                  <a:moveTo>
                    <a:pt x="24" y="273"/>
                  </a:moveTo>
                  <a:lnTo>
                    <a:pt x="11" y="273"/>
                  </a:lnTo>
                  <a:lnTo>
                    <a:pt x="10" y="273"/>
                  </a:lnTo>
                  <a:lnTo>
                    <a:pt x="8" y="273"/>
                  </a:lnTo>
                  <a:lnTo>
                    <a:pt x="7" y="273"/>
                  </a:lnTo>
                  <a:lnTo>
                    <a:pt x="7" y="271"/>
                  </a:lnTo>
                  <a:lnTo>
                    <a:pt x="7" y="270"/>
                  </a:lnTo>
                  <a:lnTo>
                    <a:pt x="6" y="270"/>
                  </a:lnTo>
                  <a:lnTo>
                    <a:pt x="6" y="269"/>
                  </a:lnTo>
                  <a:lnTo>
                    <a:pt x="6" y="268"/>
                  </a:lnTo>
                  <a:lnTo>
                    <a:pt x="6" y="12"/>
                  </a:lnTo>
                  <a:lnTo>
                    <a:pt x="6" y="11"/>
                  </a:lnTo>
                  <a:lnTo>
                    <a:pt x="6" y="10"/>
                  </a:lnTo>
                  <a:lnTo>
                    <a:pt x="7" y="10"/>
                  </a:lnTo>
                  <a:lnTo>
                    <a:pt x="7" y="8"/>
                  </a:lnTo>
                  <a:lnTo>
                    <a:pt x="7" y="7"/>
                  </a:lnTo>
                  <a:lnTo>
                    <a:pt x="8" y="7"/>
                  </a:lnTo>
                  <a:lnTo>
                    <a:pt x="10" y="7"/>
                  </a:lnTo>
                  <a:lnTo>
                    <a:pt x="11" y="7"/>
                  </a:lnTo>
                  <a:lnTo>
                    <a:pt x="353" y="7"/>
                  </a:lnTo>
                  <a:lnTo>
                    <a:pt x="355" y="7"/>
                  </a:lnTo>
                  <a:lnTo>
                    <a:pt x="356" y="7"/>
                  </a:lnTo>
                  <a:lnTo>
                    <a:pt x="356" y="8"/>
                  </a:lnTo>
                  <a:lnTo>
                    <a:pt x="357" y="8"/>
                  </a:lnTo>
                  <a:lnTo>
                    <a:pt x="363" y="2"/>
                  </a:lnTo>
                  <a:lnTo>
                    <a:pt x="362" y="1"/>
                  </a:lnTo>
                  <a:lnTo>
                    <a:pt x="362" y="0"/>
                  </a:lnTo>
                  <a:lnTo>
                    <a:pt x="361" y="0"/>
                  </a:lnTo>
                  <a:lnTo>
                    <a:pt x="359" y="0"/>
                  </a:lnTo>
                  <a:lnTo>
                    <a:pt x="358" y="0"/>
                  </a:lnTo>
                  <a:lnTo>
                    <a:pt x="357" y="0"/>
                  </a:lnTo>
                  <a:lnTo>
                    <a:pt x="7" y="0"/>
                  </a:lnTo>
                  <a:lnTo>
                    <a:pt x="6" y="0"/>
                  </a:lnTo>
                  <a:lnTo>
                    <a:pt x="5" y="0"/>
                  </a:lnTo>
                  <a:lnTo>
                    <a:pt x="4" y="0"/>
                  </a:lnTo>
                  <a:lnTo>
                    <a:pt x="2" y="1"/>
                  </a:lnTo>
                  <a:lnTo>
                    <a:pt x="1" y="2"/>
                  </a:lnTo>
                  <a:lnTo>
                    <a:pt x="0" y="4"/>
                  </a:lnTo>
                  <a:lnTo>
                    <a:pt x="0" y="5"/>
                  </a:lnTo>
                  <a:lnTo>
                    <a:pt x="0" y="6"/>
                  </a:lnTo>
                  <a:lnTo>
                    <a:pt x="0" y="7"/>
                  </a:lnTo>
                  <a:lnTo>
                    <a:pt x="0" y="273"/>
                  </a:lnTo>
                  <a:lnTo>
                    <a:pt x="0" y="274"/>
                  </a:lnTo>
                  <a:lnTo>
                    <a:pt x="0" y="275"/>
                  </a:lnTo>
                  <a:lnTo>
                    <a:pt x="0" y="276"/>
                  </a:lnTo>
                  <a:lnTo>
                    <a:pt x="0" y="277"/>
                  </a:lnTo>
                  <a:lnTo>
                    <a:pt x="1" y="277"/>
                  </a:lnTo>
                  <a:lnTo>
                    <a:pt x="1" y="279"/>
                  </a:lnTo>
                  <a:lnTo>
                    <a:pt x="2" y="279"/>
                  </a:lnTo>
                  <a:lnTo>
                    <a:pt x="2" y="280"/>
                  </a:lnTo>
                  <a:lnTo>
                    <a:pt x="4" y="280"/>
                  </a:lnTo>
                  <a:lnTo>
                    <a:pt x="5" y="280"/>
                  </a:lnTo>
                  <a:lnTo>
                    <a:pt x="6" y="280"/>
                  </a:lnTo>
                  <a:lnTo>
                    <a:pt x="7" y="280"/>
                  </a:lnTo>
                  <a:lnTo>
                    <a:pt x="7" y="281"/>
                  </a:lnTo>
                  <a:lnTo>
                    <a:pt x="17" y="281"/>
                  </a:lnTo>
                  <a:lnTo>
                    <a:pt x="24" y="273"/>
                  </a:lnTo>
                </a:path>
              </a:pathLst>
            </a:custGeom>
            <a:solidFill>
              <a:srgbClr val="666666"/>
            </a:solidFill>
            <a:ln w="12700" cap="rnd">
              <a:noFill/>
              <a:round/>
              <a:headEnd/>
              <a:tailEnd/>
            </a:ln>
          </p:spPr>
          <p:txBody>
            <a:bodyPr/>
            <a:lstStyle/>
            <a:p>
              <a:endParaRPr lang="zh-TW" altLang="en-US"/>
            </a:p>
          </p:txBody>
        </p:sp>
      </p:grpSp>
      <p:grpSp>
        <p:nvGrpSpPr>
          <p:cNvPr id="94227" name="Group 68"/>
          <p:cNvGrpSpPr>
            <a:grpSpLocks/>
          </p:cNvGrpSpPr>
          <p:nvPr/>
        </p:nvGrpSpPr>
        <p:grpSpPr bwMode="auto">
          <a:xfrm>
            <a:off x="2574925" y="1462088"/>
            <a:ext cx="347663" cy="390525"/>
            <a:chOff x="3603" y="3792"/>
            <a:chExt cx="237" cy="284"/>
          </a:xfrm>
        </p:grpSpPr>
        <p:sp>
          <p:nvSpPr>
            <p:cNvPr id="94285" name="Freeform 69"/>
            <p:cNvSpPr>
              <a:spLocks/>
            </p:cNvSpPr>
            <p:nvPr/>
          </p:nvSpPr>
          <p:spPr bwMode="auto">
            <a:xfrm>
              <a:off x="3603" y="3956"/>
              <a:ext cx="196" cy="32"/>
            </a:xfrm>
            <a:custGeom>
              <a:avLst/>
              <a:gdLst>
                <a:gd name="T0" fmla="*/ 20 w 566"/>
                <a:gd name="T1" fmla="*/ 0 h 73"/>
                <a:gd name="T2" fmla="*/ 24 w 566"/>
                <a:gd name="T3" fmla="*/ 6 h 73"/>
                <a:gd name="T4" fmla="*/ 0 w 566"/>
                <a:gd name="T5" fmla="*/ 6 h 73"/>
                <a:gd name="T6" fmla="*/ 3 w 566"/>
                <a:gd name="T7" fmla="*/ 0 h 73"/>
                <a:gd name="T8" fmla="*/ 20 w 566"/>
                <a:gd name="T9" fmla="*/ 0 h 73"/>
                <a:gd name="T10" fmla="*/ 0 60000 65536"/>
                <a:gd name="T11" fmla="*/ 0 60000 65536"/>
                <a:gd name="T12" fmla="*/ 0 60000 65536"/>
                <a:gd name="T13" fmla="*/ 0 60000 65536"/>
                <a:gd name="T14" fmla="*/ 0 60000 65536"/>
                <a:gd name="T15" fmla="*/ 0 w 566"/>
                <a:gd name="T16" fmla="*/ 0 h 73"/>
                <a:gd name="T17" fmla="*/ 566 w 566"/>
                <a:gd name="T18" fmla="*/ 73 h 73"/>
              </a:gdLst>
              <a:ahLst/>
              <a:cxnLst>
                <a:cxn ang="T10">
                  <a:pos x="T0" y="T1"/>
                </a:cxn>
                <a:cxn ang="T11">
                  <a:pos x="T2" y="T3"/>
                </a:cxn>
                <a:cxn ang="T12">
                  <a:pos x="T4" y="T5"/>
                </a:cxn>
                <a:cxn ang="T13">
                  <a:pos x="T6" y="T7"/>
                </a:cxn>
                <a:cxn ang="T14">
                  <a:pos x="T8" y="T9"/>
                </a:cxn>
              </a:cxnLst>
              <a:rect l="T15" t="T16" r="T17" b="T18"/>
              <a:pathLst>
                <a:path w="566" h="73">
                  <a:moveTo>
                    <a:pt x="490" y="0"/>
                  </a:moveTo>
                  <a:lnTo>
                    <a:pt x="565" y="72"/>
                  </a:lnTo>
                  <a:lnTo>
                    <a:pt x="0" y="72"/>
                  </a:lnTo>
                  <a:lnTo>
                    <a:pt x="75" y="0"/>
                  </a:lnTo>
                  <a:lnTo>
                    <a:pt x="490" y="0"/>
                  </a:lnTo>
                </a:path>
              </a:pathLst>
            </a:custGeom>
            <a:gradFill rotWithShape="0">
              <a:gsLst>
                <a:gs pos="0">
                  <a:srgbClr val="989898"/>
                </a:gs>
                <a:gs pos="100000">
                  <a:srgbClr val="DADADA"/>
                </a:gs>
              </a:gsLst>
              <a:lin ang="5400000" scaled="1"/>
            </a:gradFill>
            <a:ln w="12700" cap="rnd">
              <a:solidFill>
                <a:srgbClr val="0000FF"/>
              </a:solidFill>
              <a:round/>
              <a:headEnd/>
              <a:tailEnd/>
            </a:ln>
          </p:spPr>
          <p:txBody>
            <a:bodyPr/>
            <a:lstStyle/>
            <a:p>
              <a:endParaRPr lang="zh-TW" altLang="en-US"/>
            </a:p>
          </p:txBody>
        </p:sp>
        <p:sp>
          <p:nvSpPr>
            <p:cNvPr id="94286" name="Freeform 70"/>
            <p:cNvSpPr>
              <a:spLocks/>
            </p:cNvSpPr>
            <p:nvPr/>
          </p:nvSpPr>
          <p:spPr bwMode="auto">
            <a:xfrm>
              <a:off x="3654" y="3951"/>
              <a:ext cx="93" cy="21"/>
            </a:xfrm>
            <a:custGeom>
              <a:avLst/>
              <a:gdLst>
                <a:gd name="T0" fmla="*/ 11 w 269"/>
                <a:gd name="T1" fmla="*/ 2 h 50"/>
                <a:gd name="T2" fmla="*/ 11 w 269"/>
                <a:gd name="T3" fmla="*/ 1 h 50"/>
                <a:gd name="T4" fmla="*/ 11 w 269"/>
                <a:gd name="T5" fmla="*/ 1 h 50"/>
                <a:gd name="T6" fmla="*/ 10 w 269"/>
                <a:gd name="T7" fmla="*/ 1 h 50"/>
                <a:gd name="T8" fmla="*/ 9 w 269"/>
                <a:gd name="T9" fmla="*/ 0 h 50"/>
                <a:gd name="T10" fmla="*/ 9 w 269"/>
                <a:gd name="T11" fmla="*/ 0 h 50"/>
                <a:gd name="T12" fmla="*/ 8 w 269"/>
                <a:gd name="T13" fmla="*/ 0 h 50"/>
                <a:gd name="T14" fmla="*/ 7 w 269"/>
                <a:gd name="T15" fmla="*/ 0 h 50"/>
                <a:gd name="T16" fmla="*/ 6 w 269"/>
                <a:gd name="T17" fmla="*/ 0 h 50"/>
                <a:gd name="T18" fmla="*/ 5 w 269"/>
                <a:gd name="T19" fmla="*/ 0 h 50"/>
                <a:gd name="T20" fmla="*/ 4 w 269"/>
                <a:gd name="T21" fmla="*/ 0 h 50"/>
                <a:gd name="T22" fmla="*/ 3 w 269"/>
                <a:gd name="T23" fmla="*/ 0 h 50"/>
                <a:gd name="T24" fmla="*/ 2 w 269"/>
                <a:gd name="T25" fmla="*/ 0 h 50"/>
                <a:gd name="T26" fmla="*/ 1 w 269"/>
                <a:gd name="T27" fmla="*/ 0 h 50"/>
                <a:gd name="T28" fmla="*/ 1 w 269"/>
                <a:gd name="T29" fmla="*/ 1 h 50"/>
                <a:gd name="T30" fmla="*/ 0 w 269"/>
                <a:gd name="T31" fmla="*/ 1 h 50"/>
                <a:gd name="T32" fmla="*/ 0 w 269"/>
                <a:gd name="T33" fmla="*/ 1 h 50"/>
                <a:gd name="T34" fmla="*/ 0 w 269"/>
                <a:gd name="T35" fmla="*/ 2 h 50"/>
                <a:gd name="T36" fmla="*/ 0 w 269"/>
                <a:gd name="T37" fmla="*/ 2 h 50"/>
                <a:gd name="T38" fmla="*/ 0 w 269"/>
                <a:gd name="T39" fmla="*/ 2 h 50"/>
                <a:gd name="T40" fmla="*/ 0 w 269"/>
                <a:gd name="T41" fmla="*/ 3 h 50"/>
                <a:gd name="T42" fmla="*/ 1 w 269"/>
                <a:gd name="T43" fmla="*/ 3 h 50"/>
                <a:gd name="T44" fmla="*/ 1 w 269"/>
                <a:gd name="T45" fmla="*/ 3 h 50"/>
                <a:gd name="T46" fmla="*/ 2 w 269"/>
                <a:gd name="T47" fmla="*/ 3 h 50"/>
                <a:gd name="T48" fmla="*/ 3 w 269"/>
                <a:gd name="T49" fmla="*/ 3 h 50"/>
                <a:gd name="T50" fmla="*/ 4 w 269"/>
                <a:gd name="T51" fmla="*/ 3 h 50"/>
                <a:gd name="T52" fmla="*/ 5 w 269"/>
                <a:gd name="T53" fmla="*/ 4 h 50"/>
                <a:gd name="T54" fmla="*/ 6 w 269"/>
                <a:gd name="T55" fmla="*/ 4 h 50"/>
                <a:gd name="T56" fmla="*/ 7 w 269"/>
                <a:gd name="T57" fmla="*/ 3 h 50"/>
                <a:gd name="T58" fmla="*/ 8 w 269"/>
                <a:gd name="T59" fmla="*/ 3 h 50"/>
                <a:gd name="T60" fmla="*/ 9 w 269"/>
                <a:gd name="T61" fmla="*/ 3 h 50"/>
                <a:gd name="T62" fmla="*/ 9 w 269"/>
                <a:gd name="T63" fmla="*/ 3 h 50"/>
                <a:gd name="T64" fmla="*/ 10 w 269"/>
                <a:gd name="T65" fmla="*/ 3 h 50"/>
                <a:gd name="T66" fmla="*/ 11 w 269"/>
                <a:gd name="T67" fmla="*/ 3 h 50"/>
                <a:gd name="T68" fmla="*/ 11 w 269"/>
                <a:gd name="T69" fmla="*/ 2 h 50"/>
                <a:gd name="T70" fmla="*/ 11 w 269"/>
                <a:gd name="T71" fmla="*/ 2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9"/>
                <a:gd name="T109" fmla="*/ 0 h 50"/>
                <a:gd name="T110" fmla="*/ 269 w 269"/>
                <a:gd name="T111" fmla="*/ 50 h 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9" h="50">
                  <a:moveTo>
                    <a:pt x="268" y="24"/>
                  </a:moveTo>
                  <a:lnTo>
                    <a:pt x="268" y="22"/>
                  </a:lnTo>
                  <a:lnTo>
                    <a:pt x="266" y="20"/>
                  </a:lnTo>
                  <a:lnTo>
                    <a:pt x="263" y="18"/>
                  </a:lnTo>
                  <a:lnTo>
                    <a:pt x="260" y="16"/>
                  </a:lnTo>
                  <a:lnTo>
                    <a:pt x="256" y="14"/>
                  </a:lnTo>
                  <a:lnTo>
                    <a:pt x="250" y="12"/>
                  </a:lnTo>
                  <a:lnTo>
                    <a:pt x="244" y="11"/>
                  </a:lnTo>
                  <a:lnTo>
                    <a:pt x="237" y="9"/>
                  </a:lnTo>
                  <a:lnTo>
                    <a:pt x="229" y="7"/>
                  </a:lnTo>
                  <a:lnTo>
                    <a:pt x="220" y="5"/>
                  </a:lnTo>
                  <a:lnTo>
                    <a:pt x="211" y="5"/>
                  </a:lnTo>
                  <a:lnTo>
                    <a:pt x="201" y="4"/>
                  </a:lnTo>
                  <a:lnTo>
                    <a:pt x="191" y="2"/>
                  </a:lnTo>
                  <a:lnTo>
                    <a:pt x="180" y="2"/>
                  </a:lnTo>
                  <a:lnTo>
                    <a:pt x="169" y="1"/>
                  </a:lnTo>
                  <a:lnTo>
                    <a:pt x="157" y="0"/>
                  </a:lnTo>
                  <a:lnTo>
                    <a:pt x="146" y="0"/>
                  </a:lnTo>
                  <a:lnTo>
                    <a:pt x="134" y="0"/>
                  </a:lnTo>
                  <a:lnTo>
                    <a:pt x="122" y="0"/>
                  </a:lnTo>
                  <a:lnTo>
                    <a:pt x="111" y="0"/>
                  </a:lnTo>
                  <a:lnTo>
                    <a:pt x="99" y="1"/>
                  </a:lnTo>
                  <a:lnTo>
                    <a:pt x="88" y="2"/>
                  </a:lnTo>
                  <a:lnTo>
                    <a:pt x="77" y="2"/>
                  </a:lnTo>
                  <a:lnTo>
                    <a:pt x="67" y="4"/>
                  </a:lnTo>
                  <a:lnTo>
                    <a:pt x="57" y="5"/>
                  </a:lnTo>
                  <a:lnTo>
                    <a:pt x="48" y="5"/>
                  </a:lnTo>
                  <a:lnTo>
                    <a:pt x="39" y="7"/>
                  </a:lnTo>
                  <a:lnTo>
                    <a:pt x="31" y="9"/>
                  </a:lnTo>
                  <a:lnTo>
                    <a:pt x="24" y="11"/>
                  </a:lnTo>
                  <a:lnTo>
                    <a:pt x="18" y="12"/>
                  </a:lnTo>
                  <a:lnTo>
                    <a:pt x="12" y="14"/>
                  </a:lnTo>
                  <a:lnTo>
                    <a:pt x="8" y="16"/>
                  </a:lnTo>
                  <a:lnTo>
                    <a:pt x="5" y="18"/>
                  </a:lnTo>
                  <a:lnTo>
                    <a:pt x="2" y="20"/>
                  </a:lnTo>
                  <a:lnTo>
                    <a:pt x="1" y="22"/>
                  </a:lnTo>
                  <a:lnTo>
                    <a:pt x="0" y="24"/>
                  </a:lnTo>
                  <a:lnTo>
                    <a:pt x="1" y="27"/>
                  </a:lnTo>
                  <a:lnTo>
                    <a:pt x="2" y="29"/>
                  </a:lnTo>
                  <a:lnTo>
                    <a:pt x="5" y="31"/>
                  </a:lnTo>
                  <a:lnTo>
                    <a:pt x="8" y="33"/>
                  </a:lnTo>
                  <a:lnTo>
                    <a:pt x="12" y="35"/>
                  </a:lnTo>
                  <a:lnTo>
                    <a:pt x="18" y="37"/>
                  </a:lnTo>
                  <a:lnTo>
                    <a:pt x="24" y="38"/>
                  </a:lnTo>
                  <a:lnTo>
                    <a:pt x="31" y="40"/>
                  </a:lnTo>
                  <a:lnTo>
                    <a:pt x="39" y="42"/>
                  </a:lnTo>
                  <a:lnTo>
                    <a:pt x="48" y="44"/>
                  </a:lnTo>
                  <a:lnTo>
                    <a:pt x="57" y="44"/>
                  </a:lnTo>
                  <a:lnTo>
                    <a:pt x="67" y="46"/>
                  </a:lnTo>
                  <a:lnTo>
                    <a:pt x="77" y="47"/>
                  </a:lnTo>
                  <a:lnTo>
                    <a:pt x="88" y="48"/>
                  </a:lnTo>
                  <a:lnTo>
                    <a:pt x="99" y="48"/>
                  </a:lnTo>
                  <a:lnTo>
                    <a:pt x="111" y="49"/>
                  </a:lnTo>
                  <a:lnTo>
                    <a:pt x="122" y="49"/>
                  </a:lnTo>
                  <a:lnTo>
                    <a:pt x="134" y="49"/>
                  </a:lnTo>
                  <a:lnTo>
                    <a:pt x="146" y="49"/>
                  </a:lnTo>
                  <a:lnTo>
                    <a:pt x="157" y="49"/>
                  </a:lnTo>
                  <a:lnTo>
                    <a:pt x="169" y="48"/>
                  </a:lnTo>
                  <a:lnTo>
                    <a:pt x="180" y="48"/>
                  </a:lnTo>
                  <a:lnTo>
                    <a:pt x="191" y="47"/>
                  </a:lnTo>
                  <a:lnTo>
                    <a:pt x="201" y="46"/>
                  </a:lnTo>
                  <a:lnTo>
                    <a:pt x="211" y="44"/>
                  </a:lnTo>
                  <a:lnTo>
                    <a:pt x="220" y="44"/>
                  </a:lnTo>
                  <a:lnTo>
                    <a:pt x="229" y="42"/>
                  </a:lnTo>
                  <a:lnTo>
                    <a:pt x="237" y="40"/>
                  </a:lnTo>
                  <a:lnTo>
                    <a:pt x="244" y="38"/>
                  </a:lnTo>
                  <a:lnTo>
                    <a:pt x="250" y="37"/>
                  </a:lnTo>
                  <a:lnTo>
                    <a:pt x="256" y="35"/>
                  </a:lnTo>
                  <a:lnTo>
                    <a:pt x="260" y="33"/>
                  </a:lnTo>
                  <a:lnTo>
                    <a:pt x="263" y="31"/>
                  </a:lnTo>
                  <a:lnTo>
                    <a:pt x="266" y="29"/>
                  </a:lnTo>
                  <a:lnTo>
                    <a:pt x="268" y="27"/>
                  </a:lnTo>
                  <a:lnTo>
                    <a:pt x="268" y="24"/>
                  </a:lnTo>
                </a:path>
              </a:pathLst>
            </a:custGeom>
            <a:gradFill rotWithShape="0">
              <a:gsLst>
                <a:gs pos="0">
                  <a:srgbClr val="242424"/>
                </a:gs>
                <a:gs pos="100000">
                  <a:srgbClr val="333333"/>
                </a:gs>
              </a:gsLst>
              <a:lin ang="5400000" scaled="1"/>
            </a:gradFill>
            <a:ln w="12700" cap="rnd">
              <a:solidFill>
                <a:srgbClr val="0000FF"/>
              </a:solidFill>
              <a:round/>
              <a:headEnd/>
              <a:tailEnd/>
            </a:ln>
          </p:spPr>
          <p:txBody>
            <a:bodyPr/>
            <a:lstStyle/>
            <a:p>
              <a:endParaRPr lang="zh-TW" altLang="en-US"/>
            </a:p>
          </p:txBody>
        </p:sp>
        <p:sp>
          <p:nvSpPr>
            <p:cNvPr id="94287" name="Freeform 71"/>
            <p:cNvSpPr>
              <a:spLocks/>
            </p:cNvSpPr>
            <p:nvPr/>
          </p:nvSpPr>
          <p:spPr bwMode="auto">
            <a:xfrm>
              <a:off x="3654" y="3961"/>
              <a:ext cx="93" cy="16"/>
            </a:xfrm>
            <a:custGeom>
              <a:avLst/>
              <a:gdLst>
                <a:gd name="T0" fmla="*/ 11 w 269"/>
                <a:gd name="T1" fmla="*/ 1 h 37"/>
                <a:gd name="T2" fmla="*/ 11 w 269"/>
                <a:gd name="T3" fmla="*/ 1 h 37"/>
                <a:gd name="T4" fmla="*/ 11 w 269"/>
                <a:gd name="T5" fmla="*/ 2 h 37"/>
                <a:gd name="T6" fmla="*/ 10 w 269"/>
                <a:gd name="T7" fmla="*/ 2 h 37"/>
                <a:gd name="T8" fmla="*/ 9 w 269"/>
                <a:gd name="T9" fmla="*/ 3 h 37"/>
                <a:gd name="T10" fmla="*/ 9 w 269"/>
                <a:gd name="T11" fmla="*/ 3 h 37"/>
                <a:gd name="T12" fmla="*/ 8 w 269"/>
                <a:gd name="T13" fmla="*/ 3 h 37"/>
                <a:gd name="T14" fmla="*/ 7 w 269"/>
                <a:gd name="T15" fmla="*/ 3 h 37"/>
                <a:gd name="T16" fmla="*/ 6 w 269"/>
                <a:gd name="T17" fmla="*/ 3 h 37"/>
                <a:gd name="T18" fmla="*/ 5 w 269"/>
                <a:gd name="T19" fmla="*/ 3 h 37"/>
                <a:gd name="T20" fmla="*/ 4 w 269"/>
                <a:gd name="T21" fmla="*/ 3 h 37"/>
                <a:gd name="T22" fmla="*/ 3 w 269"/>
                <a:gd name="T23" fmla="*/ 3 h 37"/>
                <a:gd name="T24" fmla="*/ 2 w 269"/>
                <a:gd name="T25" fmla="*/ 3 h 37"/>
                <a:gd name="T26" fmla="*/ 1 w 269"/>
                <a:gd name="T27" fmla="*/ 3 h 37"/>
                <a:gd name="T28" fmla="*/ 1 w 269"/>
                <a:gd name="T29" fmla="*/ 2 h 37"/>
                <a:gd name="T30" fmla="*/ 0 w 269"/>
                <a:gd name="T31" fmla="*/ 2 h 37"/>
                <a:gd name="T32" fmla="*/ 0 w 269"/>
                <a:gd name="T33" fmla="*/ 1 h 37"/>
                <a:gd name="T34" fmla="*/ 0 w 269"/>
                <a:gd name="T35" fmla="*/ 1 h 37"/>
                <a:gd name="T36" fmla="*/ 0 w 269"/>
                <a:gd name="T37" fmla="*/ 0 h 37"/>
                <a:gd name="T38" fmla="*/ 0 w 269"/>
                <a:gd name="T39" fmla="*/ 0 h 37"/>
                <a:gd name="T40" fmla="*/ 0 w 269"/>
                <a:gd name="T41" fmla="*/ 1 h 37"/>
                <a:gd name="T42" fmla="*/ 1 w 269"/>
                <a:gd name="T43" fmla="*/ 1 h 37"/>
                <a:gd name="T44" fmla="*/ 1 w 269"/>
                <a:gd name="T45" fmla="*/ 1 h 37"/>
                <a:gd name="T46" fmla="*/ 2 w 269"/>
                <a:gd name="T47" fmla="*/ 1 h 37"/>
                <a:gd name="T48" fmla="*/ 3 w 269"/>
                <a:gd name="T49" fmla="*/ 2 h 37"/>
                <a:gd name="T50" fmla="*/ 3 w 269"/>
                <a:gd name="T51" fmla="*/ 2 h 37"/>
                <a:gd name="T52" fmla="*/ 4 w 269"/>
                <a:gd name="T53" fmla="*/ 2 h 37"/>
                <a:gd name="T54" fmla="*/ 6 w 269"/>
                <a:gd name="T55" fmla="*/ 2 h 37"/>
                <a:gd name="T56" fmla="*/ 7 w 269"/>
                <a:gd name="T57" fmla="*/ 2 h 37"/>
                <a:gd name="T58" fmla="*/ 7 w 269"/>
                <a:gd name="T59" fmla="*/ 2 h 37"/>
                <a:gd name="T60" fmla="*/ 8 w 269"/>
                <a:gd name="T61" fmla="*/ 2 h 37"/>
                <a:gd name="T62" fmla="*/ 9 w 269"/>
                <a:gd name="T63" fmla="*/ 1 h 37"/>
                <a:gd name="T64" fmla="*/ 10 w 269"/>
                <a:gd name="T65" fmla="*/ 1 h 37"/>
                <a:gd name="T66" fmla="*/ 10 w 269"/>
                <a:gd name="T67" fmla="*/ 1 h 37"/>
                <a:gd name="T68" fmla="*/ 11 w 269"/>
                <a:gd name="T69" fmla="*/ 1 h 37"/>
                <a:gd name="T70" fmla="*/ 11 w 269"/>
                <a:gd name="T71" fmla="*/ 0 h 37"/>
                <a:gd name="T72" fmla="*/ 11 w 269"/>
                <a:gd name="T73" fmla="*/ 0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9"/>
                <a:gd name="T112" fmla="*/ 0 h 37"/>
                <a:gd name="T113" fmla="*/ 269 w 269"/>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9" h="37">
                  <a:moveTo>
                    <a:pt x="268" y="12"/>
                  </a:moveTo>
                  <a:lnTo>
                    <a:pt x="268" y="14"/>
                  </a:lnTo>
                  <a:lnTo>
                    <a:pt x="266" y="16"/>
                  </a:lnTo>
                  <a:lnTo>
                    <a:pt x="263" y="18"/>
                  </a:lnTo>
                  <a:lnTo>
                    <a:pt x="260" y="20"/>
                  </a:lnTo>
                  <a:lnTo>
                    <a:pt x="256" y="22"/>
                  </a:lnTo>
                  <a:lnTo>
                    <a:pt x="250" y="24"/>
                  </a:lnTo>
                  <a:lnTo>
                    <a:pt x="244" y="26"/>
                  </a:lnTo>
                  <a:lnTo>
                    <a:pt x="237" y="28"/>
                  </a:lnTo>
                  <a:lnTo>
                    <a:pt x="229" y="29"/>
                  </a:lnTo>
                  <a:lnTo>
                    <a:pt x="220" y="30"/>
                  </a:lnTo>
                  <a:lnTo>
                    <a:pt x="211" y="32"/>
                  </a:lnTo>
                  <a:lnTo>
                    <a:pt x="201" y="33"/>
                  </a:lnTo>
                  <a:lnTo>
                    <a:pt x="191" y="34"/>
                  </a:lnTo>
                  <a:lnTo>
                    <a:pt x="180" y="35"/>
                  </a:lnTo>
                  <a:lnTo>
                    <a:pt x="169" y="35"/>
                  </a:lnTo>
                  <a:lnTo>
                    <a:pt x="157" y="36"/>
                  </a:lnTo>
                  <a:lnTo>
                    <a:pt x="146" y="36"/>
                  </a:lnTo>
                  <a:lnTo>
                    <a:pt x="134" y="36"/>
                  </a:lnTo>
                  <a:lnTo>
                    <a:pt x="122" y="36"/>
                  </a:lnTo>
                  <a:lnTo>
                    <a:pt x="111" y="36"/>
                  </a:lnTo>
                  <a:lnTo>
                    <a:pt x="99" y="35"/>
                  </a:lnTo>
                  <a:lnTo>
                    <a:pt x="88" y="35"/>
                  </a:lnTo>
                  <a:lnTo>
                    <a:pt x="77" y="34"/>
                  </a:lnTo>
                  <a:lnTo>
                    <a:pt x="67" y="33"/>
                  </a:lnTo>
                  <a:lnTo>
                    <a:pt x="57" y="32"/>
                  </a:lnTo>
                  <a:lnTo>
                    <a:pt x="48" y="30"/>
                  </a:lnTo>
                  <a:lnTo>
                    <a:pt x="39" y="29"/>
                  </a:lnTo>
                  <a:lnTo>
                    <a:pt x="31" y="28"/>
                  </a:lnTo>
                  <a:lnTo>
                    <a:pt x="24" y="26"/>
                  </a:lnTo>
                  <a:lnTo>
                    <a:pt x="18" y="24"/>
                  </a:lnTo>
                  <a:lnTo>
                    <a:pt x="12" y="22"/>
                  </a:lnTo>
                  <a:lnTo>
                    <a:pt x="8" y="20"/>
                  </a:lnTo>
                  <a:lnTo>
                    <a:pt x="5" y="18"/>
                  </a:lnTo>
                  <a:lnTo>
                    <a:pt x="2" y="16"/>
                  </a:lnTo>
                  <a:lnTo>
                    <a:pt x="1" y="14"/>
                  </a:lnTo>
                  <a:lnTo>
                    <a:pt x="0" y="12"/>
                  </a:lnTo>
                  <a:lnTo>
                    <a:pt x="0" y="0"/>
                  </a:lnTo>
                  <a:lnTo>
                    <a:pt x="1" y="2"/>
                  </a:lnTo>
                  <a:lnTo>
                    <a:pt x="2" y="5"/>
                  </a:lnTo>
                  <a:lnTo>
                    <a:pt x="5" y="7"/>
                  </a:lnTo>
                  <a:lnTo>
                    <a:pt x="8" y="9"/>
                  </a:lnTo>
                  <a:lnTo>
                    <a:pt x="12" y="10"/>
                  </a:lnTo>
                  <a:lnTo>
                    <a:pt x="18" y="12"/>
                  </a:lnTo>
                  <a:lnTo>
                    <a:pt x="24" y="14"/>
                  </a:lnTo>
                  <a:lnTo>
                    <a:pt x="31" y="16"/>
                  </a:lnTo>
                  <a:lnTo>
                    <a:pt x="39" y="17"/>
                  </a:lnTo>
                  <a:lnTo>
                    <a:pt x="48" y="19"/>
                  </a:lnTo>
                  <a:lnTo>
                    <a:pt x="57" y="20"/>
                  </a:lnTo>
                  <a:lnTo>
                    <a:pt x="67" y="21"/>
                  </a:lnTo>
                  <a:lnTo>
                    <a:pt x="77" y="22"/>
                  </a:lnTo>
                  <a:lnTo>
                    <a:pt x="88" y="23"/>
                  </a:lnTo>
                  <a:lnTo>
                    <a:pt x="99" y="23"/>
                  </a:lnTo>
                  <a:lnTo>
                    <a:pt x="111" y="24"/>
                  </a:lnTo>
                  <a:lnTo>
                    <a:pt x="122" y="24"/>
                  </a:lnTo>
                  <a:lnTo>
                    <a:pt x="134" y="24"/>
                  </a:lnTo>
                  <a:lnTo>
                    <a:pt x="146" y="24"/>
                  </a:lnTo>
                  <a:lnTo>
                    <a:pt x="157" y="24"/>
                  </a:lnTo>
                  <a:lnTo>
                    <a:pt x="169" y="23"/>
                  </a:lnTo>
                  <a:lnTo>
                    <a:pt x="180" y="23"/>
                  </a:lnTo>
                  <a:lnTo>
                    <a:pt x="191" y="22"/>
                  </a:lnTo>
                  <a:lnTo>
                    <a:pt x="201" y="21"/>
                  </a:lnTo>
                  <a:lnTo>
                    <a:pt x="211" y="20"/>
                  </a:lnTo>
                  <a:lnTo>
                    <a:pt x="220" y="19"/>
                  </a:lnTo>
                  <a:lnTo>
                    <a:pt x="229" y="17"/>
                  </a:lnTo>
                  <a:lnTo>
                    <a:pt x="237" y="16"/>
                  </a:lnTo>
                  <a:lnTo>
                    <a:pt x="244" y="14"/>
                  </a:lnTo>
                  <a:lnTo>
                    <a:pt x="250" y="12"/>
                  </a:lnTo>
                  <a:lnTo>
                    <a:pt x="256" y="10"/>
                  </a:lnTo>
                  <a:lnTo>
                    <a:pt x="260" y="9"/>
                  </a:lnTo>
                  <a:lnTo>
                    <a:pt x="263" y="7"/>
                  </a:lnTo>
                  <a:lnTo>
                    <a:pt x="266" y="5"/>
                  </a:lnTo>
                  <a:lnTo>
                    <a:pt x="268" y="2"/>
                  </a:lnTo>
                  <a:lnTo>
                    <a:pt x="268" y="0"/>
                  </a:lnTo>
                  <a:lnTo>
                    <a:pt x="268" y="12"/>
                  </a:lnTo>
                </a:path>
              </a:pathLst>
            </a:custGeom>
            <a:solidFill>
              <a:srgbClr val="666666"/>
            </a:solidFill>
            <a:ln w="12700" cap="rnd">
              <a:solidFill>
                <a:srgbClr val="0000FF"/>
              </a:solidFill>
              <a:round/>
              <a:headEnd/>
              <a:tailEnd/>
            </a:ln>
          </p:spPr>
          <p:txBody>
            <a:bodyPr/>
            <a:lstStyle/>
            <a:p>
              <a:endParaRPr lang="zh-TW" altLang="en-US"/>
            </a:p>
          </p:txBody>
        </p:sp>
        <p:sp>
          <p:nvSpPr>
            <p:cNvPr id="94288" name="Freeform 72"/>
            <p:cNvSpPr>
              <a:spLocks/>
            </p:cNvSpPr>
            <p:nvPr/>
          </p:nvSpPr>
          <p:spPr bwMode="auto">
            <a:xfrm>
              <a:off x="3603" y="3987"/>
              <a:ext cx="196" cy="74"/>
            </a:xfrm>
            <a:custGeom>
              <a:avLst/>
              <a:gdLst>
                <a:gd name="T0" fmla="*/ 0 w 568"/>
                <a:gd name="T1" fmla="*/ 15 h 168"/>
                <a:gd name="T2" fmla="*/ 23 w 568"/>
                <a:gd name="T3" fmla="*/ 15 h 168"/>
                <a:gd name="T4" fmla="*/ 23 w 568"/>
                <a:gd name="T5" fmla="*/ 0 h 168"/>
                <a:gd name="T6" fmla="*/ 0 w 568"/>
                <a:gd name="T7" fmla="*/ 0 h 168"/>
                <a:gd name="T8" fmla="*/ 0 w 568"/>
                <a:gd name="T9" fmla="*/ 15 h 168"/>
                <a:gd name="T10" fmla="*/ 0 60000 65536"/>
                <a:gd name="T11" fmla="*/ 0 60000 65536"/>
                <a:gd name="T12" fmla="*/ 0 60000 65536"/>
                <a:gd name="T13" fmla="*/ 0 60000 65536"/>
                <a:gd name="T14" fmla="*/ 0 60000 65536"/>
                <a:gd name="T15" fmla="*/ 0 w 568"/>
                <a:gd name="T16" fmla="*/ 0 h 168"/>
                <a:gd name="T17" fmla="*/ 568 w 568"/>
                <a:gd name="T18" fmla="*/ 168 h 168"/>
              </a:gdLst>
              <a:ahLst/>
              <a:cxnLst>
                <a:cxn ang="T10">
                  <a:pos x="T0" y="T1"/>
                </a:cxn>
                <a:cxn ang="T11">
                  <a:pos x="T2" y="T3"/>
                </a:cxn>
                <a:cxn ang="T12">
                  <a:pos x="T4" y="T5"/>
                </a:cxn>
                <a:cxn ang="T13">
                  <a:pos x="T6" y="T7"/>
                </a:cxn>
                <a:cxn ang="T14">
                  <a:pos x="T8" y="T9"/>
                </a:cxn>
              </a:cxnLst>
              <a:rect l="T15" t="T16" r="T17" b="T18"/>
              <a:pathLst>
                <a:path w="568" h="168">
                  <a:moveTo>
                    <a:pt x="0" y="167"/>
                  </a:moveTo>
                  <a:lnTo>
                    <a:pt x="567" y="167"/>
                  </a:lnTo>
                  <a:lnTo>
                    <a:pt x="567" y="0"/>
                  </a:lnTo>
                  <a:lnTo>
                    <a:pt x="0" y="0"/>
                  </a:lnTo>
                  <a:lnTo>
                    <a:pt x="0" y="167"/>
                  </a:lnTo>
                </a:path>
              </a:pathLst>
            </a:custGeom>
            <a:gradFill rotWithShape="0">
              <a:gsLst>
                <a:gs pos="0">
                  <a:srgbClr val="FFFFFF"/>
                </a:gs>
                <a:gs pos="100000">
                  <a:srgbClr val="E5E5E5"/>
                </a:gs>
              </a:gsLst>
              <a:lin ang="5400000" scaled="1"/>
            </a:gradFill>
            <a:ln w="12700" cap="rnd">
              <a:solidFill>
                <a:srgbClr val="0000FF"/>
              </a:solidFill>
              <a:round/>
              <a:headEnd/>
              <a:tailEnd/>
            </a:ln>
          </p:spPr>
          <p:txBody>
            <a:bodyPr/>
            <a:lstStyle/>
            <a:p>
              <a:endParaRPr lang="zh-TW" altLang="en-US"/>
            </a:p>
          </p:txBody>
        </p:sp>
        <p:sp>
          <p:nvSpPr>
            <p:cNvPr id="94289" name="Freeform 73"/>
            <p:cNvSpPr>
              <a:spLocks/>
            </p:cNvSpPr>
            <p:nvPr/>
          </p:nvSpPr>
          <p:spPr bwMode="auto">
            <a:xfrm>
              <a:off x="3634" y="3952"/>
              <a:ext cx="128" cy="12"/>
            </a:xfrm>
            <a:custGeom>
              <a:avLst/>
              <a:gdLst>
                <a:gd name="T0" fmla="*/ 0 w 373"/>
                <a:gd name="T1" fmla="*/ 2 h 29"/>
                <a:gd name="T2" fmla="*/ 0 w 373"/>
                <a:gd name="T3" fmla="*/ 0 h 29"/>
                <a:gd name="T4" fmla="*/ 15 w 373"/>
                <a:gd name="T5" fmla="*/ 0 h 29"/>
                <a:gd name="T6" fmla="*/ 15 w 373"/>
                <a:gd name="T7" fmla="*/ 2 h 29"/>
                <a:gd name="T8" fmla="*/ 0 w 373"/>
                <a:gd name="T9" fmla="*/ 2 h 29"/>
                <a:gd name="T10" fmla="*/ 0 60000 65536"/>
                <a:gd name="T11" fmla="*/ 0 60000 65536"/>
                <a:gd name="T12" fmla="*/ 0 60000 65536"/>
                <a:gd name="T13" fmla="*/ 0 60000 65536"/>
                <a:gd name="T14" fmla="*/ 0 60000 65536"/>
                <a:gd name="T15" fmla="*/ 0 w 373"/>
                <a:gd name="T16" fmla="*/ 0 h 29"/>
                <a:gd name="T17" fmla="*/ 373 w 373"/>
                <a:gd name="T18" fmla="*/ 29 h 29"/>
              </a:gdLst>
              <a:ahLst/>
              <a:cxnLst>
                <a:cxn ang="T10">
                  <a:pos x="T0" y="T1"/>
                </a:cxn>
                <a:cxn ang="T11">
                  <a:pos x="T2" y="T3"/>
                </a:cxn>
                <a:cxn ang="T12">
                  <a:pos x="T4" y="T5"/>
                </a:cxn>
                <a:cxn ang="T13">
                  <a:pos x="T6" y="T7"/>
                </a:cxn>
                <a:cxn ang="T14">
                  <a:pos x="T8" y="T9"/>
                </a:cxn>
              </a:cxnLst>
              <a:rect l="T15" t="T16" r="T17" b="T18"/>
              <a:pathLst>
                <a:path w="373" h="29">
                  <a:moveTo>
                    <a:pt x="0" y="28"/>
                  </a:moveTo>
                  <a:lnTo>
                    <a:pt x="0" y="0"/>
                  </a:lnTo>
                  <a:lnTo>
                    <a:pt x="372" y="0"/>
                  </a:lnTo>
                  <a:lnTo>
                    <a:pt x="372" y="28"/>
                  </a:lnTo>
                  <a:lnTo>
                    <a:pt x="0" y="28"/>
                  </a:lnTo>
                </a:path>
              </a:pathLst>
            </a:custGeom>
            <a:solidFill>
              <a:srgbClr val="999999"/>
            </a:solidFill>
            <a:ln w="12700" cap="rnd">
              <a:solidFill>
                <a:srgbClr val="0000FF"/>
              </a:solidFill>
              <a:round/>
              <a:headEnd/>
              <a:tailEnd/>
            </a:ln>
          </p:spPr>
          <p:txBody>
            <a:bodyPr/>
            <a:lstStyle/>
            <a:p>
              <a:endParaRPr lang="zh-TW" altLang="en-US"/>
            </a:p>
          </p:txBody>
        </p:sp>
        <p:sp>
          <p:nvSpPr>
            <p:cNvPr id="94290" name="Freeform 74"/>
            <p:cNvSpPr>
              <a:spLocks/>
            </p:cNvSpPr>
            <p:nvPr/>
          </p:nvSpPr>
          <p:spPr bwMode="auto">
            <a:xfrm>
              <a:off x="3603" y="3986"/>
              <a:ext cx="196" cy="27"/>
            </a:xfrm>
            <a:custGeom>
              <a:avLst/>
              <a:gdLst>
                <a:gd name="T0" fmla="*/ 9 w 568"/>
                <a:gd name="T1" fmla="*/ 0 h 59"/>
                <a:gd name="T2" fmla="*/ 0 w 568"/>
                <a:gd name="T3" fmla="*/ 0 h 59"/>
                <a:gd name="T4" fmla="*/ 0 w 568"/>
                <a:gd name="T5" fmla="*/ 5 h 59"/>
                <a:gd name="T6" fmla="*/ 23 w 568"/>
                <a:gd name="T7" fmla="*/ 5 h 59"/>
                <a:gd name="T8" fmla="*/ 23 w 568"/>
                <a:gd name="T9" fmla="*/ 0 h 59"/>
                <a:gd name="T10" fmla="*/ 14 w 568"/>
                <a:gd name="T11" fmla="*/ 0 h 59"/>
                <a:gd name="T12" fmla="*/ 9 w 568"/>
                <a:gd name="T13" fmla="*/ 0 h 59"/>
                <a:gd name="T14" fmla="*/ 0 60000 65536"/>
                <a:gd name="T15" fmla="*/ 0 60000 65536"/>
                <a:gd name="T16" fmla="*/ 0 60000 65536"/>
                <a:gd name="T17" fmla="*/ 0 60000 65536"/>
                <a:gd name="T18" fmla="*/ 0 60000 65536"/>
                <a:gd name="T19" fmla="*/ 0 60000 65536"/>
                <a:gd name="T20" fmla="*/ 0 60000 65536"/>
                <a:gd name="T21" fmla="*/ 0 w 568"/>
                <a:gd name="T22" fmla="*/ 0 h 59"/>
                <a:gd name="T23" fmla="*/ 568 w 56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8" h="59">
                  <a:moveTo>
                    <a:pt x="210" y="0"/>
                  </a:moveTo>
                  <a:lnTo>
                    <a:pt x="0" y="0"/>
                  </a:lnTo>
                  <a:lnTo>
                    <a:pt x="0" y="58"/>
                  </a:lnTo>
                  <a:lnTo>
                    <a:pt x="567" y="58"/>
                  </a:lnTo>
                  <a:lnTo>
                    <a:pt x="567" y="2"/>
                  </a:lnTo>
                  <a:lnTo>
                    <a:pt x="355" y="2"/>
                  </a:lnTo>
                  <a:lnTo>
                    <a:pt x="210" y="0"/>
                  </a:lnTo>
                </a:path>
              </a:pathLst>
            </a:custGeom>
            <a:solidFill>
              <a:srgbClr val="919191"/>
            </a:solidFill>
            <a:ln w="12700" cap="rnd">
              <a:solidFill>
                <a:srgbClr val="0000FF"/>
              </a:solidFill>
              <a:round/>
              <a:headEnd/>
              <a:tailEnd/>
            </a:ln>
          </p:spPr>
          <p:txBody>
            <a:bodyPr/>
            <a:lstStyle/>
            <a:p>
              <a:endParaRPr lang="zh-TW" altLang="en-US"/>
            </a:p>
          </p:txBody>
        </p:sp>
        <p:sp>
          <p:nvSpPr>
            <p:cNvPr id="94291" name="Freeform 75"/>
            <p:cNvSpPr>
              <a:spLocks/>
            </p:cNvSpPr>
            <p:nvPr/>
          </p:nvSpPr>
          <p:spPr bwMode="auto">
            <a:xfrm>
              <a:off x="3654" y="3996"/>
              <a:ext cx="16" cy="12"/>
            </a:xfrm>
            <a:custGeom>
              <a:avLst/>
              <a:gdLst>
                <a:gd name="T0" fmla="*/ 1 w 47"/>
                <a:gd name="T1" fmla="*/ 2 h 30"/>
                <a:gd name="T2" fmla="*/ 0 w 47"/>
                <a:gd name="T3" fmla="*/ 2 h 30"/>
                <a:gd name="T4" fmla="*/ 0 w 47"/>
                <a:gd name="T5" fmla="*/ 2 h 30"/>
                <a:gd name="T6" fmla="*/ 0 w 47"/>
                <a:gd name="T7" fmla="*/ 2 h 30"/>
                <a:gd name="T8" fmla="*/ 0 w 47"/>
                <a:gd name="T9" fmla="*/ 2 h 30"/>
                <a:gd name="T10" fmla="*/ 0 w 47"/>
                <a:gd name="T11" fmla="*/ 2 h 30"/>
                <a:gd name="T12" fmla="*/ 0 w 47"/>
                <a:gd name="T13" fmla="*/ 1 h 30"/>
                <a:gd name="T14" fmla="*/ 0 w 47"/>
                <a:gd name="T15" fmla="*/ 1 h 30"/>
                <a:gd name="T16" fmla="*/ 0 w 47"/>
                <a:gd name="T17" fmla="*/ 1 h 30"/>
                <a:gd name="T18" fmla="*/ 0 w 47"/>
                <a:gd name="T19" fmla="*/ 1 h 30"/>
                <a:gd name="T20" fmla="*/ 0 w 47"/>
                <a:gd name="T21" fmla="*/ 1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1 w 47"/>
                <a:gd name="T35" fmla="*/ 0 h 30"/>
                <a:gd name="T36" fmla="*/ 1 w 47"/>
                <a:gd name="T37" fmla="*/ 0 h 30"/>
                <a:gd name="T38" fmla="*/ 1 w 47"/>
                <a:gd name="T39" fmla="*/ 0 h 30"/>
                <a:gd name="T40" fmla="*/ 1 w 47"/>
                <a:gd name="T41" fmla="*/ 0 h 30"/>
                <a:gd name="T42" fmla="*/ 1 w 47"/>
                <a:gd name="T43" fmla="*/ 0 h 30"/>
                <a:gd name="T44" fmla="*/ 2 w 47"/>
                <a:gd name="T45" fmla="*/ 0 h 30"/>
                <a:gd name="T46" fmla="*/ 2 w 47"/>
                <a:gd name="T47" fmla="*/ 0 h 30"/>
                <a:gd name="T48" fmla="*/ 2 w 47"/>
                <a:gd name="T49" fmla="*/ 0 h 30"/>
                <a:gd name="T50" fmla="*/ 2 w 47"/>
                <a:gd name="T51" fmla="*/ 1 h 30"/>
                <a:gd name="T52" fmla="*/ 2 w 47"/>
                <a:gd name="T53" fmla="*/ 1 h 30"/>
                <a:gd name="T54" fmla="*/ 2 w 47"/>
                <a:gd name="T55" fmla="*/ 1 h 30"/>
                <a:gd name="T56" fmla="*/ 2 w 47"/>
                <a:gd name="T57" fmla="*/ 1 h 30"/>
                <a:gd name="T58" fmla="*/ 2 w 47"/>
                <a:gd name="T59" fmla="*/ 1 h 30"/>
                <a:gd name="T60" fmla="*/ 2 w 47"/>
                <a:gd name="T61" fmla="*/ 2 h 30"/>
                <a:gd name="T62" fmla="*/ 2 w 47"/>
                <a:gd name="T63" fmla="*/ 2 h 30"/>
                <a:gd name="T64" fmla="*/ 2 w 47"/>
                <a:gd name="T65" fmla="*/ 2 h 30"/>
                <a:gd name="T66" fmla="*/ 1 w 47"/>
                <a:gd name="T67" fmla="*/ 2 h 30"/>
                <a:gd name="T68" fmla="*/ 1 w 47"/>
                <a:gd name="T69" fmla="*/ 2 h 30"/>
                <a:gd name="T70" fmla="*/ 1 w 47"/>
                <a:gd name="T71" fmla="*/ 2 h 30"/>
                <a:gd name="T72" fmla="*/ 1 w 47"/>
                <a:gd name="T73" fmla="*/ 2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30"/>
                <a:gd name="T113" fmla="*/ 47 w 47"/>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30">
                  <a:moveTo>
                    <a:pt x="15" y="29"/>
                  </a:moveTo>
                  <a:lnTo>
                    <a:pt x="14" y="29"/>
                  </a:lnTo>
                  <a:lnTo>
                    <a:pt x="12" y="29"/>
                  </a:lnTo>
                  <a:lnTo>
                    <a:pt x="11" y="29"/>
                  </a:lnTo>
                  <a:lnTo>
                    <a:pt x="10" y="28"/>
                  </a:lnTo>
                  <a:lnTo>
                    <a:pt x="9" y="28"/>
                  </a:lnTo>
                  <a:lnTo>
                    <a:pt x="8" y="27"/>
                  </a:lnTo>
                  <a:lnTo>
                    <a:pt x="7" y="26"/>
                  </a:lnTo>
                  <a:lnTo>
                    <a:pt x="5" y="26"/>
                  </a:lnTo>
                  <a:lnTo>
                    <a:pt x="4" y="25"/>
                  </a:lnTo>
                  <a:lnTo>
                    <a:pt x="4" y="24"/>
                  </a:lnTo>
                  <a:lnTo>
                    <a:pt x="3" y="23"/>
                  </a:lnTo>
                  <a:lnTo>
                    <a:pt x="2" y="22"/>
                  </a:lnTo>
                  <a:lnTo>
                    <a:pt x="2" y="21"/>
                  </a:lnTo>
                  <a:lnTo>
                    <a:pt x="1" y="20"/>
                  </a:lnTo>
                  <a:lnTo>
                    <a:pt x="1" y="18"/>
                  </a:lnTo>
                  <a:lnTo>
                    <a:pt x="0" y="17"/>
                  </a:lnTo>
                  <a:lnTo>
                    <a:pt x="0" y="16"/>
                  </a:lnTo>
                  <a:lnTo>
                    <a:pt x="0" y="14"/>
                  </a:lnTo>
                  <a:lnTo>
                    <a:pt x="0" y="13"/>
                  </a:lnTo>
                  <a:lnTo>
                    <a:pt x="0" y="12"/>
                  </a:lnTo>
                  <a:lnTo>
                    <a:pt x="1" y="11"/>
                  </a:lnTo>
                  <a:lnTo>
                    <a:pt x="1" y="10"/>
                  </a:lnTo>
                  <a:lnTo>
                    <a:pt x="2" y="8"/>
                  </a:lnTo>
                  <a:lnTo>
                    <a:pt x="2" y="7"/>
                  </a:lnTo>
                  <a:lnTo>
                    <a:pt x="3" y="6"/>
                  </a:lnTo>
                  <a:lnTo>
                    <a:pt x="4" y="5"/>
                  </a:lnTo>
                  <a:lnTo>
                    <a:pt x="4" y="4"/>
                  </a:lnTo>
                  <a:lnTo>
                    <a:pt x="5" y="3"/>
                  </a:lnTo>
                  <a:lnTo>
                    <a:pt x="7" y="2"/>
                  </a:lnTo>
                  <a:lnTo>
                    <a:pt x="8" y="2"/>
                  </a:lnTo>
                  <a:lnTo>
                    <a:pt x="9" y="1"/>
                  </a:lnTo>
                  <a:lnTo>
                    <a:pt x="10" y="1"/>
                  </a:lnTo>
                  <a:lnTo>
                    <a:pt x="11" y="0"/>
                  </a:lnTo>
                  <a:lnTo>
                    <a:pt x="12" y="0"/>
                  </a:lnTo>
                  <a:lnTo>
                    <a:pt x="14" y="0"/>
                  </a:lnTo>
                  <a:lnTo>
                    <a:pt x="15" y="0"/>
                  </a:lnTo>
                  <a:lnTo>
                    <a:pt x="31" y="0"/>
                  </a:lnTo>
                  <a:lnTo>
                    <a:pt x="32" y="0"/>
                  </a:lnTo>
                  <a:lnTo>
                    <a:pt x="34" y="0"/>
                  </a:lnTo>
                  <a:lnTo>
                    <a:pt x="35" y="0"/>
                  </a:lnTo>
                  <a:lnTo>
                    <a:pt x="36" y="1"/>
                  </a:lnTo>
                  <a:lnTo>
                    <a:pt x="37" y="1"/>
                  </a:lnTo>
                  <a:lnTo>
                    <a:pt x="38" y="2"/>
                  </a:lnTo>
                  <a:lnTo>
                    <a:pt x="40" y="2"/>
                  </a:lnTo>
                  <a:lnTo>
                    <a:pt x="41" y="3"/>
                  </a:lnTo>
                  <a:lnTo>
                    <a:pt x="42" y="4"/>
                  </a:lnTo>
                  <a:lnTo>
                    <a:pt x="42" y="5"/>
                  </a:lnTo>
                  <a:lnTo>
                    <a:pt x="43" y="6"/>
                  </a:lnTo>
                  <a:lnTo>
                    <a:pt x="44" y="7"/>
                  </a:lnTo>
                  <a:lnTo>
                    <a:pt x="45" y="8"/>
                  </a:lnTo>
                  <a:lnTo>
                    <a:pt x="45" y="10"/>
                  </a:lnTo>
                  <a:lnTo>
                    <a:pt x="46" y="11"/>
                  </a:lnTo>
                  <a:lnTo>
                    <a:pt x="46" y="12"/>
                  </a:lnTo>
                  <a:lnTo>
                    <a:pt x="46" y="13"/>
                  </a:lnTo>
                  <a:lnTo>
                    <a:pt x="46" y="14"/>
                  </a:lnTo>
                  <a:lnTo>
                    <a:pt x="46" y="16"/>
                  </a:lnTo>
                  <a:lnTo>
                    <a:pt x="46" y="17"/>
                  </a:lnTo>
                  <a:lnTo>
                    <a:pt x="46" y="18"/>
                  </a:lnTo>
                  <a:lnTo>
                    <a:pt x="45" y="20"/>
                  </a:lnTo>
                  <a:lnTo>
                    <a:pt x="45" y="21"/>
                  </a:lnTo>
                  <a:lnTo>
                    <a:pt x="44" y="22"/>
                  </a:lnTo>
                  <a:lnTo>
                    <a:pt x="43" y="23"/>
                  </a:lnTo>
                  <a:lnTo>
                    <a:pt x="42" y="24"/>
                  </a:lnTo>
                  <a:lnTo>
                    <a:pt x="42" y="25"/>
                  </a:lnTo>
                  <a:lnTo>
                    <a:pt x="41" y="26"/>
                  </a:lnTo>
                  <a:lnTo>
                    <a:pt x="40" y="26"/>
                  </a:lnTo>
                  <a:lnTo>
                    <a:pt x="38" y="27"/>
                  </a:lnTo>
                  <a:lnTo>
                    <a:pt x="37" y="28"/>
                  </a:lnTo>
                  <a:lnTo>
                    <a:pt x="36" y="28"/>
                  </a:lnTo>
                  <a:lnTo>
                    <a:pt x="35" y="29"/>
                  </a:lnTo>
                  <a:lnTo>
                    <a:pt x="34" y="29"/>
                  </a:lnTo>
                  <a:lnTo>
                    <a:pt x="32" y="29"/>
                  </a:lnTo>
                  <a:lnTo>
                    <a:pt x="31" y="29"/>
                  </a:lnTo>
                  <a:lnTo>
                    <a:pt x="15" y="29"/>
                  </a:lnTo>
                </a:path>
              </a:pathLst>
            </a:custGeom>
            <a:solidFill>
              <a:srgbClr val="232323"/>
            </a:solidFill>
            <a:ln w="12700" cap="rnd">
              <a:solidFill>
                <a:srgbClr val="0000FF"/>
              </a:solidFill>
              <a:round/>
              <a:headEnd/>
              <a:tailEnd/>
            </a:ln>
          </p:spPr>
          <p:txBody>
            <a:bodyPr/>
            <a:lstStyle/>
            <a:p>
              <a:endParaRPr lang="zh-TW" altLang="en-US"/>
            </a:p>
          </p:txBody>
        </p:sp>
        <p:sp>
          <p:nvSpPr>
            <p:cNvPr id="94292" name="Freeform 76"/>
            <p:cNvSpPr>
              <a:spLocks/>
            </p:cNvSpPr>
            <p:nvPr/>
          </p:nvSpPr>
          <p:spPr bwMode="auto">
            <a:xfrm>
              <a:off x="3617" y="4031"/>
              <a:ext cx="223" cy="39"/>
            </a:xfrm>
            <a:custGeom>
              <a:avLst/>
              <a:gdLst>
                <a:gd name="T0" fmla="*/ 0 w 646"/>
                <a:gd name="T1" fmla="*/ 8 h 87"/>
                <a:gd name="T2" fmla="*/ 27 w 646"/>
                <a:gd name="T3" fmla="*/ 8 h 87"/>
                <a:gd name="T4" fmla="*/ 25 w 646"/>
                <a:gd name="T5" fmla="*/ 0 h 87"/>
                <a:gd name="T6" fmla="*/ 2 w 646"/>
                <a:gd name="T7" fmla="*/ 0 h 87"/>
                <a:gd name="T8" fmla="*/ 0 w 646"/>
                <a:gd name="T9" fmla="*/ 8 h 87"/>
                <a:gd name="T10" fmla="*/ 0 60000 65536"/>
                <a:gd name="T11" fmla="*/ 0 60000 65536"/>
                <a:gd name="T12" fmla="*/ 0 60000 65536"/>
                <a:gd name="T13" fmla="*/ 0 60000 65536"/>
                <a:gd name="T14" fmla="*/ 0 60000 65536"/>
                <a:gd name="T15" fmla="*/ 0 w 646"/>
                <a:gd name="T16" fmla="*/ 0 h 87"/>
                <a:gd name="T17" fmla="*/ 646 w 646"/>
                <a:gd name="T18" fmla="*/ 87 h 87"/>
              </a:gdLst>
              <a:ahLst/>
              <a:cxnLst>
                <a:cxn ang="T10">
                  <a:pos x="T0" y="T1"/>
                </a:cxn>
                <a:cxn ang="T11">
                  <a:pos x="T2" y="T3"/>
                </a:cxn>
                <a:cxn ang="T12">
                  <a:pos x="T4" y="T5"/>
                </a:cxn>
                <a:cxn ang="T13">
                  <a:pos x="T6" y="T7"/>
                </a:cxn>
                <a:cxn ang="T14">
                  <a:pos x="T8" y="T9"/>
                </a:cxn>
              </a:cxnLst>
              <a:rect l="T15" t="T16" r="T17" b="T18"/>
              <a:pathLst>
                <a:path w="646" h="87">
                  <a:moveTo>
                    <a:pt x="0" y="86"/>
                  </a:moveTo>
                  <a:lnTo>
                    <a:pt x="645" y="86"/>
                  </a:lnTo>
                  <a:lnTo>
                    <a:pt x="610" y="0"/>
                  </a:lnTo>
                  <a:lnTo>
                    <a:pt x="42" y="0"/>
                  </a:lnTo>
                  <a:lnTo>
                    <a:pt x="0" y="86"/>
                  </a:lnTo>
                </a:path>
              </a:pathLst>
            </a:custGeom>
            <a:gradFill rotWithShape="0">
              <a:gsLst>
                <a:gs pos="0">
                  <a:srgbClr val="919191"/>
                </a:gs>
                <a:gs pos="100000">
                  <a:srgbClr val="D3D3D3"/>
                </a:gs>
              </a:gsLst>
              <a:lin ang="5400000" scaled="1"/>
            </a:gradFill>
            <a:ln w="12700" cap="rnd">
              <a:solidFill>
                <a:srgbClr val="0000FF"/>
              </a:solidFill>
              <a:round/>
              <a:headEnd/>
              <a:tailEnd/>
            </a:ln>
          </p:spPr>
          <p:txBody>
            <a:bodyPr/>
            <a:lstStyle/>
            <a:p>
              <a:endParaRPr lang="zh-TW" altLang="en-US"/>
            </a:p>
          </p:txBody>
        </p:sp>
        <p:sp>
          <p:nvSpPr>
            <p:cNvPr id="94293" name="Freeform 77"/>
            <p:cNvSpPr>
              <a:spLocks/>
            </p:cNvSpPr>
            <p:nvPr/>
          </p:nvSpPr>
          <p:spPr bwMode="auto">
            <a:xfrm>
              <a:off x="3617" y="4069"/>
              <a:ext cx="223" cy="7"/>
            </a:xfrm>
            <a:custGeom>
              <a:avLst/>
              <a:gdLst>
                <a:gd name="T0" fmla="*/ 0 w 646"/>
                <a:gd name="T1" fmla="*/ 1 h 17"/>
                <a:gd name="T2" fmla="*/ 0 w 646"/>
                <a:gd name="T3" fmla="*/ 0 h 17"/>
                <a:gd name="T4" fmla="*/ 27 w 646"/>
                <a:gd name="T5" fmla="*/ 0 h 17"/>
                <a:gd name="T6" fmla="*/ 27 w 646"/>
                <a:gd name="T7" fmla="*/ 1 h 17"/>
                <a:gd name="T8" fmla="*/ 0 w 646"/>
                <a:gd name="T9" fmla="*/ 1 h 17"/>
                <a:gd name="T10" fmla="*/ 0 60000 65536"/>
                <a:gd name="T11" fmla="*/ 0 60000 65536"/>
                <a:gd name="T12" fmla="*/ 0 60000 65536"/>
                <a:gd name="T13" fmla="*/ 0 60000 65536"/>
                <a:gd name="T14" fmla="*/ 0 60000 65536"/>
                <a:gd name="T15" fmla="*/ 0 w 646"/>
                <a:gd name="T16" fmla="*/ 0 h 17"/>
                <a:gd name="T17" fmla="*/ 646 w 646"/>
                <a:gd name="T18" fmla="*/ 17 h 17"/>
              </a:gdLst>
              <a:ahLst/>
              <a:cxnLst>
                <a:cxn ang="T10">
                  <a:pos x="T0" y="T1"/>
                </a:cxn>
                <a:cxn ang="T11">
                  <a:pos x="T2" y="T3"/>
                </a:cxn>
                <a:cxn ang="T12">
                  <a:pos x="T4" y="T5"/>
                </a:cxn>
                <a:cxn ang="T13">
                  <a:pos x="T6" y="T7"/>
                </a:cxn>
                <a:cxn ang="T14">
                  <a:pos x="T8" y="T9"/>
                </a:cxn>
              </a:cxnLst>
              <a:rect l="T15" t="T16" r="T17" b="T18"/>
              <a:pathLst>
                <a:path w="646" h="17">
                  <a:moveTo>
                    <a:pt x="0" y="16"/>
                  </a:moveTo>
                  <a:lnTo>
                    <a:pt x="0" y="0"/>
                  </a:lnTo>
                  <a:lnTo>
                    <a:pt x="645" y="0"/>
                  </a:lnTo>
                  <a:lnTo>
                    <a:pt x="645" y="16"/>
                  </a:lnTo>
                  <a:lnTo>
                    <a:pt x="0" y="16"/>
                  </a:lnTo>
                </a:path>
              </a:pathLst>
            </a:custGeom>
            <a:gradFill rotWithShape="0">
              <a:gsLst>
                <a:gs pos="0">
                  <a:srgbClr val="767676"/>
                </a:gs>
                <a:gs pos="100000">
                  <a:srgbClr val="676767"/>
                </a:gs>
              </a:gsLst>
              <a:lin ang="0" scaled="1"/>
            </a:gradFill>
            <a:ln w="12700" cap="rnd">
              <a:solidFill>
                <a:srgbClr val="0000FF"/>
              </a:solidFill>
              <a:round/>
              <a:headEnd/>
              <a:tailEnd/>
            </a:ln>
          </p:spPr>
          <p:txBody>
            <a:bodyPr/>
            <a:lstStyle/>
            <a:p>
              <a:endParaRPr lang="zh-TW" altLang="en-US"/>
            </a:p>
          </p:txBody>
        </p:sp>
        <p:sp>
          <p:nvSpPr>
            <p:cNvPr id="94294" name="Freeform 78"/>
            <p:cNvSpPr>
              <a:spLocks/>
            </p:cNvSpPr>
            <p:nvPr/>
          </p:nvSpPr>
          <p:spPr bwMode="auto">
            <a:xfrm>
              <a:off x="3628" y="4037"/>
              <a:ext cx="200" cy="27"/>
            </a:xfrm>
            <a:custGeom>
              <a:avLst/>
              <a:gdLst>
                <a:gd name="T0" fmla="*/ 0 w 578"/>
                <a:gd name="T1" fmla="*/ 5 h 63"/>
                <a:gd name="T2" fmla="*/ 24 w 578"/>
                <a:gd name="T3" fmla="*/ 5 h 63"/>
                <a:gd name="T4" fmla="*/ 23 w 578"/>
                <a:gd name="T5" fmla="*/ 0 h 63"/>
                <a:gd name="T6" fmla="*/ 1 w 578"/>
                <a:gd name="T7" fmla="*/ 0 h 63"/>
                <a:gd name="T8" fmla="*/ 0 w 578"/>
                <a:gd name="T9" fmla="*/ 5 h 63"/>
                <a:gd name="T10" fmla="*/ 0 60000 65536"/>
                <a:gd name="T11" fmla="*/ 0 60000 65536"/>
                <a:gd name="T12" fmla="*/ 0 60000 65536"/>
                <a:gd name="T13" fmla="*/ 0 60000 65536"/>
                <a:gd name="T14" fmla="*/ 0 60000 65536"/>
                <a:gd name="T15" fmla="*/ 0 w 578"/>
                <a:gd name="T16" fmla="*/ 0 h 63"/>
                <a:gd name="T17" fmla="*/ 578 w 578"/>
                <a:gd name="T18" fmla="*/ 63 h 63"/>
              </a:gdLst>
              <a:ahLst/>
              <a:cxnLst>
                <a:cxn ang="T10">
                  <a:pos x="T0" y="T1"/>
                </a:cxn>
                <a:cxn ang="T11">
                  <a:pos x="T2" y="T3"/>
                </a:cxn>
                <a:cxn ang="T12">
                  <a:pos x="T4" y="T5"/>
                </a:cxn>
                <a:cxn ang="T13">
                  <a:pos x="T6" y="T7"/>
                </a:cxn>
                <a:cxn ang="T14">
                  <a:pos x="T8" y="T9"/>
                </a:cxn>
              </a:cxnLst>
              <a:rect l="T15" t="T16" r="T17" b="T18"/>
              <a:pathLst>
                <a:path w="578" h="63">
                  <a:moveTo>
                    <a:pt x="0" y="62"/>
                  </a:moveTo>
                  <a:lnTo>
                    <a:pt x="577" y="62"/>
                  </a:lnTo>
                  <a:lnTo>
                    <a:pt x="557" y="0"/>
                  </a:lnTo>
                  <a:lnTo>
                    <a:pt x="25" y="0"/>
                  </a:lnTo>
                  <a:lnTo>
                    <a:pt x="0" y="62"/>
                  </a:lnTo>
                </a:path>
              </a:pathLst>
            </a:custGeom>
            <a:gradFill rotWithShape="0">
              <a:gsLst>
                <a:gs pos="0">
                  <a:srgbClr val="6B6B6B"/>
                </a:gs>
                <a:gs pos="100000">
                  <a:srgbClr val="999999"/>
                </a:gs>
              </a:gsLst>
              <a:lin ang="5400000" scaled="1"/>
            </a:gradFill>
            <a:ln w="12700" cap="rnd">
              <a:solidFill>
                <a:srgbClr val="0000FF"/>
              </a:solidFill>
              <a:round/>
              <a:headEnd/>
              <a:tailEnd/>
            </a:ln>
          </p:spPr>
          <p:txBody>
            <a:bodyPr/>
            <a:lstStyle/>
            <a:p>
              <a:endParaRPr lang="zh-TW" altLang="en-US"/>
            </a:p>
          </p:txBody>
        </p:sp>
        <p:sp>
          <p:nvSpPr>
            <p:cNvPr id="94295" name="Freeform 79"/>
            <p:cNvSpPr>
              <a:spLocks/>
            </p:cNvSpPr>
            <p:nvPr/>
          </p:nvSpPr>
          <p:spPr bwMode="auto">
            <a:xfrm>
              <a:off x="3619" y="3792"/>
              <a:ext cx="161" cy="161"/>
            </a:xfrm>
            <a:custGeom>
              <a:avLst/>
              <a:gdLst>
                <a:gd name="T0" fmla="*/ 19 w 467"/>
                <a:gd name="T1" fmla="*/ 31 h 366"/>
                <a:gd name="T2" fmla="*/ 19 w 467"/>
                <a:gd name="T3" fmla="*/ 31 h 366"/>
                <a:gd name="T4" fmla="*/ 19 w 467"/>
                <a:gd name="T5" fmla="*/ 31 h 366"/>
                <a:gd name="T6" fmla="*/ 19 w 467"/>
                <a:gd name="T7" fmla="*/ 31 h 366"/>
                <a:gd name="T8" fmla="*/ 19 w 467"/>
                <a:gd name="T9" fmla="*/ 31 h 366"/>
                <a:gd name="T10" fmla="*/ 19 w 467"/>
                <a:gd name="T11" fmla="*/ 31 h 366"/>
                <a:gd name="T12" fmla="*/ 19 w 467"/>
                <a:gd name="T13" fmla="*/ 31 h 366"/>
                <a:gd name="T14" fmla="*/ 19 w 467"/>
                <a:gd name="T15" fmla="*/ 31 h 366"/>
                <a:gd name="T16" fmla="*/ 19 w 467"/>
                <a:gd name="T17" fmla="*/ 31 h 366"/>
                <a:gd name="T18" fmla="*/ 0 w 467"/>
                <a:gd name="T19" fmla="*/ 31 h 366"/>
                <a:gd name="T20" fmla="*/ 0 w 467"/>
                <a:gd name="T21" fmla="*/ 31 h 366"/>
                <a:gd name="T22" fmla="*/ 0 w 467"/>
                <a:gd name="T23" fmla="*/ 31 h 366"/>
                <a:gd name="T24" fmla="*/ 0 w 467"/>
                <a:gd name="T25" fmla="*/ 31 h 366"/>
                <a:gd name="T26" fmla="*/ 0 w 467"/>
                <a:gd name="T27" fmla="*/ 31 h 366"/>
                <a:gd name="T28" fmla="*/ 0 w 467"/>
                <a:gd name="T29" fmla="*/ 31 h 366"/>
                <a:gd name="T30" fmla="*/ 0 w 467"/>
                <a:gd name="T31" fmla="*/ 31 h 366"/>
                <a:gd name="T32" fmla="*/ 0 w 467"/>
                <a:gd name="T33" fmla="*/ 31 h 366"/>
                <a:gd name="T34" fmla="*/ 0 w 467"/>
                <a:gd name="T35" fmla="*/ 30 h 366"/>
                <a:gd name="T36" fmla="*/ 0 w 467"/>
                <a:gd name="T37" fmla="*/ 0 h 366"/>
                <a:gd name="T38" fmla="*/ 0 w 467"/>
                <a:gd name="T39" fmla="*/ 0 h 366"/>
                <a:gd name="T40" fmla="*/ 0 w 467"/>
                <a:gd name="T41" fmla="*/ 0 h 366"/>
                <a:gd name="T42" fmla="*/ 0 w 467"/>
                <a:gd name="T43" fmla="*/ 0 h 366"/>
                <a:gd name="T44" fmla="*/ 0 w 467"/>
                <a:gd name="T45" fmla="*/ 0 h 366"/>
                <a:gd name="T46" fmla="*/ 0 w 467"/>
                <a:gd name="T47" fmla="*/ 0 h 366"/>
                <a:gd name="T48" fmla="*/ 0 w 467"/>
                <a:gd name="T49" fmla="*/ 0 h 366"/>
                <a:gd name="T50" fmla="*/ 0 w 467"/>
                <a:gd name="T51" fmla="*/ 0 h 366"/>
                <a:gd name="T52" fmla="*/ 0 w 467"/>
                <a:gd name="T53" fmla="*/ 0 h 366"/>
                <a:gd name="T54" fmla="*/ 19 w 467"/>
                <a:gd name="T55" fmla="*/ 0 h 366"/>
                <a:gd name="T56" fmla="*/ 19 w 467"/>
                <a:gd name="T57" fmla="*/ 0 h 366"/>
                <a:gd name="T58" fmla="*/ 19 w 467"/>
                <a:gd name="T59" fmla="*/ 0 h 366"/>
                <a:gd name="T60" fmla="*/ 19 w 467"/>
                <a:gd name="T61" fmla="*/ 0 h 366"/>
                <a:gd name="T62" fmla="*/ 19 w 467"/>
                <a:gd name="T63" fmla="*/ 0 h 366"/>
                <a:gd name="T64" fmla="*/ 19 w 467"/>
                <a:gd name="T65" fmla="*/ 0 h 366"/>
                <a:gd name="T66" fmla="*/ 19 w 467"/>
                <a:gd name="T67" fmla="*/ 0 h 366"/>
                <a:gd name="T68" fmla="*/ 19 w 467"/>
                <a:gd name="T69" fmla="*/ 0 h 366"/>
                <a:gd name="T70" fmla="*/ 19 w 467"/>
                <a:gd name="T71" fmla="*/ 0 h 366"/>
                <a:gd name="T72" fmla="*/ 19 w 467"/>
                <a:gd name="T73" fmla="*/ 30 h 3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7"/>
                <a:gd name="T112" fmla="*/ 0 h 366"/>
                <a:gd name="T113" fmla="*/ 467 w 467"/>
                <a:gd name="T114" fmla="*/ 366 h 3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7" h="366">
                  <a:moveTo>
                    <a:pt x="466" y="358"/>
                  </a:moveTo>
                  <a:lnTo>
                    <a:pt x="466" y="359"/>
                  </a:lnTo>
                  <a:lnTo>
                    <a:pt x="466" y="360"/>
                  </a:lnTo>
                  <a:lnTo>
                    <a:pt x="466" y="361"/>
                  </a:lnTo>
                  <a:lnTo>
                    <a:pt x="466" y="362"/>
                  </a:lnTo>
                  <a:lnTo>
                    <a:pt x="465" y="362"/>
                  </a:lnTo>
                  <a:lnTo>
                    <a:pt x="464" y="363"/>
                  </a:lnTo>
                  <a:lnTo>
                    <a:pt x="463" y="364"/>
                  </a:lnTo>
                  <a:lnTo>
                    <a:pt x="462" y="364"/>
                  </a:lnTo>
                  <a:lnTo>
                    <a:pt x="461" y="365"/>
                  </a:lnTo>
                  <a:lnTo>
                    <a:pt x="460" y="365"/>
                  </a:lnTo>
                  <a:lnTo>
                    <a:pt x="459" y="365"/>
                  </a:lnTo>
                  <a:lnTo>
                    <a:pt x="7" y="365"/>
                  </a:lnTo>
                  <a:lnTo>
                    <a:pt x="6" y="365"/>
                  </a:lnTo>
                  <a:lnTo>
                    <a:pt x="5" y="365"/>
                  </a:lnTo>
                  <a:lnTo>
                    <a:pt x="4" y="364"/>
                  </a:lnTo>
                  <a:lnTo>
                    <a:pt x="3" y="364"/>
                  </a:lnTo>
                  <a:lnTo>
                    <a:pt x="2" y="363"/>
                  </a:lnTo>
                  <a:lnTo>
                    <a:pt x="1" y="363"/>
                  </a:lnTo>
                  <a:lnTo>
                    <a:pt x="1" y="362"/>
                  </a:lnTo>
                  <a:lnTo>
                    <a:pt x="0" y="361"/>
                  </a:lnTo>
                  <a:lnTo>
                    <a:pt x="0" y="360"/>
                  </a:lnTo>
                  <a:lnTo>
                    <a:pt x="0" y="359"/>
                  </a:lnTo>
                  <a:lnTo>
                    <a:pt x="0" y="35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459" y="0"/>
                  </a:lnTo>
                  <a:lnTo>
                    <a:pt x="460" y="0"/>
                  </a:lnTo>
                  <a:lnTo>
                    <a:pt x="461" y="0"/>
                  </a:lnTo>
                  <a:lnTo>
                    <a:pt x="462" y="0"/>
                  </a:lnTo>
                  <a:lnTo>
                    <a:pt x="463" y="1"/>
                  </a:lnTo>
                  <a:lnTo>
                    <a:pt x="463" y="2"/>
                  </a:lnTo>
                  <a:lnTo>
                    <a:pt x="464" y="2"/>
                  </a:lnTo>
                  <a:lnTo>
                    <a:pt x="464" y="3"/>
                  </a:lnTo>
                  <a:lnTo>
                    <a:pt x="465" y="3"/>
                  </a:lnTo>
                  <a:lnTo>
                    <a:pt x="466" y="4"/>
                  </a:lnTo>
                  <a:lnTo>
                    <a:pt x="466" y="5"/>
                  </a:lnTo>
                  <a:lnTo>
                    <a:pt x="466" y="6"/>
                  </a:lnTo>
                  <a:lnTo>
                    <a:pt x="466" y="7"/>
                  </a:lnTo>
                  <a:lnTo>
                    <a:pt x="466" y="358"/>
                  </a:lnTo>
                </a:path>
              </a:pathLst>
            </a:custGeom>
            <a:gradFill rotWithShape="0">
              <a:gsLst>
                <a:gs pos="0">
                  <a:srgbClr val="C4C4C4"/>
                </a:gs>
                <a:gs pos="100000">
                  <a:srgbClr val="DADADA"/>
                </a:gs>
              </a:gsLst>
              <a:lin ang="5400000" scaled="1"/>
            </a:gradFill>
            <a:ln w="12700" cap="rnd">
              <a:solidFill>
                <a:srgbClr val="0000FF"/>
              </a:solidFill>
              <a:round/>
              <a:headEnd/>
              <a:tailEnd/>
            </a:ln>
          </p:spPr>
          <p:txBody>
            <a:bodyPr/>
            <a:lstStyle/>
            <a:p>
              <a:endParaRPr lang="zh-TW" altLang="en-US"/>
            </a:p>
          </p:txBody>
        </p:sp>
        <p:sp>
          <p:nvSpPr>
            <p:cNvPr id="94296" name="Freeform 80"/>
            <p:cNvSpPr>
              <a:spLocks/>
            </p:cNvSpPr>
            <p:nvPr/>
          </p:nvSpPr>
          <p:spPr bwMode="auto">
            <a:xfrm>
              <a:off x="3738" y="4003"/>
              <a:ext cx="49" cy="0"/>
            </a:xfrm>
            <a:custGeom>
              <a:avLst/>
              <a:gdLst>
                <a:gd name="T0" fmla="*/ 0 w 142"/>
                <a:gd name="T1" fmla="*/ 0 h 1"/>
                <a:gd name="T2" fmla="*/ 6 w 142"/>
                <a:gd name="T3" fmla="*/ 0 h 1"/>
                <a:gd name="T4" fmla="*/ 6 w 142"/>
                <a:gd name="T5" fmla="*/ 0 h 1"/>
                <a:gd name="T6" fmla="*/ 0 w 142"/>
                <a:gd name="T7" fmla="*/ 0 h 1"/>
                <a:gd name="T8" fmla="*/ 0 w 142"/>
                <a:gd name="T9" fmla="*/ 0 h 1"/>
                <a:gd name="T10" fmla="*/ 0 60000 65536"/>
                <a:gd name="T11" fmla="*/ 0 60000 65536"/>
                <a:gd name="T12" fmla="*/ 0 60000 65536"/>
                <a:gd name="T13" fmla="*/ 0 60000 65536"/>
                <a:gd name="T14" fmla="*/ 0 60000 65536"/>
                <a:gd name="T15" fmla="*/ 0 w 142"/>
                <a:gd name="T16" fmla="*/ 0 h 1"/>
                <a:gd name="T17" fmla="*/ 142 w 142"/>
                <a:gd name="T18" fmla="*/ 0 h 1"/>
              </a:gdLst>
              <a:ahLst/>
              <a:cxnLst>
                <a:cxn ang="T10">
                  <a:pos x="T0" y="T1"/>
                </a:cxn>
                <a:cxn ang="T11">
                  <a:pos x="T2" y="T3"/>
                </a:cxn>
                <a:cxn ang="T12">
                  <a:pos x="T4" y="T5"/>
                </a:cxn>
                <a:cxn ang="T13">
                  <a:pos x="T6" y="T7"/>
                </a:cxn>
                <a:cxn ang="T14">
                  <a:pos x="T8" y="T9"/>
                </a:cxn>
              </a:cxnLst>
              <a:rect l="T15" t="T16" r="T17" b="T18"/>
              <a:pathLst>
                <a:path w="142" h="1">
                  <a:moveTo>
                    <a:pt x="0" y="0"/>
                  </a:moveTo>
                  <a:lnTo>
                    <a:pt x="141" y="0"/>
                  </a:lnTo>
                  <a:lnTo>
                    <a:pt x="0" y="0"/>
                  </a:lnTo>
                </a:path>
              </a:pathLst>
            </a:custGeom>
            <a:solidFill>
              <a:srgbClr val="232323"/>
            </a:solidFill>
            <a:ln w="12700" cap="rnd">
              <a:solidFill>
                <a:srgbClr val="0000FF"/>
              </a:solidFill>
              <a:round/>
              <a:headEnd/>
              <a:tailEnd/>
            </a:ln>
          </p:spPr>
          <p:txBody>
            <a:bodyPr/>
            <a:lstStyle/>
            <a:p>
              <a:endParaRPr lang="zh-TW" altLang="en-US"/>
            </a:p>
          </p:txBody>
        </p:sp>
        <p:sp>
          <p:nvSpPr>
            <p:cNvPr id="94297" name="Rectangle 81"/>
            <p:cNvSpPr>
              <a:spLocks noChangeArrowheads="1"/>
            </p:cNvSpPr>
            <p:nvPr/>
          </p:nvSpPr>
          <p:spPr bwMode="auto">
            <a:xfrm>
              <a:off x="3637" y="3814"/>
              <a:ext cx="125" cy="117"/>
            </a:xfrm>
            <a:prstGeom prst="rect">
              <a:avLst/>
            </a:prstGeom>
            <a:gradFill rotWithShape="0">
              <a:gsLst>
                <a:gs pos="0">
                  <a:srgbClr val="FF9900"/>
                </a:gs>
                <a:gs pos="100000">
                  <a:srgbClr val="764700"/>
                </a:gs>
              </a:gsLst>
              <a:lin ang="5400000" scaled="1"/>
            </a:gradFill>
            <a:ln w="12700">
              <a:solidFill>
                <a:srgbClr val="0000FF"/>
              </a:solidFill>
              <a:miter lim="800000"/>
              <a:headEnd/>
              <a:tailEnd/>
            </a:ln>
          </p:spPr>
          <p:txBody>
            <a:bodyPr wrap="none" anchor="ctr"/>
            <a:lstStyle/>
            <a:p>
              <a:endParaRPr lang="zh-TW" altLang="en-US"/>
            </a:p>
          </p:txBody>
        </p:sp>
        <p:sp>
          <p:nvSpPr>
            <p:cNvPr id="94298" name="Freeform 82"/>
            <p:cNvSpPr>
              <a:spLocks/>
            </p:cNvSpPr>
            <p:nvPr/>
          </p:nvSpPr>
          <p:spPr bwMode="auto">
            <a:xfrm>
              <a:off x="3643" y="3814"/>
              <a:ext cx="119" cy="120"/>
            </a:xfrm>
            <a:custGeom>
              <a:avLst/>
              <a:gdLst>
                <a:gd name="T0" fmla="*/ 0 w 346"/>
                <a:gd name="T1" fmla="*/ 22 h 274"/>
                <a:gd name="T2" fmla="*/ 14 w 346"/>
                <a:gd name="T3" fmla="*/ 22 h 274"/>
                <a:gd name="T4" fmla="*/ 14 w 346"/>
                <a:gd name="T5" fmla="*/ 22 h 274"/>
                <a:gd name="T6" fmla="*/ 14 w 346"/>
                <a:gd name="T7" fmla="*/ 22 h 274"/>
                <a:gd name="T8" fmla="*/ 14 w 346"/>
                <a:gd name="T9" fmla="*/ 22 h 274"/>
                <a:gd name="T10" fmla="*/ 14 w 346"/>
                <a:gd name="T11" fmla="*/ 22 h 274"/>
                <a:gd name="T12" fmla="*/ 14 w 346"/>
                <a:gd name="T13" fmla="*/ 22 h 274"/>
                <a:gd name="T14" fmla="*/ 14 w 346"/>
                <a:gd name="T15" fmla="*/ 22 h 274"/>
                <a:gd name="T16" fmla="*/ 14 w 346"/>
                <a:gd name="T17" fmla="*/ 22 h 274"/>
                <a:gd name="T18" fmla="*/ 14 w 346"/>
                <a:gd name="T19" fmla="*/ 22 h 274"/>
                <a:gd name="T20" fmla="*/ 14 w 346"/>
                <a:gd name="T21" fmla="*/ 1 h 274"/>
                <a:gd name="T22" fmla="*/ 14 w 346"/>
                <a:gd name="T23" fmla="*/ 1 h 274"/>
                <a:gd name="T24" fmla="*/ 14 w 346"/>
                <a:gd name="T25" fmla="*/ 0 h 274"/>
                <a:gd name="T26" fmla="*/ 14 w 346"/>
                <a:gd name="T27" fmla="*/ 0 h 274"/>
                <a:gd name="T28" fmla="*/ 14 w 346"/>
                <a:gd name="T29" fmla="*/ 0 h 274"/>
                <a:gd name="T30" fmla="*/ 14 w 346"/>
                <a:gd name="T31" fmla="*/ 0 h 274"/>
                <a:gd name="T32" fmla="*/ 14 w 346"/>
                <a:gd name="T33" fmla="*/ 0 h 274"/>
                <a:gd name="T34" fmla="*/ 14 w 346"/>
                <a:gd name="T35" fmla="*/ 0 h 274"/>
                <a:gd name="T36" fmla="*/ 14 w 346"/>
                <a:gd name="T37" fmla="*/ 0 h 274"/>
                <a:gd name="T38" fmla="*/ 14 w 346"/>
                <a:gd name="T39" fmla="*/ 0 h 274"/>
                <a:gd name="T40" fmla="*/ 14 w 346"/>
                <a:gd name="T41" fmla="*/ 22 h 274"/>
                <a:gd name="T42" fmla="*/ 14 w 346"/>
                <a:gd name="T43" fmla="*/ 22 h 274"/>
                <a:gd name="T44" fmla="*/ 14 w 346"/>
                <a:gd name="T45" fmla="*/ 22 h 274"/>
                <a:gd name="T46" fmla="*/ 14 w 346"/>
                <a:gd name="T47" fmla="*/ 22 h 274"/>
                <a:gd name="T48" fmla="*/ 14 w 346"/>
                <a:gd name="T49" fmla="*/ 23 h 274"/>
                <a:gd name="T50" fmla="*/ 14 w 346"/>
                <a:gd name="T51" fmla="*/ 23 h 274"/>
                <a:gd name="T52" fmla="*/ 14 w 346"/>
                <a:gd name="T53" fmla="*/ 23 h 274"/>
                <a:gd name="T54" fmla="*/ 14 w 346"/>
                <a:gd name="T55" fmla="*/ 23 h 274"/>
                <a:gd name="T56" fmla="*/ 14 w 346"/>
                <a:gd name="T57" fmla="*/ 23 h 274"/>
                <a:gd name="T58" fmla="*/ 14 w 346"/>
                <a:gd name="T59" fmla="*/ 23 h 274"/>
                <a:gd name="T60" fmla="*/ 14 w 346"/>
                <a:gd name="T61" fmla="*/ 23 h 274"/>
                <a:gd name="T62" fmla="*/ 14 w 346"/>
                <a:gd name="T63" fmla="*/ 23 h 274"/>
                <a:gd name="T64" fmla="*/ 14 w 346"/>
                <a:gd name="T65" fmla="*/ 23 h 274"/>
                <a:gd name="T66" fmla="*/ 0 w 346"/>
                <a:gd name="T67" fmla="*/ 23 h 274"/>
                <a:gd name="T68" fmla="*/ 0 w 346"/>
                <a:gd name="T69" fmla="*/ 22 h 2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6"/>
                <a:gd name="T106" fmla="*/ 0 h 274"/>
                <a:gd name="T107" fmla="*/ 346 w 346"/>
                <a:gd name="T108" fmla="*/ 274 h 2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6" h="274">
                  <a:moveTo>
                    <a:pt x="7" y="265"/>
                  </a:moveTo>
                  <a:lnTo>
                    <a:pt x="333" y="265"/>
                  </a:lnTo>
                  <a:lnTo>
                    <a:pt x="334" y="265"/>
                  </a:lnTo>
                  <a:lnTo>
                    <a:pt x="336" y="265"/>
                  </a:lnTo>
                  <a:lnTo>
                    <a:pt x="337" y="265"/>
                  </a:lnTo>
                  <a:lnTo>
                    <a:pt x="337" y="264"/>
                  </a:lnTo>
                  <a:lnTo>
                    <a:pt x="338" y="264"/>
                  </a:lnTo>
                  <a:lnTo>
                    <a:pt x="338" y="262"/>
                  </a:lnTo>
                  <a:lnTo>
                    <a:pt x="338" y="261"/>
                  </a:lnTo>
                  <a:lnTo>
                    <a:pt x="338" y="260"/>
                  </a:lnTo>
                  <a:lnTo>
                    <a:pt x="338" y="9"/>
                  </a:lnTo>
                  <a:lnTo>
                    <a:pt x="338" y="8"/>
                  </a:lnTo>
                  <a:lnTo>
                    <a:pt x="338" y="7"/>
                  </a:lnTo>
                  <a:lnTo>
                    <a:pt x="337" y="6"/>
                  </a:lnTo>
                  <a:lnTo>
                    <a:pt x="343" y="0"/>
                  </a:lnTo>
                  <a:lnTo>
                    <a:pt x="344" y="0"/>
                  </a:lnTo>
                  <a:lnTo>
                    <a:pt x="344" y="1"/>
                  </a:lnTo>
                  <a:lnTo>
                    <a:pt x="344" y="2"/>
                  </a:lnTo>
                  <a:lnTo>
                    <a:pt x="345" y="4"/>
                  </a:lnTo>
                  <a:lnTo>
                    <a:pt x="345" y="5"/>
                  </a:lnTo>
                  <a:lnTo>
                    <a:pt x="345" y="265"/>
                  </a:lnTo>
                  <a:lnTo>
                    <a:pt x="345" y="266"/>
                  </a:lnTo>
                  <a:lnTo>
                    <a:pt x="344" y="267"/>
                  </a:lnTo>
                  <a:lnTo>
                    <a:pt x="344" y="268"/>
                  </a:lnTo>
                  <a:lnTo>
                    <a:pt x="344" y="269"/>
                  </a:lnTo>
                  <a:lnTo>
                    <a:pt x="343" y="269"/>
                  </a:lnTo>
                  <a:lnTo>
                    <a:pt x="343" y="271"/>
                  </a:lnTo>
                  <a:lnTo>
                    <a:pt x="341" y="271"/>
                  </a:lnTo>
                  <a:lnTo>
                    <a:pt x="341" y="272"/>
                  </a:lnTo>
                  <a:lnTo>
                    <a:pt x="340" y="272"/>
                  </a:lnTo>
                  <a:lnTo>
                    <a:pt x="339" y="272"/>
                  </a:lnTo>
                  <a:lnTo>
                    <a:pt x="338" y="272"/>
                  </a:lnTo>
                  <a:lnTo>
                    <a:pt x="337" y="273"/>
                  </a:lnTo>
                  <a:lnTo>
                    <a:pt x="0" y="273"/>
                  </a:lnTo>
                  <a:lnTo>
                    <a:pt x="7" y="265"/>
                  </a:lnTo>
                </a:path>
              </a:pathLst>
            </a:custGeom>
            <a:solidFill>
              <a:srgbClr val="FFFFFF"/>
            </a:solidFill>
            <a:ln w="12700" cap="rnd">
              <a:solidFill>
                <a:srgbClr val="0000FF"/>
              </a:solidFill>
              <a:round/>
              <a:headEnd/>
              <a:tailEnd/>
            </a:ln>
          </p:spPr>
          <p:txBody>
            <a:bodyPr/>
            <a:lstStyle/>
            <a:p>
              <a:endParaRPr lang="zh-TW" altLang="en-US"/>
            </a:p>
          </p:txBody>
        </p:sp>
        <p:sp>
          <p:nvSpPr>
            <p:cNvPr id="94299" name="Freeform 83"/>
            <p:cNvSpPr>
              <a:spLocks/>
            </p:cNvSpPr>
            <p:nvPr/>
          </p:nvSpPr>
          <p:spPr bwMode="auto">
            <a:xfrm>
              <a:off x="3637" y="3810"/>
              <a:ext cx="125" cy="124"/>
            </a:xfrm>
            <a:custGeom>
              <a:avLst/>
              <a:gdLst>
                <a:gd name="T0" fmla="*/ 14 w 364"/>
                <a:gd name="T1" fmla="*/ 0 h 282"/>
                <a:gd name="T2" fmla="*/ 14 w 364"/>
                <a:gd name="T3" fmla="*/ 0 h 282"/>
                <a:gd name="T4" fmla="*/ 14 w 364"/>
                <a:gd name="T5" fmla="*/ 0 h 282"/>
                <a:gd name="T6" fmla="*/ 14 w 364"/>
                <a:gd name="T7" fmla="*/ 0 h 282"/>
                <a:gd name="T8" fmla="*/ 14 w 364"/>
                <a:gd name="T9" fmla="*/ 0 h 282"/>
                <a:gd name="T10" fmla="*/ 14 w 364"/>
                <a:gd name="T11" fmla="*/ 0 h 282"/>
                <a:gd name="T12" fmla="*/ 15 w 364"/>
                <a:gd name="T13" fmla="*/ 0 h 282"/>
                <a:gd name="T14" fmla="*/ 15 w 364"/>
                <a:gd name="T15" fmla="*/ 0 h 282"/>
                <a:gd name="T16" fmla="*/ 15 w 364"/>
                <a:gd name="T17" fmla="*/ 0 h 282"/>
                <a:gd name="T18" fmla="*/ 15 w 364"/>
                <a:gd name="T19" fmla="*/ 0 h 282"/>
                <a:gd name="T20" fmla="*/ 15 w 364"/>
                <a:gd name="T21" fmla="*/ 0 h 282"/>
                <a:gd name="T22" fmla="*/ 15 w 364"/>
                <a:gd name="T23" fmla="*/ 0 h 282"/>
                <a:gd name="T24" fmla="*/ 15 w 364"/>
                <a:gd name="T25" fmla="*/ 23 h 282"/>
                <a:gd name="T26" fmla="*/ 15 w 364"/>
                <a:gd name="T27" fmla="*/ 23 h 282"/>
                <a:gd name="T28" fmla="*/ 15 w 364"/>
                <a:gd name="T29" fmla="*/ 23 h 282"/>
                <a:gd name="T30" fmla="*/ 15 w 364"/>
                <a:gd name="T31" fmla="*/ 23 h 282"/>
                <a:gd name="T32" fmla="*/ 15 w 364"/>
                <a:gd name="T33" fmla="*/ 24 h 282"/>
                <a:gd name="T34" fmla="*/ 15 w 364"/>
                <a:gd name="T35" fmla="*/ 24 h 282"/>
                <a:gd name="T36" fmla="*/ 15 w 364"/>
                <a:gd name="T37" fmla="*/ 24 h 282"/>
                <a:gd name="T38" fmla="*/ 14 w 364"/>
                <a:gd name="T39" fmla="*/ 24 h 282"/>
                <a:gd name="T40" fmla="*/ 14 w 364"/>
                <a:gd name="T41" fmla="*/ 24 h 282"/>
                <a:gd name="T42" fmla="*/ 14 w 364"/>
                <a:gd name="T43" fmla="*/ 24 h 282"/>
                <a:gd name="T44" fmla="*/ 14 w 364"/>
                <a:gd name="T45" fmla="*/ 24 h 282"/>
                <a:gd name="T46" fmla="*/ 14 w 364"/>
                <a:gd name="T47" fmla="*/ 24 h 282"/>
                <a:gd name="T48" fmla="*/ 14 w 364"/>
                <a:gd name="T49" fmla="*/ 24 h 282"/>
                <a:gd name="T50" fmla="*/ 0 w 364"/>
                <a:gd name="T51" fmla="*/ 24 h 282"/>
                <a:gd name="T52" fmla="*/ 0 w 364"/>
                <a:gd name="T53" fmla="*/ 24 h 282"/>
                <a:gd name="T54" fmla="*/ 0 w 364"/>
                <a:gd name="T55" fmla="*/ 24 h 282"/>
                <a:gd name="T56" fmla="*/ 0 w 364"/>
                <a:gd name="T57" fmla="*/ 24 h 282"/>
                <a:gd name="T58" fmla="*/ 0 w 364"/>
                <a:gd name="T59" fmla="*/ 24 h 282"/>
                <a:gd name="T60" fmla="*/ 0 w 364"/>
                <a:gd name="T61" fmla="*/ 24 h 282"/>
                <a:gd name="T62" fmla="*/ 0 w 364"/>
                <a:gd name="T63" fmla="*/ 24 h 282"/>
                <a:gd name="T64" fmla="*/ 0 w 364"/>
                <a:gd name="T65" fmla="*/ 24 h 282"/>
                <a:gd name="T66" fmla="*/ 0 w 364"/>
                <a:gd name="T67" fmla="*/ 24 h 282"/>
                <a:gd name="T68" fmla="*/ 0 w 364"/>
                <a:gd name="T69" fmla="*/ 24 h 282"/>
                <a:gd name="T70" fmla="*/ 0 w 364"/>
                <a:gd name="T71" fmla="*/ 23 h 282"/>
                <a:gd name="T72" fmla="*/ 0 w 364"/>
                <a:gd name="T73" fmla="*/ 23 h 282"/>
                <a:gd name="T74" fmla="*/ 0 w 364"/>
                <a:gd name="T75" fmla="*/ 23 h 282"/>
                <a:gd name="T76" fmla="*/ 0 w 364"/>
                <a:gd name="T77" fmla="*/ 23 h 282"/>
                <a:gd name="T78" fmla="*/ 0 w 364"/>
                <a:gd name="T79" fmla="*/ 0 h 282"/>
                <a:gd name="T80" fmla="*/ 0 w 364"/>
                <a:gd name="T81" fmla="*/ 0 h 282"/>
                <a:gd name="T82" fmla="*/ 0 w 364"/>
                <a:gd name="T83" fmla="*/ 0 h 282"/>
                <a:gd name="T84" fmla="*/ 0 w 364"/>
                <a:gd name="T85" fmla="*/ 0 h 282"/>
                <a:gd name="T86" fmla="*/ 0 w 364"/>
                <a:gd name="T87" fmla="*/ 0 h 282"/>
                <a:gd name="T88" fmla="*/ 0 w 364"/>
                <a:gd name="T89" fmla="*/ 0 h 282"/>
                <a:gd name="T90" fmla="*/ 0 w 364"/>
                <a:gd name="T91" fmla="*/ 0 h 282"/>
                <a:gd name="T92" fmla="*/ 0 w 364"/>
                <a:gd name="T93" fmla="*/ 0 h 282"/>
                <a:gd name="T94" fmla="*/ 0 w 364"/>
                <a:gd name="T95" fmla="*/ 0 h 282"/>
                <a:gd name="T96" fmla="*/ 0 w 364"/>
                <a:gd name="T97" fmla="*/ 0 h 282"/>
                <a:gd name="T98" fmla="*/ 14 w 364"/>
                <a:gd name="T99" fmla="*/ 0 h 2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4"/>
                <a:gd name="T151" fmla="*/ 0 h 282"/>
                <a:gd name="T152" fmla="*/ 364 w 364"/>
                <a:gd name="T153" fmla="*/ 282 h 2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4" h="282">
                  <a:moveTo>
                    <a:pt x="355" y="0"/>
                  </a:moveTo>
                  <a:lnTo>
                    <a:pt x="356" y="0"/>
                  </a:lnTo>
                  <a:lnTo>
                    <a:pt x="357" y="0"/>
                  </a:lnTo>
                  <a:lnTo>
                    <a:pt x="358" y="0"/>
                  </a:lnTo>
                  <a:lnTo>
                    <a:pt x="359" y="0"/>
                  </a:lnTo>
                  <a:lnTo>
                    <a:pt x="359" y="1"/>
                  </a:lnTo>
                  <a:lnTo>
                    <a:pt x="361" y="2"/>
                  </a:lnTo>
                  <a:lnTo>
                    <a:pt x="362" y="2"/>
                  </a:lnTo>
                  <a:lnTo>
                    <a:pt x="362" y="4"/>
                  </a:lnTo>
                  <a:lnTo>
                    <a:pt x="362" y="5"/>
                  </a:lnTo>
                  <a:lnTo>
                    <a:pt x="363" y="6"/>
                  </a:lnTo>
                  <a:lnTo>
                    <a:pt x="363" y="7"/>
                  </a:lnTo>
                  <a:lnTo>
                    <a:pt x="363" y="273"/>
                  </a:lnTo>
                  <a:lnTo>
                    <a:pt x="363" y="274"/>
                  </a:lnTo>
                  <a:lnTo>
                    <a:pt x="362" y="275"/>
                  </a:lnTo>
                  <a:lnTo>
                    <a:pt x="362" y="276"/>
                  </a:lnTo>
                  <a:lnTo>
                    <a:pt x="362" y="277"/>
                  </a:lnTo>
                  <a:lnTo>
                    <a:pt x="361" y="277"/>
                  </a:lnTo>
                  <a:lnTo>
                    <a:pt x="361" y="279"/>
                  </a:lnTo>
                  <a:lnTo>
                    <a:pt x="359" y="279"/>
                  </a:lnTo>
                  <a:lnTo>
                    <a:pt x="359" y="280"/>
                  </a:lnTo>
                  <a:lnTo>
                    <a:pt x="358" y="280"/>
                  </a:lnTo>
                  <a:lnTo>
                    <a:pt x="357" y="280"/>
                  </a:lnTo>
                  <a:lnTo>
                    <a:pt x="356" y="280"/>
                  </a:lnTo>
                  <a:lnTo>
                    <a:pt x="355" y="281"/>
                  </a:lnTo>
                  <a:lnTo>
                    <a:pt x="7" y="281"/>
                  </a:lnTo>
                  <a:lnTo>
                    <a:pt x="7" y="280"/>
                  </a:lnTo>
                  <a:lnTo>
                    <a:pt x="6" y="280"/>
                  </a:lnTo>
                  <a:lnTo>
                    <a:pt x="5" y="280"/>
                  </a:lnTo>
                  <a:lnTo>
                    <a:pt x="4" y="280"/>
                  </a:lnTo>
                  <a:lnTo>
                    <a:pt x="2" y="280"/>
                  </a:lnTo>
                  <a:lnTo>
                    <a:pt x="2" y="279"/>
                  </a:lnTo>
                  <a:lnTo>
                    <a:pt x="1" y="279"/>
                  </a:lnTo>
                  <a:lnTo>
                    <a:pt x="1" y="277"/>
                  </a:lnTo>
                  <a:lnTo>
                    <a:pt x="0" y="277"/>
                  </a:lnTo>
                  <a:lnTo>
                    <a:pt x="0" y="276"/>
                  </a:lnTo>
                  <a:lnTo>
                    <a:pt x="0" y="275"/>
                  </a:lnTo>
                  <a:lnTo>
                    <a:pt x="0" y="274"/>
                  </a:lnTo>
                  <a:lnTo>
                    <a:pt x="0" y="273"/>
                  </a:lnTo>
                  <a:lnTo>
                    <a:pt x="0" y="7"/>
                  </a:lnTo>
                  <a:lnTo>
                    <a:pt x="0" y="6"/>
                  </a:lnTo>
                  <a:lnTo>
                    <a:pt x="0" y="5"/>
                  </a:lnTo>
                  <a:lnTo>
                    <a:pt x="0" y="4"/>
                  </a:lnTo>
                  <a:lnTo>
                    <a:pt x="1" y="2"/>
                  </a:lnTo>
                  <a:lnTo>
                    <a:pt x="2" y="1"/>
                  </a:lnTo>
                  <a:lnTo>
                    <a:pt x="4" y="0"/>
                  </a:lnTo>
                  <a:lnTo>
                    <a:pt x="5" y="0"/>
                  </a:lnTo>
                  <a:lnTo>
                    <a:pt x="6" y="0"/>
                  </a:lnTo>
                  <a:lnTo>
                    <a:pt x="7" y="0"/>
                  </a:lnTo>
                  <a:lnTo>
                    <a:pt x="355" y="0"/>
                  </a:lnTo>
                </a:path>
              </a:pathLst>
            </a:custGeom>
            <a:noFill/>
            <a:ln w="12700" cap="rnd">
              <a:solidFill>
                <a:srgbClr val="0000FF"/>
              </a:solidFill>
              <a:round/>
              <a:headEnd/>
              <a:tailEnd/>
            </a:ln>
          </p:spPr>
          <p:txBody>
            <a:bodyPr/>
            <a:lstStyle/>
            <a:p>
              <a:endParaRPr lang="zh-TW" altLang="en-US"/>
            </a:p>
          </p:txBody>
        </p:sp>
        <p:sp>
          <p:nvSpPr>
            <p:cNvPr id="462932" name="Freeform 84"/>
            <p:cNvSpPr>
              <a:spLocks/>
            </p:cNvSpPr>
            <p:nvPr/>
          </p:nvSpPr>
          <p:spPr bwMode="auto">
            <a:xfrm>
              <a:off x="3637" y="3810"/>
              <a:ext cx="129" cy="124"/>
            </a:xfrm>
            <a:custGeom>
              <a:avLst/>
              <a:gdLst/>
              <a:ahLst/>
              <a:cxnLst>
                <a:cxn ang="0">
                  <a:pos x="152" y="281"/>
                </a:cxn>
                <a:cxn ang="0">
                  <a:pos x="7" y="281"/>
                </a:cxn>
                <a:cxn ang="0">
                  <a:pos x="7" y="280"/>
                </a:cxn>
                <a:cxn ang="0">
                  <a:pos x="6" y="280"/>
                </a:cxn>
                <a:cxn ang="0">
                  <a:pos x="5" y="280"/>
                </a:cxn>
                <a:cxn ang="0">
                  <a:pos x="4" y="280"/>
                </a:cxn>
                <a:cxn ang="0">
                  <a:pos x="2" y="280"/>
                </a:cxn>
                <a:cxn ang="0">
                  <a:pos x="2" y="279"/>
                </a:cxn>
                <a:cxn ang="0">
                  <a:pos x="1" y="279"/>
                </a:cxn>
                <a:cxn ang="0">
                  <a:pos x="1" y="277"/>
                </a:cxn>
                <a:cxn ang="0">
                  <a:pos x="0" y="277"/>
                </a:cxn>
                <a:cxn ang="0">
                  <a:pos x="0" y="276"/>
                </a:cxn>
                <a:cxn ang="0">
                  <a:pos x="0" y="275"/>
                </a:cxn>
                <a:cxn ang="0">
                  <a:pos x="0" y="274"/>
                </a:cxn>
                <a:cxn ang="0">
                  <a:pos x="0" y="273"/>
                </a:cxn>
                <a:cxn ang="0">
                  <a:pos x="0" y="7"/>
                </a:cxn>
                <a:cxn ang="0">
                  <a:pos x="0" y="6"/>
                </a:cxn>
                <a:cxn ang="0">
                  <a:pos x="0" y="5"/>
                </a:cxn>
                <a:cxn ang="0">
                  <a:pos x="0" y="4"/>
                </a:cxn>
                <a:cxn ang="0">
                  <a:pos x="1" y="2"/>
                </a:cxn>
                <a:cxn ang="0">
                  <a:pos x="2" y="1"/>
                </a:cxn>
                <a:cxn ang="0">
                  <a:pos x="4" y="0"/>
                </a:cxn>
                <a:cxn ang="0">
                  <a:pos x="5" y="0"/>
                </a:cxn>
                <a:cxn ang="0">
                  <a:pos x="6" y="0"/>
                </a:cxn>
                <a:cxn ang="0">
                  <a:pos x="7" y="0"/>
                </a:cxn>
                <a:cxn ang="0">
                  <a:pos x="355" y="0"/>
                </a:cxn>
                <a:cxn ang="0">
                  <a:pos x="356" y="0"/>
                </a:cxn>
                <a:cxn ang="0">
                  <a:pos x="357" y="0"/>
                </a:cxn>
                <a:cxn ang="0">
                  <a:pos x="358" y="0"/>
                </a:cxn>
                <a:cxn ang="0">
                  <a:pos x="359" y="0"/>
                </a:cxn>
                <a:cxn ang="0">
                  <a:pos x="359" y="1"/>
                </a:cxn>
                <a:cxn ang="0">
                  <a:pos x="361" y="2"/>
                </a:cxn>
                <a:cxn ang="0">
                  <a:pos x="362" y="2"/>
                </a:cxn>
                <a:cxn ang="0">
                  <a:pos x="362" y="4"/>
                </a:cxn>
                <a:cxn ang="0">
                  <a:pos x="362" y="5"/>
                </a:cxn>
                <a:cxn ang="0">
                  <a:pos x="363" y="6"/>
                </a:cxn>
                <a:cxn ang="0">
                  <a:pos x="363" y="7"/>
                </a:cxn>
                <a:cxn ang="0">
                  <a:pos x="363" y="273"/>
                </a:cxn>
                <a:cxn ang="0">
                  <a:pos x="363" y="274"/>
                </a:cxn>
                <a:cxn ang="0">
                  <a:pos x="362" y="275"/>
                </a:cxn>
                <a:cxn ang="0">
                  <a:pos x="362" y="276"/>
                </a:cxn>
                <a:cxn ang="0">
                  <a:pos x="362" y="277"/>
                </a:cxn>
                <a:cxn ang="0">
                  <a:pos x="361" y="277"/>
                </a:cxn>
                <a:cxn ang="0">
                  <a:pos x="361" y="279"/>
                </a:cxn>
                <a:cxn ang="0">
                  <a:pos x="359" y="279"/>
                </a:cxn>
                <a:cxn ang="0">
                  <a:pos x="359" y="280"/>
                </a:cxn>
                <a:cxn ang="0">
                  <a:pos x="358" y="280"/>
                </a:cxn>
                <a:cxn ang="0">
                  <a:pos x="357" y="280"/>
                </a:cxn>
                <a:cxn ang="0">
                  <a:pos x="356" y="280"/>
                </a:cxn>
                <a:cxn ang="0">
                  <a:pos x="355" y="281"/>
                </a:cxn>
                <a:cxn ang="0">
                  <a:pos x="152" y="281"/>
                </a:cxn>
              </a:cxnLst>
              <a:rect l="0" t="0" r="r" b="b"/>
              <a:pathLst>
                <a:path w="364" h="282">
                  <a:moveTo>
                    <a:pt x="152" y="281"/>
                  </a:moveTo>
                  <a:lnTo>
                    <a:pt x="7" y="281"/>
                  </a:lnTo>
                  <a:lnTo>
                    <a:pt x="7" y="280"/>
                  </a:lnTo>
                  <a:lnTo>
                    <a:pt x="6" y="280"/>
                  </a:lnTo>
                  <a:lnTo>
                    <a:pt x="5" y="280"/>
                  </a:lnTo>
                  <a:lnTo>
                    <a:pt x="4" y="280"/>
                  </a:lnTo>
                  <a:lnTo>
                    <a:pt x="2" y="280"/>
                  </a:lnTo>
                  <a:lnTo>
                    <a:pt x="2" y="279"/>
                  </a:lnTo>
                  <a:lnTo>
                    <a:pt x="1" y="279"/>
                  </a:lnTo>
                  <a:lnTo>
                    <a:pt x="1" y="277"/>
                  </a:lnTo>
                  <a:lnTo>
                    <a:pt x="0" y="277"/>
                  </a:lnTo>
                  <a:lnTo>
                    <a:pt x="0" y="276"/>
                  </a:lnTo>
                  <a:lnTo>
                    <a:pt x="0" y="275"/>
                  </a:lnTo>
                  <a:lnTo>
                    <a:pt x="0" y="274"/>
                  </a:lnTo>
                  <a:lnTo>
                    <a:pt x="0" y="273"/>
                  </a:lnTo>
                  <a:lnTo>
                    <a:pt x="0" y="7"/>
                  </a:lnTo>
                  <a:lnTo>
                    <a:pt x="0" y="6"/>
                  </a:lnTo>
                  <a:lnTo>
                    <a:pt x="0" y="5"/>
                  </a:lnTo>
                  <a:lnTo>
                    <a:pt x="0" y="4"/>
                  </a:lnTo>
                  <a:lnTo>
                    <a:pt x="1" y="2"/>
                  </a:lnTo>
                  <a:lnTo>
                    <a:pt x="2" y="1"/>
                  </a:lnTo>
                  <a:lnTo>
                    <a:pt x="4" y="0"/>
                  </a:lnTo>
                  <a:lnTo>
                    <a:pt x="5" y="0"/>
                  </a:lnTo>
                  <a:lnTo>
                    <a:pt x="6" y="0"/>
                  </a:lnTo>
                  <a:lnTo>
                    <a:pt x="7" y="0"/>
                  </a:lnTo>
                  <a:lnTo>
                    <a:pt x="355" y="0"/>
                  </a:lnTo>
                  <a:lnTo>
                    <a:pt x="356" y="0"/>
                  </a:lnTo>
                  <a:lnTo>
                    <a:pt x="357" y="0"/>
                  </a:lnTo>
                  <a:lnTo>
                    <a:pt x="358" y="0"/>
                  </a:lnTo>
                  <a:lnTo>
                    <a:pt x="359" y="0"/>
                  </a:lnTo>
                  <a:lnTo>
                    <a:pt x="359" y="1"/>
                  </a:lnTo>
                  <a:lnTo>
                    <a:pt x="361" y="2"/>
                  </a:lnTo>
                  <a:lnTo>
                    <a:pt x="362" y="2"/>
                  </a:lnTo>
                  <a:lnTo>
                    <a:pt x="362" y="4"/>
                  </a:lnTo>
                  <a:lnTo>
                    <a:pt x="362" y="5"/>
                  </a:lnTo>
                  <a:lnTo>
                    <a:pt x="363" y="6"/>
                  </a:lnTo>
                  <a:lnTo>
                    <a:pt x="363" y="7"/>
                  </a:lnTo>
                  <a:lnTo>
                    <a:pt x="363" y="273"/>
                  </a:lnTo>
                  <a:lnTo>
                    <a:pt x="363" y="274"/>
                  </a:lnTo>
                  <a:lnTo>
                    <a:pt x="362" y="275"/>
                  </a:lnTo>
                  <a:lnTo>
                    <a:pt x="362" y="276"/>
                  </a:lnTo>
                  <a:lnTo>
                    <a:pt x="362" y="277"/>
                  </a:lnTo>
                  <a:lnTo>
                    <a:pt x="361" y="277"/>
                  </a:lnTo>
                  <a:lnTo>
                    <a:pt x="361" y="279"/>
                  </a:lnTo>
                  <a:lnTo>
                    <a:pt x="359" y="279"/>
                  </a:lnTo>
                  <a:lnTo>
                    <a:pt x="359" y="280"/>
                  </a:lnTo>
                  <a:lnTo>
                    <a:pt x="358" y="280"/>
                  </a:lnTo>
                  <a:lnTo>
                    <a:pt x="357" y="280"/>
                  </a:lnTo>
                  <a:lnTo>
                    <a:pt x="356" y="280"/>
                  </a:lnTo>
                  <a:lnTo>
                    <a:pt x="355" y="281"/>
                  </a:lnTo>
                  <a:lnTo>
                    <a:pt x="152" y="281"/>
                  </a:lnTo>
                </a:path>
              </a:pathLst>
            </a:custGeom>
            <a:gradFill rotWithShape="0">
              <a:gsLst>
                <a:gs pos="0">
                  <a:schemeClr val="folHlink"/>
                </a:gs>
                <a:gs pos="100000">
                  <a:schemeClr val="folHlink">
                    <a:gamma/>
                    <a:shade val="46275"/>
                    <a:invGamma/>
                  </a:schemeClr>
                </a:gs>
              </a:gsLst>
              <a:lin ang="5400000" scaled="1"/>
            </a:gradFill>
            <a:ln w="12700" cap="rnd" cmpd="sng">
              <a:solidFill>
                <a:srgbClr val="0000FF"/>
              </a:solidFill>
              <a:prstDash val="solid"/>
              <a:round/>
              <a:headEnd type="none" w="med" len="med"/>
              <a:tailEnd type="none" w="med" len="med"/>
            </a:ln>
            <a:effectLst/>
          </p:spPr>
          <p:txBody>
            <a:bodyPr/>
            <a:lstStyle/>
            <a:p>
              <a:pPr>
                <a:defRPr/>
              </a:pPr>
              <a:endParaRPr lang="zh-TW" altLang="en-US">
                <a:ea typeface="新細明體" pitchFamily="18" charset="-120"/>
              </a:endParaRPr>
            </a:p>
          </p:txBody>
        </p:sp>
        <p:sp>
          <p:nvSpPr>
            <p:cNvPr id="94301" name="Freeform 85"/>
            <p:cNvSpPr>
              <a:spLocks/>
            </p:cNvSpPr>
            <p:nvPr/>
          </p:nvSpPr>
          <p:spPr bwMode="auto">
            <a:xfrm>
              <a:off x="3637" y="3810"/>
              <a:ext cx="125" cy="124"/>
            </a:xfrm>
            <a:custGeom>
              <a:avLst/>
              <a:gdLst>
                <a:gd name="T0" fmla="*/ 1 w 364"/>
                <a:gd name="T1" fmla="*/ 23 h 282"/>
                <a:gd name="T2" fmla="*/ 0 w 364"/>
                <a:gd name="T3" fmla="*/ 23 h 282"/>
                <a:gd name="T4" fmla="*/ 0 w 364"/>
                <a:gd name="T5" fmla="*/ 23 h 282"/>
                <a:gd name="T6" fmla="*/ 0 w 364"/>
                <a:gd name="T7" fmla="*/ 23 h 282"/>
                <a:gd name="T8" fmla="*/ 0 w 364"/>
                <a:gd name="T9" fmla="*/ 23 h 282"/>
                <a:gd name="T10" fmla="*/ 0 w 364"/>
                <a:gd name="T11" fmla="*/ 23 h 282"/>
                <a:gd name="T12" fmla="*/ 0 w 364"/>
                <a:gd name="T13" fmla="*/ 23 h 282"/>
                <a:gd name="T14" fmla="*/ 0 w 364"/>
                <a:gd name="T15" fmla="*/ 23 h 282"/>
                <a:gd name="T16" fmla="*/ 0 w 364"/>
                <a:gd name="T17" fmla="*/ 23 h 282"/>
                <a:gd name="T18" fmla="*/ 0 w 364"/>
                <a:gd name="T19" fmla="*/ 23 h 282"/>
                <a:gd name="T20" fmla="*/ 0 w 364"/>
                <a:gd name="T21" fmla="*/ 1 h 282"/>
                <a:gd name="T22" fmla="*/ 0 w 364"/>
                <a:gd name="T23" fmla="*/ 1 h 282"/>
                <a:gd name="T24" fmla="*/ 0 w 364"/>
                <a:gd name="T25" fmla="*/ 1 h 282"/>
                <a:gd name="T26" fmla="*/ 0 w 364"/>
                <a:gd name="T27" fmla="*/ 1 h 282"/>
                <a:gd name="T28" fmla="*/ 0 w 364"/>
                <a:gd name="T29" fmla="*/ 1 h 282"/>
                <a:gd name="T30" fmla="*/ 0 w 364"/>
                <a:gd name="T31" fmla="*/ 0 h 282"/>
                <a:gd name="T32" fmla="*/ 0 w 364"/>
                <a:gd name="T33" fmla="*/ 0 h 282"/>
                <a:gd name="T34" fmla="*/ 0 w 364"/>
                <a:gd name="T35" fmla="*/ 0 h 282"/>
                <a:gd name="T36" fmla="*/ 0 w 364"/>
                <a:gd name="T37" fmla="*/ 0 h 282"/>
                <a:gd name="T38" fmla="*/ 14 w 364"/>
                <a:gd name="T39" fmla="*/ 0 h 282"/>
                <a:gd name="T40" fmla="*/ 14 w 364"/>
                <a:gd name="T41" fmla="*/ 0 h 282"/>
                <a:gd name="T42" fmla="*/ 14 w 364"/>
                <a:gd name="T43" fmla="*/ 0 h 282"/>
                <a:gd name="T44" fmla="*/ 14 w 364"/>
                <a:gd name="T45" fmla="*/ 1 h 282"/>
                <a:gd name="T46" fmla="*/ 14 w 364"/>
                <a:gd name="T47" fmla="*/ 1 h 282"/>
                <a:gd name="T48" fmla="*/ 15 w 364"/>
                <a:gd name="T49" fmla="*/ 0 h 282"/>
                <a:gd name="T50" fmla="*/ 15 w 364"/>
                <a:gd name="T51" fmla="*/ 0 h 282"/>
                <a:gd name="T52" fmla="*/ 15 w 364"/>
                <a:gd name="T53" fmla="*/ 0 h 282"/>
                <a:gd name="T54" fmla="*/ 15 w 364"/>
                <a:gd name="T55" fmla="*/ 0 h 282"/>
                <a:gd name="T56" fmla="*/ 14 w 364"/>
                <a:gd name="T57" fmla="*/ 0 h 282"/>
                <a:gd name="T58" fmla="*/ 14 w 364"/>
                <a:gd name="T59" fmla="*/ 0 h 282"/>
                <a:gd name="T60" fmla="*/ 14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w 364"/>
                <a:gd name="T73" fmla="*/ 0 h 282"/>
                <a:gd name="T74" fmla="*/ 0 w 364"/>
                <a:gd name="T75" fmla="*/ 0 h 282"/>
                <a:gd name="T76" fmla="*/ 0 w 364"/>
                <a:gd name="T77" fmla="*/ 0 h 282"/>
                <a:gd name="T78" fmla="*/ 0 w 364"/>
                <a:gd name="T79" fmla="*/ 0 h 282"/>
                <a:gd name="T80" fmla="*/ 0 w 364"/>
                <a:gd name="T81" fmla="*/ 0 h 282"/>
                <a:gd name="T82" fmla="*/ 0 w 364"/>
                <a:gd name="T83" fmla="*/ 23 h 282"/>
                <a:gd name="T84" fmla="*/ 0 w 364"/>
                <a:gd name="T85" fmla="*/ 23 h 282"/>
                <a:gd name="T86" fmla="*/ 0 w 364"/>
                <a:gd name="T87" fmla="*/ 23 h 282"/>
                <a:gd name="T88" fmla="*/ 0 w 364"/>
                <a:gd name="T89" fmla="*/ 23 h 282"/>
                <a:gd name="T90" fmla="*/ 0 w 364"/>
                <a:gd name="T91" fmla="*/ 24 h 282"/>
                <a:gd name="T92" fmla="*/ 0 w 364"/>
                <a:gd name="T93" fmla="*/ 24 h 282"/>
                <a:gd name="T94" fmla="*/ 0 w 364"/>
                <a:gd name="T95" fmla="*/ 24 h 282"/>
                <a:gd name="T96" fmla="*/ 0 w 364"/>
                <a:gd name="T97" fmla="*/ 24 h 282"/>
                <a:gd name="T98" fmla="*/ 0 w 364"/>
                <a:gd name="T99" fmla="*/ 24 h 282"/>
                <a:gd name="T100" fmla="*/ 0 w 364"/>
                <a:gd name="T101" fmla="*/ 24 h 282"/>
                <a:gd name="T102" fmla="*/ 0 w 364"/>
                <a:gd name="T103" fmla="*/ 24 h 282"/>
                <a:gd name="T104" fmla="*/ 0 w 364"/>
                <a:gd name="T105" fmla="*/ 24 h 282"/>
                <a:gd name="T106" fmla="*/ 0 w 364"/>
                <a:gd name="T107" fmla="*/ 24 h 282"/>
                <a:gd name="T108" fmla="*/ 0 w 364"/>
                <a:gd name="T109" fmla="*/ 24 h 282"/>
                <a:gd name="T110" fmla="*/ 1 w 364"/>
                <a:gd name="T111" fmla="*/ 24 h 282"/>
                <a:gd name="T112" fmla="*/ 1 w 364"/>
                <a:gd name="T113" fmla="*/ 23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4"/>
                <a:gd name="T172" fmla="*/ 0 h 282"/>
                <a:gd name="T173" fmla="*/ 364 w 364"/>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4" h="282">
                  <a:moveTo>
                    <a:pt x="24" y="273"/>
                  </a:moveTo>
                  <a:lnTo>
                    <a:pt x="11" y="273"/>
                  </a:lnTo>
                  <a:lnTo>
                    <a:pt x="10" y="273"/>
                  </a:lnTo>
                  <a:lnTo>
                    <a:pt x="8" y="273"/>
                  </a:lnTo>
                  <a:lnTo>
                    <a:pt x="7" y="273"/>
                  </a:lnTo>
                  <a:lnTo>
                    <a:pt x="7" y="271"/>
                  </a:lnTo>
                  <a:lnTo>
                    <a:pt x="7" y="270"/>
                  </a:lnTo>
                  <a:lnTo>
                    <a:pt x="6" y="270"/>
                  </a:lnTo>
                  <a:lnTo>
                    <a:pt x="6" y="269"/>
                  </a:lnTo>
                  <a:lnTo>
                    <a:pt x="6" y="268"/>
                  </a:lnTo>
                  <a:lnTo>
                    <a:pt x="6" y="12"/>
                  </a:lnTo>
                  <a:lnTo>
                    <a:pt x="6" y="11"/>
                  </a:lnTo>
                  <a:lnTo>
                    <a:pt x="6" y="10"/>
                  </a:lnTo>
                  <a:lnTo>
                    <a:pt x="7" y="10"/>
                  </a:lnTo>
                  <a:lnTo>
                    <a:pt x="7" y="8"/>
                  </a:lnTo>
                  <a:lnTo>
                    <a:pt x="7" y="7"/>
                  </a:lnTo>
                  <a:lnTo>
                    <a:pt x="8" y="7"/>
                  </a:lnTo>
                  <a:lnTo>
                    <a:pt x="10" y="7"/>
                  </a:lnTo>
                  <a:lnTo>
                    <a:pt x="11" y="7"/>
                  </a:lnTo>
                  <a:lnTo>
                    <a:pt x="353" y="7"/>
                  </a:lnTo>
                  <a:lnTo>
                    <a:pt x="355" y="7"/>
                  </a:lnTo>
                  <a:lnTo>
                    <a:pt x="356" y="7"/>
                  </a:lnTo>
                  <a:lnTo>
                    <a:pt x="356" y="8"/>
                  </a:lnTo>
                  <a:lnTo>
                    <a:pt x="357" y="8"/>
                  </a:lnTo>
                  <a:lnTo>
                    <a:pt x="363" y="2"/>
                  </a:lnTo>
                  <a:lnTo>
                    <a:pt x="362" y="1"/>
                  </a:lnTo>
                  <a:lnTo>
                    <a:pt x="362" y="0"/>
                  </a:lnTo>
                  <a:lnTo>
                    <a:pt x="361" y="0"/>
                  </a:lnTo>
                  <a:lnTo>
                    <a:pt x="359" y="0"/>
                  </a:lnTo>
                  <a:lnTo>
                    <a:pt x="358" y="0"/>
                  </a:lnTo>
                  <a:lnTo>
                    <a:pt x="357" y="0"/>
                  </a:lnTo>
                  <a:lnTo>
                    <a:pt x="7" y="0"/>
                  </a:lnTo>
                  <a:lnTo>
                    <a:pt x="6" y="0"/>
                  </a:lnTo>
                  <a:lnTo>
                    <a:pt x="5" y="0"/>
                  </a:lnTo>
                  <a:lnTo>
                    <a:pt x="4" y="0"/>
                  </a:lnTo>
                  <a:lnTo>
                    <a:pt x="2" y="1"/>
                  </a:lnTo>
                  <a:lnTo>
                    <a:pt x="1" y="2"/>
                  </a:lnTo>
                  <a:lnTo>
                    <a:pt x="0" y="4"/>
                  </a:lnTo>
                  <a:lnTo>
                    <a:pt x="0" y="5"/>
                  </a:lnTo>
                  <a:lnTo>
                    <a:pt x="0" y="6"/>
                  </a:lnTo>
                  <a:lnTo>
                    <a:pt x="0" y="7"/>
                  </a:lnTo>
                  <a:lnTo>
                    <a:pt x="0" y="273"/>
                  </a:lnTo>
                  <a:lnTo>
                    <a:pt x="0" y="274"/>
                  </a:lnTo>
                  <a:lnTo>
                    <a:pt x="0" y="275"/>
                  </a:lnTo>
                  <a:lnTo>
                    <a:pt x="0" y="276"/>
                  </a:lnTo>
                  <a:lnTo>
                    <a:pt x="0" y="277"/>
                  </a:lnTo>
                  <a:lnTo>
                    <a:pt x="1" y="277"/>
                  </a:lnTo>
                  <a:lnTo>
                    <a:pt x="1" y="279"/>
                  </a:lnTo>
                  <a:lnTo>
                    <a:pt x="2" y="279"/>
                  </a:lnTo>
                  <a:lnTo>
                    <a:pt x="2" y="280"/>
                  </a:lnTo>
                  <a:lnTo>
                    <a:pt x="4" y="280"/>
                  </a:lnTo>
                  <a:lnTo>
                    <a:pt x="5" y="280"/>
                  </a:lnTo>
                  <a:lnTo>
                    <a:pt x="6" y="280"/>
                  </a:lnTo>
                  <a:lnTo>
                    <a:pt x="7" y="280"/>
                  </a:lnTo>
                  <a:lnTo>
                    <a:pt x="7" y="281"/>
                  </a:lnTo>
                  <a:lnTo>
                    <a:pt x="17" y="281"/>
                  </a:lnTo>
                  <a:lnTo>
                    <a:pt x="24" y="273"/>
                  </a:lnTo>
                </a:path>
              </a:pathLst>
            </a:custGeom>
            <a:solidFill>
              <a:srgbClr val="666666"/>
            </a:solidFill>
            <a:ln w="12700" cap="rnd">
              <a:solidFill>
                <a:srgbClr val="0000FF"/>
              </a:solidFill>
              <a:round/>
              <a:headEnd/>
              <a:tailEnd/>
            </a:ln>
          </p:spPr>
          <p:txBody>
            <a:bodyPr/>
            <a:lstStyle/>
            <a:p>
              <a:endParaRPr lang="zh-TW" altLang="en-US"/>
            </a:p>
          </p:txBody>
        </p:sp>
      </p:grpSp>
      <p:sp>
        <p:nvSpPr>
          <p:cNvPr id="94228" name="Text Box 86"/>
          <p:cNvSpPr txBox="1">
            <a:spLocks noChangeArrowheads="1"/>
          </p:cNvSpPr>
          <p:nvPr/>
        </p:nvSpPr>
        <p:spPr bwMode="auto">
          <a:xfrm>
            <a:off x="3100388" y="1501775"/>
            <a:ext cx="1820862" cy="336550"/>
          </a:xfrm>
          <a:prstGeom prst="rect">
            <a:avLst/>
          </a:prstGeom>
          <a:noFill/>
          <a:ln w="12700">
            <a:noFill/>
            <a:miter lim="800000"/>
            <a:headEnd type="none" w="sm" len="sm"/>
            <a:tailEnd type="none" w="sm" len="sm"/>
          </a:ln>
        </p:spPr>
        <p:txBody>
          <a:bodyPr wrap="none">
            <a:spAutoFit/>
          </a:bodyPr>
          <a:lstStyle/>
          <a:p>
            <a:pPr algn="ctr" eaLnBrk="0" hangingPunct="0"/>
            <a:r>
              <a:rPr kumimoji="0" lang="en-US" altLang="en-US" sz="1600" b="1">
                <a:solidFill>
                  <a:srgbClr val="0033CC"/>
                </a:solidFill>
                <a:ea typeface="標楷體" pitchFamily="65" charset="-120"/>
              </a:rPr>
              <a:t>Database Clients</a:t>
            </a:r>
          </a:p>
        </p:txBody>
      </p:sp>
      <p:grpSp>
        <p:nvGrpSpPr>
          <p:cNvPr id="94229" name="Group 87"/>
          <p:cNvGrpSpPr>
            <a:grpSpLocks/>
          </p:cNvGrpSpPr>
          <p:nvPr/>
        </p:nvGrpSpPr>
        <p:grpSpPr bwMode="auto">
          <a:xfrm>
            <a:off x="2727325" y="1576388"/>
            <a:ext cx="347663" cy="390525"/>
            <a:chOff x="3603" y="3792"/>
            <a:chExt cx="237" cy="284"/>
          </a:xfrm>
        </p:grpSpPr>
        <p:sp>
          <p:nvSpPr>
            <p:cNvPr id="94268" name="Freeform 88"/>
            <p:cNvSpPr>
              <a:spLocks/>
            </p:cNvSpPr>
            <p:nvPr/>
          </p:nvSpPr>
          <p:spPr bwMode="auto">
            <a:xfrm>
              <a:off x="3603" y="3956"/>
              <a:ext cx="196" cy="32"/>
            </a:xfrm>
            <a:custGeom>
              <a:avLst/>
              <a:gdLst>
                <a:gd name="T0" fmla="*/ 20 w 566"/>
                <a:gd name="T1" fmla="*/ 0 h 73"/>
                <a:gd name="T2" fmla="*/ 24 w 566"/>
                <a:gd name="T3" fmla="*/ 6 h 73"/>
                <a:gd name="T4" fmla="*/ 0 w 566"/>
                <a:gd name="T5" fmla="*/ 6 h 73"/>
                <a:gd name="T6" fmla="*/ 3 w 566"/>
                <a:gd name="T7" fmla="*/ 0 h 73"/>
                <a:gd name="T8" fmla="*/ 20 w 566"/>
                <a:gd name="T9" fmla="*/ 0 h 73"/>
                <a:gd name="T10" fmla="*/ 0 60000 65536"/>
                <a:gd name="T11" fmla="*/ 0 60000 65536"/>
                <a:gd name="T12" fmla="*/ 0 60000 65536"/>
                <a:gd name="T13" fmla="*/ 0 60000 65536"/>
                <a:gd name="T14" fmla="*/ 0 60000 65536"/>
                <a:gd name="T15" fmla="*/ 0 w 566"/>
                <a:gd name="T16" fmla="*/ 0 h 73"/>
                <a:gd name="T17" fmla="*/ 566 w 566"/>
                <a:gd name="T18" fmla="*/ 73 h 73"/>
              </a:gdLst>
              <a:ahLst/>
              <a:cxnLst>
                <a:cxn ang="T10">
                  <a:pos x="T0" y="T1"/>
                </a:cxn>
                <a:cxn ang="T11">
                  <a:pos x="T2" y="T3"/>
                </a:cxn>
                <a:cxn ang="T12">
                  <a:pos x="T4" y="T5"/>
                </a:cxn>
                <a:cxn ang="T13">
                  <a:pos x="T6" y="T7"/>
                </a:cxn>
                <a:cxn ang="T14">
                  <a:pos x="T8" y="T9"/>
                </a:cxn>
              </a:cxnLst>
              <a:rect l="T15" t="T16" r="T17" b="T18"/>
              <a:pathLst>
                <a:path w="566" h="73">
                  <a:moveTo>
                    <a:pt x="490" y="0"/>
                  </a:moveTo>
                  <a:lnTo>
                    <a:pt x="565" y="72"/>
                  </a:lnTo>
                  <a:lnTo>
                    <a:pt x="0" y="72"/>
                  </a:lnTo>
                  <a:lnTo>
                    <a:pt x="75" y="0"/>
                  </a:lnTo>
                  <a:lnTo>
                    <a:pt x="490" y="0"/>
                  </a:lnTo>
                </a:path>
              </a:pathLst>
            </a:custGeom>
            <a:gradFill rotWithShape="0">
              <a:gsLst>
                <a:gs pos="0">
                  <a:srgbClr val="989898"/>
                </a:gs>
                <a:gs pos="100000">
                  <a:srgbClr val="DADADA"/>
                </a:gs>
              </a:gsLst>
              <a:lin ang="5400000" scaled="1"/>
            </a:gradFill>
            <a:ln w="12700" cap="rnd">
              <a:noFill/>
              <a:round/>
              <a:headEnd/>
              <a:tailEnd/>
            </a:ln>
          </p:spPr>
          <p:txBody>
            <a:bodyPr/>
            <a:lstStyle/>
            <a:p>
              <a:endParaRPr lang="zh-TW" altLang="en-US"/>
            </a:p>
          </p:txBody>
        </p:sp>
        <p:sp>
          <p:nvSpPr>
            <p:cNvPr id="94269" name="Freeform 89"/>
            <p:cNvSpPr>
              <a:spLocks/>
            </p:cNvSpPr>
            <p:nvPr/>
          </p:nvSpPr>
          <p:spPr bwMode="auto">
            <a:xfrm>
              <a:off x="3654" y="3951"/>
              <a:ext cx="93" cy="21"/>
            </a:xfrm>
            <a:custGeom>
              <a:avLst/>
              <a:gdLst>
                <a:gd name="T0" fmla="*/ 11 w 269"/>
                <a:gd name="T1" fmla="*/ 2 h 50"/>
                <a:gd name="T2" fmla="*/ 11 w 269"/>
                <a:gd name="T3" fmla="*/ 1 h 50"/>
                <a:gd name="T4" fmla="*/ 11 w 269"/>
                <a:gd name="T5" fmla="*/ 1 h 50"/>
                <a:gd name="T6" fmla="*/ 10 w 269"/>
                <a:gd name="T7" fmla="*/ 1 h 50"/>
                <a:gd name="T8" fmla="*/ 9 w 269"/>
                <a:gd name="T9" fmla="*/ 0 h 50"/>
                <a:gd name="T10" fmla="*/ 9 w 269"/>
                <a:gd name="T11" fmla="*/ 0 h 50"/>
                <a:gd name="T12" fmla="*/ 8 w 269"/>
                <a:gd name="T13" fmla="*/ 0 h 50"/>
                <a:gd name="T14" fmla="*/ 7 w 269"/>
                <a:gd name="T15" fmla="*/ 0 h 50"/>
                <a:gd name="T16" fmla="*/ 6 w 269"/>
                <a:gd name="T17" fmla="*/ 0 h 50"/>
                <a:gd name="T18" fmla="*/ 5 w 269"/>
                <a:gd name="T19" fmla="*/ 0 h 50"/>
                <a:gd name="T20" fmla="*/ 4 w 269"/>
                <a:gd name="T21" fmla="*/ 0 h 50"/>
                <a:gd name="T22" fmla="*/ 3 w 269"/>
                <a:gd name="T23" fmla="*/ 0 h 50"/>
                <a:gd name="T24" fmla="*/ 2 w 269"/>
                <a:gd name="T25" fmla="*/ 0 h 50"/>
                <a:gd name="T26" fmla="*/ 1 w 269"/>
                <a:gd name="T27" fmla="*/ 0 h 50"/>
                <a:gd name="T28" fmla="*/ 1 w 269"/>
                <a:gd name="T29" fmla="*/ 1 h 50"/>
                <a:gd name="T30" fmla="*/ 0 w 269"/>
                <a:gd name="T31" fmla="*/ 1 h 50"/>
                <a:gd name="T32" fmla="*/ 0 w 269"/>
                <a:gd name="T33" fmla="*/ 1 h 50"/>
                <a:gd name="T34" fmla="*/ 0 w 269"/>
                <a:gd name="T35" fmla="*/ 2 h 50"/>
                <a:gd name="T36" fmla="*/ 0 w 269"/>
                <a:gd name="T37" fmla="*/ 2 h 50"/>
                <a:gd name="T38" fmla="*/ 0 w 269"/>
                <a:gd name="T39" fmla="*/ 2 h 50"/>
                <a:gd name="T40" fmla="*/ 0 w 269"/>
                <a:gd name="T41" fmla="*/ 3 h 50"/>
                <a:gd name="T42" fmla="*/ 1 w 269"/>
                <a:gd name="T43" fmla="*/ 3 h 50"/>
                <a:gd name="T44" fmla="*/ 1 w 269"/>
                <a:gd name="T45" fmla="*/ 3 h 50"/>
                <a:gd name="T46" fmla="*/ 2 w 269"/>
                <a:gd name="T47" fmla="*/ 3 h 50"/>
                <a:gd name="T48" fmla="*/ 3 w 269"/>
                <a:gd name="T49" fmla="*/ 3 h 50"/>
                <a:gd name="T50" fmla="*/ 4 w 269"/>
                <a:gd name="T51" fmla="*/ 3 h 50"/>
                <a:gd name="T52" fmla="*/ 5 w 269"/>
                <a:gd name="T53" fmla="*/ 4 h 50"/>
                <a:gd name="T54" fmla="*/ 6 w 269"/>
                <a:gd name="T55" fmla="*/ 4 h 50"/>
                <a:gd name="T56" fmla="*/ 7 w 269"/>
                <a:gd name="T57" fmla="*/ 3 h 50"/>
                <a:gd name="T58" fmla="*/ 8 w 269"/>
                <a:gd name="T59" fmla="*/ 3 h 50"/>
                <a:gd name="T60" fmla="*/ 9 w 269"/>
                <a:gd name="T61" fmla="*/ 3 h 50"/>
                <a:gd name="T62" fmla="*/ 9 w 269"/>
                <a:gd name="T63" fmla="*/ 3 h 50"/>
                <a:gd name="T64" fmla="*/ 10 w 269"/>
                <a:gd name="T65" fmla="*/ 3 h 50"/>
                <a:gd name="T66" fmla="*/ 11 w 269"/>
                <a:gd name="T67" fmla="*/ 3 h 50"/>
                <a:gd name="T68" fmla="*/ 11 w 269"/>
                <a:gd name="T69" fmla="*/ 2 h 50"/>
                <a:gd name="T70" fmla="*/ 11 w 269"/>
                <a:gd name="T71" fmla="*/ 2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9"/>
                <a:gd name="T109" fmla="*/ 0 h 50"/>
                <a:gd name="T110" fmla="*/ 269 w 269"/>
                <a:gd name="T111" fmla="*/ 50 h 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9" h="50">
                  <a:moveTo>
                    <a:pt x="268" y="24"/>
                  </a:moveTo>
                  <a:lnTo>
                    <a:pt x="268" y="22"/>
                  </a:lnTo>
                  <a:lnTo>
                    <a:pt x="266" y="20"/>
                  </a:lnTo>
                  <a:lnTo>
                    <a:pt x="263" y="18"/>
                  </a:lnTo>
                  <a:lnTo>
                    <a:pt x="260" y="16"/>
                  </a:lnTo>
                  <a:lnTo>
                    <a:pt x="256" y="14"/>
                  </a:lnTo>
                  <a:lnTo>
                    <a:pt x="250" y="12"/>
                  </a:lnTo>
                  <a:lnTo>
                    <a:pt x="244" y="11"/>
                  </a:lnTo>
                  <a:lnTo>
                    <a:pt x="237" y="9"/>
                  </a:lnTo>
                  <a:lnTo>
                    <a:pt x="229" y="7"/>
                  </a:lnTo>
                  <a:lnTo>
                    <a:pt x="220" y="5"/>
                  </a:lnTo>
                  <a:lnTo>
                    <a:pt x="211" y="5"/>
                  </a:lnTo>
                  <a:lnTo>
                    <a:pt x="201" y="4"/>
                  </a:lnTo>
                  <a:lnTo>
                    <a:pt x="191" y="2"/>
                  </a:lnTo>
                  <a:lnTo>
                    <a:pt x="180" y="2"/>
                  </a:lnTo>
                  <a:lnTo>
                    <a:pt x="169" y="1"/>
                  </a:lnTo>
                  <a:lnTo>
                    <a:pt x="157" y="0"/>
                  </a:lnTo>
                  <a:lnTo>
                    <a:pt x="146" y="0"/>
                  </a:lnTo>
                  <a:lnTo>
                    <a:pt x="134" y="0"/>
                  </a:lnTo>
                  <a:lnTo>
                    <a:pt x="122" y="0"/>
                  </a:lnTo>
                  <a:lnTo>
                    <a:pt x="111" y="0"/>
                  </a:lnTo>
                  <a:lnTo>
                    <a:pt x="99" y="1"/>
                  </a:lnTo>
                  <a:lnTo>
                    <a:pt x="88" y="2"/>
                  </a:lnTo>
                  <a:lnTo>
                    <a:pt x="77" y="2"/>
                  </a:lnTo>
                  <a:lnTo>
                    <a:pt x="67" y="4"/>
                  </a:lnTo>
                  <a:lnTo>
                    <a:pt x="57" y="5"/>
                  </a:lnTo>
                  <a:lnTo>
                    <a:pt x="48" y="5"/>
                  </a:lnTo>
                  <a:lnTo>
                    <a:pt x="39" y="7"/>
                  </a:lnTo>
                  <a:lnTo>
                    <a:pt x="31" y="9"/>
                  </a:lnTo>
                  <a:lnTo>
                    <a:pt x="24" y="11"/>
                  </a:lnTo>
                  <a:lnTo>
                    <a:pt x="18" y="12"/>
                  </a:lnTo>
                  <a:lnTo>
                    <a:pt x="12" y="14"/>
                  </a:lnTo>
                  <a:lnTo>
                    <a:pt x="8" y="16"/>
                  </a:lnTo>
                  <a:lnTo>
                    <a:pt x="5" y="18"/>
                  </a:lnTo>
                  <a:lnTo>
                    <a:pt x="2" y="20"/>
                  </a:lnTo>
                  <a:lnTo>
                    <a:pt x="1" y="22"/>
                  </a:lnTo>
                  <a:lnTo>
                    <a:pt x="0" y="24"/>
                  </a:lnTo>
                  <a:lnTo>
                    <a:pt x="1" y="27"/>
                  </a:lnTo>
                  <a:lnTo>
                    <a:pt x="2" y="29"/>
                  </a:lnTo>
                  <a:lnTo>
                    <a:pt x="5" y="31"/>
                  </a:lnTo>
                  <a:lnTo>
                    <a:pt x="8" y="33"/>
                  </a:lnTo>
                  <a:lnTo>
                    <a:pt x="12" y="35"/>
                  </a:lnTo>
                  <a:lnTo>
                    <a:pt x="18" y="37"/>
                  </a:lnTo>
                  <a:lnTo>
                    <a:pt x="24" y="38"/>
                  </a:lnTo>
                  <a:lnTo>
                    <a:pt x="31" y="40"/>
                  </a:lnTo>
                  <a:lnTo>
                    <a:pt x="39" y="42"/>
                  </a:lnTo>
                  <a:lnTo>
                    <a:pt x="48" y="44"/>
                  </a:lnTo>
                  <a:lnTo>
                    <a:pt x="57" y="44"/>
                  </a:lnTo>
                  <a:lnTo>
                    <a:pt x="67" y="46"/>
                  </a:lnTo>
                  <a:lnTo>
                    <a:pt x="77" y="47"/>
                  </a:lnTo>
                  <a:lnTo>
                    <a:pt x="88" y="48"/>
                  </a:lnTo>
                  <a:lnTo>
                    <a:pt x="99" y="48"/>
                  </a:lnTo>
                  <a:lnTo>
                    <a:pt x="111" y="49"/>
                  </a:lnTo>
                  <a:lnTo>
                    <a:pt x="122" y="49"/>
                  </a:lnTo>
                  <a:lnTo>
                    <a:pt x="134" y="49"/>
                  </a:lnTo>
                  <a:lnTo>
                    <a:pt x="146" y="49"/>
                  </a:lnTo>
                  <a:lnTo>
                    <a:pt x="157" y="49"/>
                  </a:lnTo>
                  <a:lnTo>
                    <a:pt x="169" y="48"/>
                  </a:lnTo>
                  <a:lnTo>
                    <a:pt x="180" y="48"/>
                  </a:lnTo>
                  <a:lnTo>
                    <a:pt x="191" y="47"/>
                  </a:lnTo>
                  <a:lnTo>
                    <a:pt x="201" y="46"/>
                  </a:lnTo>
                  <a:lnTo>
                    <a:pt x="211" y="44"/>
                  </a:lnTo>
                  <a:lnTo>
                    <a:pt x="220" y="44"/>
                  </a:lnTo>
                  <a:lnTo>
                    <a:pt x="229" y="42"/>
                  </a:lnTo>
                  <a:lnTo>
                    <a:pt x="237" y="40"/>
                  </a:lnTo>
                  <a:lnTo>
                    <a:pt x="244" y="38"/>
                  </a:lnTo>
                  <a:lnTo>
                    <a:pt x="250" y="37"/>
                  </a:lnTo>
                  <a:lnTo>
                    <a:pt x="256" y="35"/>
                  </a:lnTo>
                  <a:lnTo>
                    <a:pt x="260" y="33"/>
                  </a:lnTo>
                  <a:lnTo>
                    <a:pt x="263" y="31"/>
                  </a:lnTo>
                  <a:lnTo>
                    <a:pt x="266" y="29"/>
                  </a:lnTo>
                  <a:lnTo>
                    <a:pt x="268" y="27"/>
                  </a:lnTo>
                  <a:lnTo>
                    <a:pt x="268" y="24"/>
                  </a:lnTo>
                </a:path>
              </a:pathLst>
            </a:custGeom>
            <a:gradFill rotWithShape="0">
              <a:gsLst>
                <a:gs pos="0">
                  <a:srgbClr val="242424"/>
                </a:gs>
                <a:gs pos="100000">
                  <a:srgbClr val="333333"/>
                </a:gs>
              </a:gsLst>
              <a:lin ang="5400000" scaled="1"/>
            </a:gradFill>
            <a:ln w="12700" cap="rnd">
              <a:noFill/>
              <a:round/>
              <a:headEnd/>
              <a:tailEnd/>
            </a:ln>
          </p:spPr>
          <p:txBody>
            <a:bodyPr/>
            <a:lstStyle/>
            <a:p>
              <a:endParaRPr lang="zh-TW" altLang="en-US"/>
            </a:p>
          </p:txBody>
        </p:sp>
        <p:sp>
          <p:nvSpPr>
            <p:cNvPr id="94270" name="Freeform 90"/>
            <p:cNvSpPr>
              <a:spLocks/>
            </p:cNvSpPr>
            <p:nvPr/>
          </p:nvSpPr>
          <p:spPr bwMode="auto">
            <a:xfrm>
              <a:off x="3654" y="3961"/>
              <a:ext cx="93" cy="16"/>
            </a:xfrm>
            <a:custGeom>
              <a:avLst/>
              <a:gdLst>
                <a:gd name="T0" fmla="*/ 11 w 269"/>
                <a:gd name="T1" fmla="*/ 1 h 37"/>
                <a:gd name="T2" fmla="*/ 11 w 269"/>
                <a:gd name="T3" fmla="*/ 1 h 37"/>
                <a:gd name="T4" fmla="*/ 11 w 269"/>
                <a:gd name="T5" fmla="*/ 2 h 37"/>
                <a:gd name="T6" fmla="*/ 10 w 269"/>
                <a:gd name="T7" fmla="*/ 2 h 37"/>
                <a:gd name="T8" fmla="*/ 9 w 269"/>
                <a:gd name="T9" fmla="*/ 3 h 37"/>
                <a:gd name="T10" fmla="*/ 9 w 269"/>
                <a:gd name="T11" fmla="*/ 3 h 37"/>
                <a:gd name="T12" fmla="*/ 8 w 269"/>
                <a:gd name="T13" fmla="*/ 3 h 37"/>
                <a:gd name="T14" fmla="*/ 7 w 269"/>
                <a:gd name="T15" fmla="*/ 3 h 37"/>
                <a:gd name="T16" fmla="*/ 6 w 269"/>
                <a:gd name="T17" fmla="*/ 3 h 37"/>
                <a:gd name="T18" fmla="*/ 5 w 269"/>
                <a:gd name="T19" fmla="*/ 3 h 37"/>
                <a:gd name="T20" fmla="*/ 4 w 269"/>
                <a:gd name="T21" fmla="*/ 3 h 37"/>
                <a:gd name="T22" fmla="*/ 3 w 269"/>
                <a:gd name="T23" fmla="*/ 3 h 37"/>
                <a:gd name="T24" fmla="*/ 2 w 269"/>
                <a:gd name="T25" fmla="*/ 3 h 37"/>
                <a:gd name="T26" fmla="*/ 1 w 269"/>
                <a:gd name="T27" fmla="*/ 3 h 37"/>
                <a:gd name="T28" fmla="*/ 1 w 269"/>
                <a:gd name="T29" fmla="*/ 2 h 37"/>
                <a:gd name="T30" fmla="*/ 0 w 269"/>
                <a:gd name="T31" fmla="*/ 2 h 37"/>
                <a:gd name="T32" fmla="*/ 0 w 269"/>
                <a:gd name="T33" fmla="*/ 1 h 37"/>
                <a:gd name="T34" fmla="*/ 0 w 269"/>
                <a:gd name="T35" fmla="*/ 1 h 37"/>
                <a:gd name="T36" fmla="*/ 0 w 269"/>
                <a:gd name="T37" fmla="*/ 0 h 37"/>
                <a:gd name="T38" fmla="*/ 0 w 269"/>
                <a:gd name="T39" fmla="*/ 0 h 37"/>
                <a:gd name="T40" fmla="*/ 0 w 269"/>
                <a:gd name="T41" fmla="*/ 1 h 37"/>
                <a:gd name="T42" fmla="*/ 1 w 269"/>
                <a:gd name="T43" fmla="*/ 1 h 37"/>
                <a:gd name="T44" fmla="*/ 1 w 269"/>
                <a:gd name="T45" fmla="*/ 1 h 37"/>
                <a:gd name="T46" fmla="*/ 2 w 269"/>
                <a:gd name="T47" fmla="*/ 1 h 37"/>
                <a:gd name="T48" fmla="*/ 3 w 269"/>
                <a:gd name="T49" fmla="*/ 2 h 37"/>
                <a:gd name="T50" fmla="*/ 3 w 269"/>
                <a:gd name="T51" fmla="*/ 2 h 37"/>
                <a:gd name="T52" fmla="*/ 4 w 269"/>
                <a:gd name="T53" fmla="*/ 2 h 37"/>
                <a:gd name="T54" fmla="*/ 6 w 269"/>
                <a:gd name="T55" fmla="*/ 2 h 37"/>
                <a:gd name="T56" fmla="*/ 7 w 269"/>
                <a:gd name="T57" fmla="*/ 2 h 37"/>
                <a:gd name="T58" fmla="*/ 7 w 269"/>
                <a:gd name="T59" fmla="*/ 2 h 37"/>
                <a:gd name="T60" fmla="*/ 8 w 269"/>
                <a:gd name="T61" fmla="*/ 2 h 37"/>
                <a:gd name="T62" fmla="*/ 9 w 269"/>
                <a:gd name="T63" fmla="*/ 1 h 37"/>
                <a:gd name="T64" fmla="*/ 10 w 269"/>
                <a:gd name="T65" fmla="*/ 1 h 37"/>
                <a:gd name="T66" fmla="*/ 10 w 269"/>
                <a:gd name="T67" fmla="*/ 1 h 37"/>
                <a:gd name="T68" fmla="*/ 11 w 269"/>
                <a:gd name="T69" fmla="*/ 1 h 37"/>
                <a:gd name="T70" fmla="*/ 11 w 269"/>
                <a:gd name="T71" fmla="*/ 0 h 37"/>
                <a:gd name="T72" fmla="*/ 11 w 269"/>
                <a:gd name="T73" fmla="*/ 0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9"/>
                <a:gd name="T112" fmla="*/ 0 h 37"/>
                <a:gd name="T113" fmla="*/ 269 w 269"/>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9" h="37">
                  <a:moveTo>
                    <a:pt x="268" y="12"/>
                  </a:moveTo>
                  <a:lnTo>
                    <a:pt x="268" y="14"/>
                  </a:lnTo>
                  <a:lnTo>
                    <a:pt x="266" y="16"/>
                  </a:lnTo>
                  <a:lnTo>
                    <a:pt x="263" y="18"/>
                  </a:lnTo>
                  <a:lnTo>
                    <a:pt x="260" y="20"/>
                  </a:lnTo>
                  <a:lnTo>
                    <a:pt x="256" y="22"/>
                  </a:lnTo>
                  <a:lnTo>
                    <a:pt x="250" y="24"/>
                  </a:lnTo>
                  <a:lnTo>
                    <a:pt x="244" y="26"/>
                  </a:lnTo>
                  <a:lnTo>
                    <a:pt x="237" y="28"/>
                  </a:lnTo>
                  <a:lnTo>
                    <a:pt x="229" y="29"/>
                  </a:lnTo>
                  <a:lnTo>
                    <a:pt x="220" y="30"/>
                  </a:lnTo>
                  <a:lnTo>
                    <a:pt x="211" y="32"/>
                  </a:lnTo>
                  <a:lnTo>
                    <a:pt x="201" y="33"/>
                  </a:lnTo>
                  <a:lnTo>
                    <a:pt x="191" y="34"/>
                  </a:lnTo>
                  <a:lnTo>
                    <a:pt x="180" y="35"/>
                  </a:lnTo>
                  <a:lnTo>
                    <a:pt x="169" y="35"/>
                  </a:lnTo>
                  <a:lnTo>
                    <a:pt x="157" y="36"/>
                  </a:lnTo>
                  <a:lnTo>
                    <a:pt x="146" y="36"/>
                  </a:lnTo>
                  <a:lnTo>
                    <a:pt x="134" y="36"/>
                  </a:lnTo>
                  <a:lnTo>
                    <a:pt x="122" y="36"/>
                  </a:lnTo>
                  <a:lnTo>
                    <a:pt x="111" y="36"/>
                  </a:lnTo>
                  <a:lnTo>
                    <a:pt x="99" y="35"/>
                  </a:lnTo>
                  <a:lnTo>
                    <a:pt x="88" y="35"/>
                  </a:lnTo>
                  <a:lnTo>
                    <a:pt x="77" y="34"/>
                  </a:lnTo>
                  <a:lnTo>
                    <a:pt x="67" y="33"/>
                  </a:lnTo>
                  <a:lnTo>
                    <a:pt x="57" y="32"/>
                  </a:lnTo>
                  <a:lnTo>
                    <a:pt x="48" y="30"/>
                  </a:lnTo>
                  <a:lnTo>
                    <a:pt x="39" y="29"/>
                  </a:lnTo>
                  <a:lnTo>
                    <a:pt x="31" y="28"/>
                  </a:lnTo>
                  <a:lnTo>
                    <a:pt x="24" y="26"/>
                  </a:lnTo>
                  <a:lnTo>
                    <a:pt x="18" y="24"/>
                  </a:lnTo>
                  <a:lnTo>
                    <a:pt x="12" y="22"/>
                  </a:lnTo>
                  <a:lnTo>
                    <a:pt x="8" y="20"/>
                  </a:lnTo>
                  <a:lnTo>
                    <a:pt x="5" y="18"/>
                  </a:lnTo>
                  <a:lnTo>
                    <a:pt x="2" y="16"/>
                  </a:lnTo>
                  <a:lnTo>
                    <a:pt x="1" y="14"/>
                  </a:lnTo>
                  <a:lnTo>
                    <a:pt x="0" y="12"/>
                  </a:lnTo>
                  <a:lnTo>
                    <a:pt x="0" y="0"/>
                  </a:lnTo>
                  <a:lnTo>
                    <a:pt x="1" y="2"/>
                  </a:lnTo>
                  <a:lnTo>
                    <a:pt x="2" y="5"/>
                  </a:lnTo>
                  <a:lnTo>
                    <a:pt x="5" y="7"/>
                  </a:lnTo>
                  <a:lnTo>
                    <a:pt x="8" y="9"/>
                  </a:lnTo>
                  <a:lnTo>
                    <a:pt x="12" y="10"/>
                  </a:lnTo>
                  <a:lnTo>
                    <a:pt x="18" y="12"/>
                  </a:lnTo>
                  <a:lnTo>
                    <a:pt x="24" y="14"/>
                  </a:lnTo>
                  <a:lnTo>
                    <a:pt x="31" y="16"/>
                  </a:lnTo>
                  <a:lnTo>
                    <a:pt x="39" y="17"/>
                  </a:lnTo>
                  <a:lnTo>
                    <a:pt x="48" y="19"/>
                  </a:lnTo>
                  <a:lnTo>
                    <a:pt x="57" y="20"/>
                  </a:lnTo>
                  <a:lnTo>
                    <a:pt x="67" y="21"/>
                  </a:lnTo>
                  <a:lnTo>
                    <a:pt x="77" y="22"/>
                  </a:lnTo>
                  <a:lnTo>
                    <a:pt x="88" y="23"/>
                  </a:lnTo>
                  <a:lnTo>
                    <a:pt x="99" y="23"/>
                  </a:lnTo>
                  <a:lnTo>
                    <a:pt x="111" y="24"/>
                  </a:lnTo>
                  <a:lnTo>
                    <a:pt x="122" y="24"/>
                  </a:lnTo>
                  <a:lnTo>
                    <a:pt x="134" y="24"/>
                  </a:lnTo>
                  <a:lnTo>
                    <a:pt x="146" y="24"/>
                  </a:lnTo>
                  <a:lnTo>
                    <a:pt x="157" y="24"/>
                  </a:lnTo>
                  <a:lnTo>
                    <a:pt x="169" y="23"/>
                  </a:lnTo>
                  <a:lnTo>
                    <a:pt x="180" y="23"/>
                  </a:lnTo>
                  <a:lnTo>
                    <a:pt x="191" y="22"/>
                  </a:lnTo>
                  <a:lnTo>
                    <a:pt x="201" y="21"/>
                  </a:lnTo>
                  <a:lnTo>
                    <a:pt x="211" y="20"/>
                  </a:lnTo>
                  <a:lnTo>
                    <a:pt x="220" y="19"/>
                  </a:lnTo>
                  <a:lnTo>
                    <a:pt x="229" y="17"/>
                  </a:lnTo>
                  <a:lnTo>
                    <a:pt x="237" y="16"/>
                  </a:lnTo>
                  <a:lnTo>
                    <a:pt x="244" y="14"/>
                  </a:lnTo>
                  <a:lnTo>
                    <a:pt x="250" y="12"/>
                  </a:lnTo>
                  <a:lnTo>
                    <a:pt x="256" y="10"/>
                  </a:lnTo>
                  <a:lnTo>
                    <a:pt x="260" y="9"/>
                  </a:lnTo>
                  <a:lnTo>
                    <a:pt x="263" y="7"/>
                  </a:lnTo>
                  <a:lnTo>
                    <a:pt x="266" y="5"/>
                  </a:lnTo>
                  <a:lnTo>
                    <a:pt x="268" y="2"/>
                  </a:lnTo>
                  <a:lnTo>
                    <a:pt x="268" y="0"/>
                  </a:lnTo>
                  <a:lnTo>
                    <a:pt x="268" y="12"/>
                  </a:lnTo>
                </a:path>
              </a:pathLst>
            </a:custGeom>
            <a:solidFill>
              <a:srgbClr val="666666"/>
            </a:solidFill>
            <a:ln w="12700" cap="rnd">
              <a:noFill/>
              <a:round/>
              <a:headEnd/>
              <a:tailEnd/>
            </a:ln>
          </p:spPr>
          <p:txBody>
            <a:bodyPr/>
            <a:lstStyle/>
            <a:p>
              <a:endParaRPr lang="zh-TW" altLang="en-US"/>
            </a:p>
          </p:txBody>
        </p:sp>
        <p:sp>
          <p:nvSpPr>
            <p:cNvPr id="94271" name="Freeform 91"/>
            <p:cNvSpPr>
              <a:spLocks/>
            </p:cNvSpPr>
            <p:nvPr/>
          </p:nvSpPr>
          <p:spPr bwMode="auto">
            <a:xfrm>
              <a:off x="3603" y="3987"/>
              <a:ext cx="196" cy="74"/>
            </a:xfrm>
            <a:custGeom>
              <a:avLst/>
              <a:gdLst>
                <a:gd name="T0" fmla="*/ 0 w 568"/>
                <a:gd name="T1" fmla="*/ 15 h 168"/>
                <a:gd name="T2" fmla="*/ 23 w 568"/>
                <a:gd name="T3" fmla="*/ 15 h 168"/>
                <a:gd name="T4" fmla="*/ 23 w 568"/>
                <a:gd name="T5" fmla="*/ 0 h 168"/>
                <a:gd name="T6" fmla="*/ 0 w 568"/>
                <a:gd name="T7" fmla="*/ 0 h 168"/>
                <a:gd name="T8" fmla="*/ 0 w 568"/>
                <a:gd name="T9" fmla="*/ 15 h 168"/>
                <a:gd name="T10" fmla="*/ 0 60000 65536"/>
                <a:gd name="T11" fmla="*/ 0 60000 65536"/>
                <a:gd name="T12" fmla="*/ 0 60000 65536"/>
                <a:gd name="T13" fmla="*/ 0 60000 65536"/>
                <a:gd name="T14" fmla="*/ 0 60000 65536"/>
                <a:gd name="T15" fmla="*/ 0 w 568"/>
                <a:gd name="T16" fmla="*/ 0 h 168"/>
                <a:gd name="T17" fmla="*/ 568 w 568"/>
                <a:gd name="T18" fmla="*/ 168 h 168"/>
              </a:gdLst>
              <a:ahLst/>
              <a:cxnLst>
                <a:cxn ang="T10">
                  <a:pos x="T0" y="T1"/>
                </a:cxn>
                <a:cxn ang="T11">
                  <a:pos x="T2" y="T3"/>
                </a:cxn>
                <a:cxn ang="T12">
                  <a:pos x="T4" y="T5"/>
                </a:cxn>
                <a:cxn ang="T13">
                  <a:pos x="T6" y="T7"/>
                </a:cxn>
                <a:cxn ang="T14">
                  <a:pos x="T8" y="T9"/>
                </a:cxn>
              </a:cxnLst>
              <a:rect l="T15" t="T16" r="T17" b="T18"/>
              <a:pathLst>
                <a:path w="568" h="168">
                  <a:moveTo>
                    <a:pt x="0" y="167"/>
                  </a:moveTo>
                  <a:lnTo>
                    <a:pt x="567" y="167"/>
                  </a:lnTo>
                  <a:lnTo>
                    <a:pt x="567" y="0"/>
                  </a:lnTo>
                  <a:lnTo>
                    <a:pt x="0" y="0"/>
                  </a:lnTo>
                  <a:lnTo>
                    <a:pt x="0" y="167"/>
                  </a:lnTo>
                </a:path>
              </a:pathLst>
            </a:custGeom>
            <a:gradFill rotWithShape="0">
              <a:gsLst>
                <a:gs pos="0">
                  <a:srgbClr val="FFFFFF"/>
                </a:gs>
                <a:gs pos="100000">
                  <a:srgbClr val="E5E5E5"/>
                </a:gs>
              </a:gsLst>
              <a:lin ang="5400000" scaled="1"/>
            </a:gradFill>
            <a:ln w="12700" cap="rnd">
              <a:noFill/>
              <a:round/>
              <a:headEnd/>
              <a:tailEnd/>
            </a:ln>
          </p:spPr>
          <p:txBody>
            <a:bodyPr/>
            <a:lstStyle/>
            <a:p>
              <a:endParaRPr lang="zh-TW" altLang="en-US"/>
            </a:p>
          </p:txBody>
        </p:sp>
        <p:sp>
          <p:nvSpPr>
            <p:cNvPr id="94272" name="Freeform 92"/>
            <p:cNvSpPr>
              <a:spLocks/>
            </p:cNvSpPr>
            <p:nvPr/>
          </p:nvSpPr>
          <p:spPr bwMode="auto">
            <a:xfrm>
              <a:off x="3634" y="3952"/>
              <a:ext cx="128" cy="12"/>
            </a:xfrm>
            <a:custGeom>
              <a:avLst/>
              <a:gdLst>
                <a:gd name="T0" fmla="*/ 0 w 373"/>
                <a:gd name="T1" fmla="*/ 2 h 29"/>
                <a:gd name="T2" fmla="*/ 0 w 373"/>
                <a:gd name="T3" fmla="*/ 0 h 29"/>
                <a:gd name="T4" fmla="*/ 15 w 373"/>
                <a:gd name="T5" fmla="*/ 0 h 29"/>
                <a:gd name="T6" fmla="*/ 15 w 373"/>
                <a:gd name="T7" fmla="*/ 2 h 29"/>
                <a:gd name="T8" fmla="*/ 0 w 373"/>
                <a:gd name="T9" fmla="*/ 2 h 29"/>
                <a:gd name="T10" fmla="*/ 0 60000 65536"/>
                <a:gd name="T11" fmla="*/ 0 60000 65536"/>
                <a:gd name="T12" fmla="*/ 0 60000 65536"/>
                <a:gd name="T13" fmla="*/ 0 60000 65536"/>
                <a:gd name="T14" fmla="*/ 0 60000 65536"/>
                <a:gd name="T15" fmla="*/ 0 w 373"/>
                <a:gd name="T16" fmla="*/ 0 h 29"/>
                <a:gd name="T17" fmla="*/ 373 w 373"/>
                <a:gd name="T18" fmla="*/ 29 h 29"/>
              </a:gdLst>
              <a:ahLst/>
              <a:cxnLst>
                <a:cxn ang="T10">
                  <a:pos x="T0" y="T1"/>
                </a:cxn>
                <a:cxn ang="T11">
                  <a:pos x="T2" y="T3"/>
                </a:cxn>
                <a:cxn ang="T12">
                  <a:pos x="T4" y="T5"/>
                </a:cxn>
                <a:cxn ang="T13">
                  <a:pos x="T6" y="T7"/>
                </a:cxn>
                <a:cxn ang="T14">
                  <a:pos x="T8" y="T9"/>
                </a:cxn>
              </a:cxnLst>
              <a:rect l="T15" t="T16" r="T17" b="T18"/>
              <a:pathLst>
                <a:path w="373" h="29">
                  <a:moveTo>
                    <a:pt x="0" y="28"/>
                  </a:moveTo>
                  <a:lnTo>
                    <a:pt x="0" y="0"/>
                  </a:lnTo>
                  <a:lnTo>
                    <a:pt x="372" y="0"/>
                  </a:lnTo>
                  <a:lnTo>
                    <a:pt x="372" y="28"/>
                  </a:lnTo>
                  <a:lnTo>
                    <a:pt x="0" y="28"/>
                  </a:lnTo>
                </a:path>
              </a:pathLst>
            </a:custGeom>
            <a:solidFill>
              <a:srgbClr val="999999"/>
            </a:solidFill>
            <a:ln w="12700" cap="rnd">
              <a:noFill/>
              <a:round/>
              <a:headEnd/>
              <a:tailEnd/>
            </a:ln>
          </p:spPr>
          <p:txBody>
            <a:bodyPr/>
            <a:lstStyle/>
            <a:p>
              <a:endParaRPr lang="zh-TW" altLang="en-US"/>
            </a:p>
          </p:txBody>
        </p:sp>
        <p:sp>
          <p:nvSpPr>
            <p:cNvPr id="94273" name="Freeform 93"/>
            <p:cNvSpPr>
              <a:spLocks/>
            </p:cNvSpPr>
            <p:nvPr/>
          </p:nvSpPr>
          <p:spPr bwMode="auto">
            <a:xfrm>
              <a:off x="3603" y="3986"/>
              <a:ext cx="196" cy="27"/>
            </a:xfrm>
            <a:custGeom>
              <a:avLst/>
              <a:gdLst>
                <a:gd name="T0" fmla="*/ 9 w 568"/>
                <a:gd name="T1" fmla="*/ 0 h 59"/>
                <a:gd name="T2" fmla="*/ 0 w 568"/>
                <a:gd name="T3" fmla="*/ 0 h 59"/>
                <a:gd name="T4" fmla="*/ 0 w 568"/>
                <a:gd name="T5" fmla="*/ 5 h 59"/>
                <a:gd name="T6" fmla="*/ 23 w 568"/>
                <a:gd name="T7" fmla="*/ 5 h 59"/>
                <a:gd name="T8" fmla="*/ 23 w 568"/>
                <a:gd name="T9" fmla="*/ 0 h 59"/>
                <a:gd name="T10" fmla="*/ 14 w 568"/>
                <a:gd name="T11" fmla="*/ 0 h 59"/>
                <a:gd name="T12" fmla="*/ 9 w 568"/>
                <a:gd name="T13" fmla="*/ 0 h 59"/>
                <a:gd name="T14" fmla="*/ 0 60000 65536"/>
                <a:gd name="T15" fmla="*/ 0 60000 65536"/>
                <a:gd name="T16" fmla="*/ 0 60000 65536"/>
                <a:gd name="T17" fmla="*/ 0 60000 65536"/>
                <a:gd name="T18" fmla="*/ 0 60000 65536"/>
                <a:gd name="T19" fmla="*/ 0 60000 65536"/>
                <a:gd name="T20" fmla="*/ 0 60000 65536"/>
                <a:gd name="T21" fmla="*/ 0 w 568"/>
                <a:gd name="T22" fmla="*/ 0 h 59"/>
                <a:gd name="T23" fmla="*/ 568 w 56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8" h="59">
                  <a:moveTo>
                    <a:pt x="210" y="0"/>
                  </a:moveTo>
                  <a:lnTo>
                    <a:pt x="0" y="0"/>
                  </a:lnTo>
                  <a:lnTo>
                    <a:pt x="0" y="58"/>
                  </a:lnTo>
                  <a:lnTo>
                    <a:pt x="567" y="58"/>
                  </a:lnTo>
                  <a:lnTo>
                    <a:pt x="567" y="2"/>
                  </a:lnTo>
                  <a:lnTo>
                    <a:pt x="355" y="2"/>
                  </a:lnTo>
                  <a:lnTo>
                    <a:pt x="210" y="0"/>
                  </a:lnTo>
                </a:path>
              </a:pathLst>
            </a:custGeom>
            <a:solidFill>
              <a:srgbClr val="919191"/>
            </a:solidFill>
            <a:ln w="12700" cap="rnd">
              <a:noFill/>
              <a:round/>
              <a:headEnd/>
              <a:tailEnd/>
            </a:ln>
          </p:spPr>
          <p:txBody>
            <a:bodyPr/>
            <a:lstStyle/>
            <a:p>
              <a:endParaRPr lang="zh-TW" altLang="en-US"/>
            </a:p>
          </p:txBody>
        </p:sp>
        <p:sp>
          <p:nvSpPr>
            <p:cNvPr id="94274" name="Freeform 94"/>
            <p:cNvSpPr>
              <a:spLocks/>
            </p:cNvSpPr>
            <p:nvPr/>
          </p:nvSpPr>
          <p:spPr bwMode="auto">
            <a:xfrm>
              <a:off x="3654" y="3996"/>
              <a:ext cx="16" cy="12"/>
            </a:xfrm>
            <a:custGeom>
              <a:avLst/>
              <a:gdLst>
                <a:gd name="T0" fmla="*/ 1 w 47"/>
                <a:gd name="T1" fmla="*/ 2 h 30"/>
                <a:gd name="T2" fmla="*/ 0 w 47"/>
                <a:gd name="T3" fmla="*/ 2 h 30"/>
                <a:gd name="T4" fmla="*/ 0 w 47"/>
                <a:gd name="T5" fmla="*/ 2 h 30"/>
                <a:gd name="T6" fmla="*/ 0 w 47"/>
                <a:gd name="T7" fmla="*/ 2 h 30"/>
                <a:gd name="T8" fmla="*/ 0 w 47"/>
                <a:gd name="T9" fmla="*/ 2 h 30"/>
                <a:gd name="T10" fmla="*/ 0 w 47"/>
                <a:gd name="T11" fmla="*/ 2 h 30"/>
                <a:gd name="T12" fmla="*/ 0 w 47"/>
                <a:gd name="T13" fmla="*/ 1 h 30"/>
                <a:gd name="T14" fmla="*/ 0 w 47"/>
                <a:gd name="T15" fmla="*/ 1 h 30"/>
                <a:gd name="T16" fmla="*/ 0 w 47"/>
                <a:gd name="T17" fmla="*/ 1 h 30"/>
                <a:gd name="T18" fmla="*/ 0 w 47"/>
                <a:gd name="T19" fmla="*/ 1 h 30"/>
                <a:gd name="T20" fmla="*/ 0 w 47"/>
                <a:gd name="T21" fmla="*/ 1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1 w 47"/>
                <a:gd name="T35" fmla="*/ 0 h 30"/>
                <a:gd name="T36" fmla="*/ 1 w 47"/>
                <a:gd name="T37" fmla="*/ 0 h 30"/>
                <a:gd name="T38" fmla="*/ 1 w 47"/>
                <a:gd name="T39" fmla="*/ 0 h 30"/>
                <a:gd name="T40" fmla="*/ 1 w 47"/>
                <a:gd name="T41" fmla="*/ 0 h 30"/>
                <a:gd name="T42" fmla="*/ 1 w 47"/>
                <a:gd name="T43" fmla="*/ 0 h 30"/>
                <a:gd name="T44" fmla="*/ 2 w 47"/>
                <a:gd name="T45" fmla="*/ 0 h 30"/>
                <a:gd name="T46" fmla="*/ 2 w 47"/>
                <a:gd name="T47" fmla="*/ 0 h 30"/>
                <a:gd name="T48" fmla="*/ 2 w 47"/>
                <a:gd name="T49" fmla="*/ 0 h 30"/>
                <a:gd name="T50" fmla="*/ 2 w 47"/>
                <a:gd name="T51" fmla="*/ 1 h 30"/>
                <a:gd name="T52" fmla="*/ 2 w 47"/>
                <a:gd name="T53" fmla="*/ 1 h 30"/>
                <a:gd name="T54" fmla="*/ 2 w 47"/>
                <a:gd name="T55" fmla="*/ 1 h 30"/>
                <a:gd name="T56" fmla="*/ 2 w 47"/>
                <a:gd name="T57" fmla="*/ 1 h 30"/>
                <a:gd name="T58" fmla="*/ 2 w 47"/>
                <a:gd name="T59" fmla="*/ 1 h 30"/>
                <a:gd name="T60" fmla="*/ 2 w 47"/>
                <a:gd name="T61" fmla="*/ 2 h 30"/>
                <a:gd name="T62" fmla="*/ 2 w 47"/>
                <a:gd name="T63" fmla="*/ 2 h 30"/>
                <a:gd name="T64" fmla="*/ 2 w 47"/>
                <a:gd name="T65" fmla="*/ 2 h 30"/>
                <a:gd name="T66" fmla="*/ 1 w 47"/>
                <a:gd name="T67" fmla="*/ 2 h 30"/>
                <a:gd name="T68" fmla="*/ 1 w 47"/>
                <a:gd name="T69" fmla="*/ 2 h 30"/>
                <a:gd name="T70" fmla="*/ 1 w 47"/>
                <a:gd name="T71" fmla="*/ 2 h 30"/>
                <a:gd name="T72" fmla="*/ 1 w 47"/>
                <a:gd name="T73" fmla="*/ 2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30"/>
                <a:gd name="T113" fmla="*/ 47 w 47"/>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30">
                  <a:moveTo>
                    <a:pt x="15" y="29"/>
                  </a:moveTo>
                  <a:lnTo>
                    <a:pt x="14" y="29"/>
                  </a:lnTo>
                  <a:lnTo>
                    <a:pt x="12" y="29"/>
                  </a:lnTo>
                  <a:lnTo>
                    <a:pt x="11" y="29"/>
                  </a:lnTo>
                  <a:lnTo>
                    <a:pt x="10" y="28"/>
                  </a:lnTo>
                  <a:lnTo>
                    <a:pt x="9" y="28"/>
                  </a:lnTo>
                  <a:lnTo>
                    <a:pt x="8" y="27"/>
                  </a:lnTo>
                  <a:lnTo>
                    <a:pt x="7" y="26"/>
                  </a:lnTo>
                  <a:lnTo>
                    <a:pt x="5" y="26"/>
                  </a:lnTo>
                  <a:lnTo>
                    <a:pt x="4" y="25"/>
                  </a:lnTo>
                  <a:lnTo>
                    <a:pt x="4" y="24"/>
                  </a:lnTo>
                  <a:lnTo>
                    <a:pt x="3" y="23"/>
                  </a:lnTo>
                  <a:lnTo>
                    <a:pt x="2" y="22"/>
                  </a:lnTo>
                  <a:lnTo>
                    <a:pt x="2" y="21"/>
                  </a:lnTo>
                  <a:lnTo>
                    <a:pt x="1" y="20"/>
                  </a:lnTo>
                  <a:lnTo>
                    <a:pt x="1" y="18"/>
                  </a:lnTo>
                  <a:lnTo>
                    <a:pt x="0" y="17"/>
                  </a:lnTo>
                  <a:lnTo>
                    <a:pt x="0" y="16"/>
                  </a:lnTo>
                  <a:lnTo>
                    <a:pt x="0" y="14"/>
                  </a:lnTo>
                  <a:lnTo>
                    <a:pt x="0" y="13"/>
                  </a:lnTo>
                  <a:lnTo>
                    <a:pt x="0" y="12"/>
                  </a:lnTo>
                  <a:lnTo>
                    <a:pt x="1" y="11"/>
                  </a:lnTo>
                  <a:lnTo>
                    <a:pt x="1" y="10"/>
                  </a:lnTo>
                  <a:lnTo>
                    <a:pt x="2" y="8"/>
                  </a:lnTo>
                  <a:lnTo>
                    <a:pt x="2" y="7"/>
                  </a:lnTo>
                  <a:lnTo>
                    <a:pt x="3" y="6"/>
                  </a:lnTo>
                  <a:lnTo>
                    <a:pt x="4" y="5"/>
                  </a:lnTo>
                  <a:lnTo>
                    <a:pt x="4" y="4"/>
                  </a:lnTo>
                  <a:lnTo>
                    <a:pt x="5" y="3"/>
                  </a:lnTo>
                  <a:lnTo>
                    <a:pt x="7" y="2"/>
                  </a:lnTo>
                  <a:lnTo>
                    <a:pt x="8" y="2"/>
                  </a:lnTo>
                  <a:lnTo>
                    <a:pt x="9" y="1"/>
                  </a:lnTo>
                  <a:lnTo>
                    <a:pt x="10" y="1"/>
                  </a:lnTo>
                  <a:lnTo>
                    <a:pt x="11" y="0"/>
                  </a:lnTo>
                  <a:lnTo>
                    <a:pt x="12" y="0"/>
                  </a:lnTo>
                  <a:lnTo>
                    <a:pt x="14" y="0"/>
                  </a:lnTo>
                  <a:lnTo>
                    <a:pt x="15" y="0"/>
                  </a:lnTo>
                  <a:lnTo>
                    <a:pt x="31" y="0"/>
                  </a:lnTo>
                  <a:lnTo>
                    <a:pt x="32" y="0"/>
                  </a:lnTo>
                  <a:lnTo>
                    <a:pt x="34" y="0"/>
                  </a:lnTo>
                  <a:lnTo>
                    <a:pt x="35" y="0"/>
                  </a:lnTo>
                  <a:lnTo>
                    <a:pt x="36" y="1"/>
                  </a:lnTo>
                  <a:lnTo>
                    <a:pt x="37" y="1"/>
                  </a:lnTo>
                  <a:lnTo>
                    <a:pt x="38" y="2"/>
                  </a:lnTo>
                  <a:lnTo>
                    <a:pt x="40" y="2"/>
                  </a:lnTo>
                  <a:lnTo>
                    <a:pt x="41" y="3"/>
                  </a:lnTo>
                  <a:lnTo>
                    <a:pt x="42" y="4"/>
                  </a:lnTo>
                  <a:lnTo>
                    <a:pt x="42" y="5"/>
                  </a:lnTo>
                  <a:lnTo>
                    <a:pt x="43" y="6"/>
                  </a:lnTo>
                  <a:lnTo>
                    <a:pt x="44" y="7"/>
                  </a:lnTo>
                  <a:lnTo>
                    <a:pt x="45" y="8"/>
                  </a:lnTo>
                  <a:lnTo>
                    <a:pt x="45" y="10"/>
                  </a:lnTo>
                  <a:lnTo>
                    <a:pt x="46" y="11"/>
                  </a:lnTo>
                  <a:lnTo>
                    <a:pt x="46" y="12"/>
                  </a:lnTo>
                  <a:lnTo>
                    <a:pt x="46" y="13"/>
                  </a:lnTo>
                  <a:lnTo>
                    <a:pt x="46" y="14"/>
                  </a:lnTo>
                  <a:lnTo>
                    <a:pt x="46" y="16"/>
                  </a:lnTo>
                  <a:lnTo>
                    <a:pt x="46" y="17"/>
                  </a:lnTo>
                  <a:lnTo>
                    <a:pt x="46" y="18"/>
                  </a:lnTo>
                  <a:lnTo>
                    <a:pt x="45" y="20"/>
                  </a:lnTo>
                  <a:lnTo>
                    <a:pt x="45" y="21"/>
                  </a:lnTo>
                  <a:lnTo>
                    <a:pt x="44" y="22"/>
                  </a:lnTo>
                  <a:lnTo>
                    <a:pt x="43" y="23"/>
                  </a:lnTo>
                  <a:lnTo>
                    <a:pt x="42" y="24"/>
                  </a:lnTo>
                  <a:lnTo>
                    <a:pt x="42" y="25"/>
                  </a:lnTo>
                  <a:lnTo>
                    <a:pt x="41" y="26"/>
                  </a:lnTo>
                  <a:lnTo>
                    <a:pt x="40" y="26"/>
                  </a:lnTo>
                  <a:lnTo>
                    <a:pt x="38" y="27"/>
                  </a:lnTo>
                  <a:lnTo>
                    <a:pt x="37" y="28"/>
                  </a:lnTo>
                  <a:lnTo>
                    <a:pt x="36" y="28"/>
                  </a:lnTo>
                  <a:lnTo>
                    <a:pt x="35" y="29"/>
                  </a:lnTo>
                  <a:lnTo>
                    <a:pt x="34" y="29"/>
                  </a:lnTo>
                  <a:lnTo>
                    <a:pt x="32" y="29"/>
                  </a:lnTo>
                  <a:lnTo>
                    <a:pt x="31" y="29"/>
                  </a:lnTo>
                  <a:lnTo>
                    <a:pt x="15" y="29"/>
                  </a:lnTo>
                </a:path>
              </a:pathLst>
            </a:custGeom>
            <a:solidFill>
              <a:srgbClr val="232323"/>
            </a:solidFill>
            <a:ln w="12700" cap="rnd">
              <a:noFill/>
              <a:round/>
              <a:headEnd/>
              <a:tailEnd/>
            </a:ln>
          </p:spPr>
          <p:txBody>
            <a:bodyPr/>
            <a:lstStyle/>
            <a:p>
              <a:endParaRPr lang="zh-TW" altLang="en-US"/>
            </a:p>
          </p:txBody>
        </p:sp>
        <p:sp>
          <p:nvSpPr>
            <p:cNvPr id="94275" name="Freeform 95"/>
            <p:cNvSpPr>
              <a:spLocks/>
            </p:cNvSpPr>
            <p:nvPr/>
          </p:nvSpPr>
          <p:spPr bwMode="auto">
            <a:xfrm>
              <a:off x="3617" y="4031"/>
              <a:ext cx="223" cy="39"/>
            </a:xfrm>
            <a:custGeom>
              <a:avLst/>
              <a:gdLst>
                <a:gd name="T0" fmla="*/ 0 w 646"/>
                <a:gd name="T1" fmla="*/ 8 h 87"/>
                <a:gd name="T2" fmla="*/ 27 w 646"/>
                <a:gd name="T3" fmla="*/ 8 h 87"/>
                <a:gd name="T4" fmla="*/ 25 w 646"/>
                <a:gd name="T5" fmla="*/ 0 h 87"/>
                <a:gd name="T6" fmla="*/ 2 w 646"/>
                <a:gd name="T7" fmla="*/ 0 h 87"/>
                <a:gd name="T8" fmla="*/ 0 w 646"/>
                <a:gd name="T9" fmla="*/ 8 h 87"/>
                <a:gd name="T10" fmla="*/ 0 60000 65536"/>
                <a:gd name="T11" fmla="*/ 0 60000 65536"/>
                <a:gd name="T12" fmla="*/ 0 60000 65536"/>
                <a:gd name="T13" fmla="*/ 0 60000 65536"/>
                <a:gd name="T14" fmla="*/ 0 60000 65536"/>
                <a:gd name="T15" fmla="*/ 0 w 646"/>
                <a:gd name="T16" fmla="*/ 0 h 87"/>
                <a:gd name="T17" fmla="*/ 646 w 646"/>
                <a:gd name="T18" fmla="*/ 87 h 87"/>
              </a:gdLst>
              <a:ahLst/>
              <a:cxnLst>
                <a:cxn ang="T10">
                  <a:pos x="T0" y="T1"/>
                </a:cxn>
                <a:cxn ang="T11">
                  <a:pos x="T2" y="T3"/>
                </a:cxn>
                <a:cxn ang="T12">
                  <a:pos x="T4" y="T5"/>
                </a:cxn>
                <a:cxn ang="T13">
                  <a:pos x="T6" y="T7"/>
                </a:cxn>
                <a:cxn ang="T14">
                  <a:pos x="T8" y="T9"/>
                </a:cxn>
              </a:cxnLst>
              <a:rect l="T15" t="T16" r="T17" b="T18"/>
              <a:pathLst>
                <a:path w="646" h="87">
                  <a:moveTo>
                    <a:pt x="0" y="86"/>
                  </a:moveTo>
                  <a:lnTo>
                    <a:pt x="645" y="86"/>
                  </a:lnTo>
                  <a:lnTo>
                    <a:pt x="610" y="0"/>
                  </a:lnTo>
                  <a:lnTo>
                    <a:pt x="42" y="0"/>
                  </a:lnTo>
                  <a:lnTo>
                    <a:pt x="0" y="86"/>
                  </a:lnTo>
                </a:path>
              </a:pathLst>
            </a:custGeom>
            <a:gradFill rotWithShape="0">
              <a:gsLst>
                <a:gs pos="0">
                  <a:srgbClr val="919191"/>
                </a:gs>
                <a:gs pos="100000">
                  <a:srgbClr val="D3D3D3"/>
                </a:gs>
              </a:gsLst>
              <a:lin ang="5400000" scaled="1"/>
            </a:gradFill>
            <a:ln w="12700" cap="rnd">
              <a:noFill/>
              <a:round/>
              <a:headEnd/>
              <a:tailEnd/>
            </a:ln>
          </p:spPr>
          <p:txBody>
            <a:bodyPr/>
            <a:lstStyle/>
            <a:p>
              <a:endParaRPr lang="zh-TW" altLang="en-US"/>
            </a:p>
          </p:txBody>
        </p:sp>
        <p:sp>
          <p:nvSpPr>
            <p:cNvPr id="94276" name="Freeform 96"/>
            <p:cNvSpPr>
              <a:spLocks/>
            </p:cNvSpPr>
            <p:nvPr/>
          </p:nvSpPr>
          <p:spPr bwMode="auto">
            <a:xfrm>
              <a:off x="3617" y="4069"/>
              <a:ext cx="223" cy="7"/>
            </a:xfrm>
            <a:custGeom>
              <a:avLst/>
              <a:gdLst>
                <a:gd name="T0" fmla="*/ 0 w 646"/>
                <a:gd name="T1" fmla="*/ 1 h 17"/>
                <a:gd name="T2" fmla="*/ 0 w 646"/>
                <a:gd name="T3" fmla="*/ 0 h 17"/>
                <a:gd name="T4" fmla="*/ 27 w 646"/>
                <a:gd name="T5" fmla="*/ 0 h 17"/>
                <a:gd name="T6" fmla="*/ 27 w 646"/>
                <a:gd name="T7" fmla="*/ 1 h 17"/>
                <a:gd name="T8" fmla="*/ 0 w 646"/>
                <a:gd name="T9" fmla="*/ 1 h 17"/>
                <a:gd name="T10" fmla="*/ 0 60000 65536"/>
                <a:gd name="T11" fmla="*/ 0 60000 65536"/>
                <a:gd name="T12" fmla="*/ 0 60000 65536"/>
                <a:gd name="T13" fmla="*/ 0 60000 65536"/>
                <a:gd name="T14" fmla="*/ 0 60000 65536"/>
                <a:gd name="T15" fmla="*/ 0 w 646"/>
                <a:gd name="T16" fmla="*/ 0 h 17"/>
                <a:gd name="T17" fmla="*/ 646 w 646"/>
                <a:gd name="T18" fmla="*/ 17 h 17"/>
              </a:gdLst>
              <a:ahLst/>
              <a:cxnLst>
                <a:cxn ang="T10">
                  <a:pos x="T0" y="T1"/>
                </a:cxn>
                <a:cxn ang="T11">
                  <a:pos x="T2" y="T3"/>
                </a:cxn>
                <a:cxn ang="T12">
                  <a:pos x="T4" y="T5"/>
                </a:cxn>
                <a:cxn ang="T13">
                  <a:pos x="T6" y="T7"/>
                </a:cxn>
                <a:cxn ang="T14">
                  <a:pos x="T8" y="T9"/>
                </a:cxn>
              </a:cxnLst>
              <a:rect l="T15" t="T16" r="T17" b="T18"/>
              <a:pathLst>
                <a:path w="646" h="17">
                  <a:moveTo>
                    <a:pt x="0" y="16"/>
                  </a:moveTo>
                  <a:lnTo>
                    <a:pt x="0" y="0"/>
                  </a:lnTo>
                  <a:lnTo>
                    <a:pt x="645" y="0"/>
                  </a:lnTo>
                  <a:lnTo>
                    <a:pt x="645" y="16"/>
                  </a:lnTo>
                  <a:lnTo>
                    <a:pt x="0" y="16"/>
                  </a:lnTo>
                </a:path>
              </a:pathLst>
            </a:custGeom>
            <a:gradFill rotWithShape="0">
              <a:gsLst>
                <a:gs pos="0">
                  <a:srgbClr val="767676"/>
                </a:gs>
                <a:gs pos="100000">
                  <a:srgbClr val="676767"/>
                </a:gs>
              </a:gsLst>
              <a:lin ang="0" scaled="1"/>
            </a:gradFill>
            <a:ln w="12700" cap="rnd">
              <a:noFill/>
              <a:round/>
              <a:headEnd/>
              <a:tailEnd/>
            </a:ln>
          </p:spPr>
          <p:txBody>
            <a:bodyPr/>
            <a:lstStyle/>
            <a:p>
              <a:endParaRPr lang="zh-TW" altLang="en-US"/>
            </a:p>
          </p:txBody>
        </p:sp>
        <p:sp>
          <p:nvSpPr>
            <p:cNvPr id="94277" name="Freeform 97"/>
            <p:cNvSpPr>
              <a:spLocks/>
            </p:cNvSpPr>
            <p:nvPr/>
          </p:nvSpPr>
          <p:spPr bwMode="auto">
            <a:xfrm>
              <a:off x="3628" y="4037"/>
              <a:ext cx="200" cy="27"/>
            </a:xfrm>
            <a:custGeom>
              <a:avLst/>
              <a:gdLst>
                <a:gd name="T0" fmla="*/ 0 w 578"/>
                <a:gd name="T1" fmla="*/ 5 h 63"/>
                <a:gd name="T2" fmla="*/ 24 w 578"/>
                <a:gd name="T3" fmla="*/ 5 h 63"/>
                <a:gd name="T4" fmla="*/ 23 w 578"/>
                <a:gd name="T5" fmla="*/ 0 h 63"/>
                <a:gd name="T6" fmla="*/ 1 w 578"/>
                <a:gd name="T7" fmla="*/ 0 h 63"/>
                <a:gd name="T8" fmla="*/ 0 w 578"/>
                <a:gd name="T9" fmla="*/ 5 h 63"/>
                <a:gd name="T10" fmla="*/ 0 60000 65536"/>
                <a:gd name="T11" fmla="*/ 0 60000 65536"/>
                <a:gd name="T12" fmla="*/ 0 60000 65536"/>
                <a:gd name="T13" fmla="*/ 0 60000 65536"/>
                <a:gd name="T14" fmla="*/ 0 60000 65536"/>
                <a:gd name="T15" fmla="*/ 0 w 578"/>
                <a:gd name="T16" fmla="*/ 0 h 63"/>
                <a:gd name="T17" fmla="*/ 578 w 578"/>
                <a:gd name="T18" fmla="*/ 63 h 63"/>
              </a:gdLst>
              <a:ahLst/>
              <a:cxnLst>
                <a:cxn ang="T10">
                  <a:pos x="T0" y="T1"/>
                </a:cxn>
                <a:cxn ang="T11">
                  <a:pos x="T2" y="T3"/>
                </a:cxn>
                <a:cxn ang="T12">
                  <a:pos x="T4" y="T5"/>
                </a:cxn>
                <a:cxn ang="T13">
                  <a:pos x="T6" y="T7"/>
                </a:cxn>
                <a:cxn ang="T14">
                  <a:pos x="T8" y="T9"/>
                </a:cxn>
              </a:cxnLst>
              <a:rect l="T15" t="T16" r="T17" b="T18"/>
              <a:pathLst>
                <a:path w="578" h="63">
                  <a:moveTo>
                    <a:pt x="0" y="62"/>
                  </a:moveTo>
                  <a:lnTo>
                    <a:pt x="577" y="62"/>
                  </a:lnTo>
                  <a:lnTo>
                    <a:pt x="557" y="0"/>
                  </a:lnTo>
                  <a:lnTo>
                    <a:pt x="25" y="0"/>
                  </a:lnTo>
                  <a:lnTo>
                    <a:pt x="0" y="62"/>
                  </a:lnTo>
                </a:path>
              </a:pathLst>
            </a:custGeom>
            <a:gradFill rotWithShape="0">
              <a:gsLst>
                <a:gs pos="0">
                  <a:srgbClr val="6B6B6B"/>
                </a:gs>
                <a:gs pos="100000">
                  <a:srgbClr val="999999"/>
                </a:gs>
              </a:gsLst>
              <a:lin ang="5400000" scaled="1"/>
            </a:gradFill>
            <a:ln w="12700" cap="rnd">
              <a:noFill/>
              <a:round/>
              <a:headEnd/>
              <a:tailEnd/>
            </a:ln>
          </p:spPr>
          <p:txBody>
            <a:bodyPr/>
            <a:lstStyle/>
            <a:p>
              <a:endParaRPr lang="zh-TW" altLang="en-US"/>
            </a:p>
          </p:txBody>
        </p:sp>
        <p:sp>
          <p:nvSpPr>
            <p:cNvPr id="94278" name="Freeform 98"/>
            <p:cNvSpPr>
              <a:spLocks/>
            </p:cNvSpPr>
            <p:nvPr/>
          </p:nvSpPr>
          <p:spPr bwMode="auto">
            <a:xfrm>
              <a:off x="3619" y="3792"/>
              <a:ext cx="161" cy="161"/>
            </a:xfrm>
            <a:custGeom>
              <a:avLst/>
              <a:gdLst>
                <a:gd name="T0" fmla="*/ 19 w 467"/>
                <a:gd name="T1" fmla="*/ 31 h 366"/>
                <a:gd name="T2" fmla="*/ 19 w 467"/>
                <a:gd name="T3" fmla="*/ 31 h 366"/>
                <a:gd name="T4" fmla="*/ 19 w 467"/>
                <a:gd name="T5" fmla="*/ 31 h 366"/>
                <a:gd name="T6" fmla="*/ 19 w 467"/>
                <a:gd name="T7" fmla="*/ 31 h 366"/>
                <a:gd name="T8" fmla="*/ 19 w 467"/>
                <a:gd name="T9" fmla="*/ 31 h 366"/>
                <a:gd name="T10" fmla="*/ 19 w 467"/>
                <a:gd name="T11" fmla="*/ 31 h 366"/>
                <a:gd name="T12" fmla="*/ 19 w 467"/>
                <a:gd name="T13" fmla="*/ 31 h 366"/>
                <a:gd name="T14" fmla="*/ 19 w 467"/>
                <a:gd name="T15" fmla="*/ 31 h 366"/>
                <a:gd name="T16" fmla="*/ 19 w 467"/>
                <a:gd name="T17" fmla="*/ 31 h 366"/>
                <a:gd name="T18" fmla="*/ 0 w 467"/>
                <a:gd name="T19" fmla="*/ 31 h 366"/>
                <a:gd name="T20" fmla="*/ 0 w 467"/>
                <a:gd name="T21" fmla="*/ 31 h 366"/>
                <a:gd name="T22" fmla="*/ 0 w 467"/>
                <a:gd name="T23" fmla="*/ 31 h 366"/>
                <a:gd name="T24" fmla="*/ 0 w 467"/>
                <a:gd name="T25" fmla="*/ 31 h 366"/>
                <a:gd name="T26" fmla="*/ 0 w 467"/>
                <a:gd name="T27" fmla="*/ 31 h 366"/>
                <a:gd name="T28" fmla="*/ 0 w 467"/>
                <a:gd name="T29" fmla="*/ 31 h 366"/>
                <a:gd name="T30" fmla="*/ 0 w 467"/>
                <a:gd name="T31" fmla="*/ 31 h 366"/>
                <a:gd name="T32" fmla="*/ 0 w 467"/>
                <a:gd name="T33" fmla="*/ 31 h 366"/>
                <a:gd name="T34" fmla="*/ 0 w 467"/>
                <a:gd name="T35" fmla="*/ 30 h 366"/>
                <a:gd name="T36" fmla="*/ 0 w 467"/>
                <a:gd name="T37" fmla="*/ 0 h 366"/>
                <a:gd name="T38" fmla="*/ 0 w 467"/>
                <a:gd name="T39" fmla="*/ 0 h 366"/>
                <a:gd name="T40" fmla="*/ 0 w 467"/>
                <a:gd name="T41" fmla="*/ 0 h 366"/>
                <a:gd name="T42" fmla="*/ 0 w 467"/>
                <a:gd name="T43" fmla="*/ 0 h 366"/>
                <a:gd name="T44" fmla="*/ 0 w 467"/>
                <a:gd name="T45" fmla="*/ 0 h 366"/>
                <a:gd name="T46" fmla="*/ 0 w 467"/>
                <a:gd name="T47" fmla="*/ 0 h 366"/>
                <a:gd name="T48" fmla="*/ 0 w 467"/>
                <a:gd name="T49" fmla="*/ 0 h 366"/>
                <a:gd name="T50" fmla="*/ 0 w 467"/>
                <a:gd name="T51" fmla="*/ 0 h 366"/>
                <a:gd name="T52" fmla="*/ 0 w 467"/>
                <a:gd name="T53" fmla="*/ 0 h 366"/>
                <a:gd name="T54" fmla="*/ 19 w 467"/>
                <a:gd name="T55" fmla="*/ 0 h 366"/>
                <a:gd name="T56" fmla="*/ 19 w 467"/>
                <a:gd name="T57" fmla="*/ 0 h 366"/>
                <a:gd name="T58" fmla="*/ 19 w 467"/>
                <a:gd name="T59" fmla="*/ 0 h 366"/>
                <a:gd name="T60" fmla="*/ 19 w 467"/>
                <a:gd name="T61" fmla="*/ 0 h 366"/>
                <a:gd name="T62" fmla="*/ 19 w 467"/>
                <a:gd name="T63" fmla="*/ 0 h 366"/>
                <a:gd name="T64" fmla="*/ 19 w 467"/>
                <a:gd name="T65" fmla="*/ 0 h 366"/>
                <a:gd name="T66" fmla="*/ 19 w 467"/>
                <a:gd name="T67" fmla="*/ 0 h 366"/>
                <a:gd name="T68" fmla="*/ 19 w 467"/>
                <a:gd name="T69" fmla="*/ 0 h 366"/>
                <a:gd name="T70" fmla="*/ 19 w 467"/>
                <a:gd name="T71" fmla="*/ 0 h 366"/>
                <a:gd name="T72" fmla="*/ 19 w 467"/>
                <a:gd name="T73" fmla="*/ 30 h 3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7"/>
                <a:gd name="T112" fmla="*/ 0 h 366"/>
                <a:gd name="T113" fmla="*/ 467 w 467"/>
                <a:gd name="T114" fmla="*/ 366 h 3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7" h="366">
                  <a:moveTo>
                    <a:pt x="466" y="358"/>
                  </a:moveTo>
                  <a:lnTo>
                    <a:pt x="466" y="359"/>
                  </a:lnTo>
                  <a:lnTo>
                    <a:pt x="466" y="360"/>
                  </a:lnTo>
                  <a:lnTo>
                    <a:pt x="466" y="361"/>
                  </a:lnTo>
                  <a:lnTo>
                    <a:pt x="466" y="362"/>
                  </a:lnTo>
                  <a:lnTo>
                    <a:pt x="465" y="362"/>
                  </a:lnTo>
                  <a:lnTo>
                    <a:pt x="464" y="363"/>
                  </a:lnTo>
                  <a:lnTo>
                    <a:pt x="463" y="364"/>
                  </a:lnTo>
                  <a:lnTo>
                    <a:pt x="462" y="364"/>
                  </a:lnTo>
                  <a:lnTo>
                    <a:pt x="461" y="365"/>
                  </a:lnTo>
                  <a:lnTo>
                    <a:pt x="460" y="365"/>
                  </a:lnTo>
                  <a:lnTo>
                    <a:pt x="459" y="365"/>
                  </a:lnTo>
                  <a:lnTo>
                    <a:pt x="7" y="365"/>
                  </a:lnTo>
                  <a:lnTo>
                    <a:pt x="6" y="365"/>
                  </a:lnTo>
                  <a:lnTo>
                    <a:pt x="5" y="365"/>
                  </a:lnTo>
                  <a:lnTo>
                    <a:pt x="4" y="364"/>
                  </a:lnTo>
                  <a:lnTo>
                    <a:pt x="3" y="364"/>
                  </a:lnTo>
                  <a:lnTo>
                    <a:pt x="2" y="363"/>
                  </a:lnTo>
                  <a:lnTo>
                    <a:pt x="1" y="363"/>
                  </a:lnTo>
                  <a:lnTo>
                    <a:pt x="1" y="362"/>
                  </a:lnTo>
                  <a:lnTo>
                    <a:pt x="0" y="361"/>
                  </a:lnTo>
                  <a:lnTo>
                    <a:pt x="0" y="360"/>
                  </a:lnTo>
                  <a:lnTo>
                    <a:pt x="0" y="359"/>
                  </a:lnTo>
                  <a:lnTo>
                    <a:pt x="0" y="35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459" y="0"/>
                  </a:lnTo>
                  <a:lnTo>
                    <a:pt x="460" y="0"/>
                  </a:lnTo>
                  <a:lnTo>
                    <a:pt x="461" y="0"/>
                  </a:lnTo>
                  <a:lnTo>
                    <a:pt x="462" y="0"/>
                  </a:lnTo>
                  <a:lnTo>
                    <a:pt x="463" y="1"/>
                  </a:lnTo>
                  <a:lnTo>
                    <a:pt x="463" y="2"/>
                  </a:lnTo>
                  <a:lnTo>
                    <a:pt x="464" y="2"/>
                  </a:lnTo>
                  <a:lnTo>
                    <a:pt x="464" y="3"/>
                  </a:lnTo>
                  <a:lnTo>
                    <a:pt x="465" y="3"/>
                  </a:lnTo>
                  <a:lnTo>
                    <a:pt x="466" y="4"/>
                  </a:lnTo>
                  <a:lnTo>
                    <a:pt x="466" y="5"/>
                  </a:lnTo>
                  <a:lnTo>
                    <a:pt x="466" y="6"/>
                  </a:lnTo>
                  <a:lnTo>
                    <a:pt x="466" y="7"/>
                  </a:lnTo>
                  <a:lnTo>
                    <a:pt x="466" y="358"/>
                  </a:lnTo>
                </a:path>
              </a:pathLst>
            </a:custGeom>
            <a:gradFill rotWithShape="0">
              <a:gsLst>
                <a:gs pos="0">
                  <a:srgbClr val="C4C4C4"/>
                </a:gs>
                <a:gs pos="100000">
                  <a:srgbClr val="DADADA"/>
                </a:gs>
              </a:gsLst>
              <a:lin ang="5400000" scaled="1"/>
            </a:gradFill>
            <a:ln w="12700" cap="rnd">
              <a:noFill/>
              <a:round/>
              <a:headEnd/>
              <a:tailEnd/>
            </a:ln>
          </p:spPr>
          <p:txBody>
            <a:bodyPr/>
            <a:lstStyle/>
            <a:p>
              <a:endParaRPr lang="zh-TW" altLang="en-US"/>
            </a:p>
          </p:txBody>
        </p:sp>
        <p:sp>
          <p:nvSpPr>
            <p:cNvPr id="94279" name="Freeform 99"/>
            <p:cNvSpPr>
              <a:spLocks/>
            </p:cNvSpPr>
            <p:nvPr/>
          </p:nvSpPr>
          <p:spPr bwMode="auto">
            <a:xfrm>
              <a:off x="3738" y="4003"/>
              <a:ext cx="49" cy="0"/>
            </a:xfrm>
            <a:custGeom>
              <a:avLst/>
              <a:gdLst>
                <a:gd name="T0" fmla="*/ 0 w 142"/>
                <a:gd name="T1" fmla="*/ 0 h 1"/>
                <a:gd name="T2" fmla="*/ 6 w 142"/>
                <a:gd name="T3" fmla="*/ 0 h 1"/>
                <a:gd name="T4" fmla="*/ 6 w 142"/>
                <a:gd name="T5" fmla="*/ 0 h 1"/>
                <a:gd name="T6" fmla="*/ 0 w 142"/>
                <a:gd name="T7" fmla="*/ 0 h 1"/>
                <a:gd name="T8" fmla="*/ 0 w 142"/>
                <a:gd name="T9" fmla="*/ 0 h 1"/>
                <a:gd name="T10" fmla="*/ 0 60000 65536"/>
                <a:gd name="T11" fmla="*/ 0 60000 65536"/>
                <a:gd name="T12" fmla="*/ 0 60000 65536"/>
                <a:gd name="T13" fmla="*/ 0 60000 65536"/>
                <a:gd name="T14" fmla="*/ 0 60000 65536"/>
                <a:gd name="T15" fmla="*/ 0 w 142"/>
                <a:gd name="T16" fmla="*/ 0 h 1"/>
                <a:gd name="T17" fmla="*/ 142 w 142"/>
                <a:gd name="T18" fmla="*/ 0 h 1"/>
              </a:gdLst>
              <a:ahLst/>
              <a:cxnLst>
                <a:cxn ang="T10">
                  <a:pos x="T0" y="T1"/>
                </a:cxn>
                <a:cxn ang="T11">
                  <a:pos x="T2" y="T3"/>
                </a:cxn>
                <a:cxn ang="T12">
                  <a:pos x="T4" y="T5"/>
                </a:cxn>
                <a:cxn ang="T13">
                  <a:pos x="T6" y="T7"/>
                </a:cxn>
                <a:cxn ang="T14">
                  <a:pos x="T8" y="T9"/>
                </a:cxn>
              </a:cxnLst>
              <a:rect l="T15" t="T16" r="T17" b="T18"/>
              <a:pathLst>
                <a:path w="142" h="1">
                  <a:moveTo>
                    <a:pt x="0" y="0"/>
                  </a:moveTo>
                  <a:lnTo>
                    <a:pt x="141" y="0"/>
                  </a:lnTo>
                  <a:lnTo>
                    <a:pt x="0" y="0"/>
                  </a:lnTo>
                </a:path>
              </a:pathLst>
            </a:custGeom>
            <a:solidFill>
              <a:srgbClr val="232323"/>
            </a:solidFill>
            <a:ln w="12700" cap="rnd">
              <a:noFill/>
              <a:round/>
              <a:headEnd/>
              <a:tailEnd/>
            </a:ln>
          </p:spPr>
          <p:txBody>
            <a:bodyPr/>
            <a:lstStyle/>
            <a:p>
              <a:endParaRPr lang="zh-TW" altLang="en-US"/>
            </a:p>
          </p:txBody>
        </p:sp>
        <p:sp>
          <p:nvSpPr>
            <p:cNvPr id="94280" name="Rectangle 100"/>
            <p:cNvSpPr>
              <a:spLocks noChangeArrowheads="1"/>
            </p:cNvSpPr>
            <p:nvPr/>
          </p:nvSpPr>
          <p:spPr bwMode="auto">
            <a:xfrm>
              <a:off x="3637" y="3814"/>
              <a:ext cx="125" cy="117"/>
            </a:xfrm>
            <a:prstGeom prst="rect">
              <a:avLst/>
            </a:prstGeom>
            <a:gradFill rotWithShape="0">
              <a:gsLst>
                <a:gs pos="0">
                  <a:srgbClr val="FF9900"/>
                </a:gs>
                <a:gs pos="100000">
                  <a:srgbClr val="764700"/>
                </a:gs>
              </a:gsLst>
              <a:lin ang="5400000" scaled="1"/>
            </a:gradFill>
            <a:ln w="12700">
              <a:noFill/>
              <a:miter lim="800000"/>
              <a:headEnd/>
              <a:tailEnd/>
            </a:ln>
          </p:spPr>
          <p:txBody>
            <a:bodyPr wrap="none" anchor="ctr"/>
            <a:lstStyle/>
            <a:p>
              <a:endParaRPr lang="zh-TW" altLang="en-US"/>
            </a:p>
          </p:txBody>
        </p:sp>
        <p:sp>
          <p:nvSpPr>
            <p:cNvPr id="94281" name="Freeform 101"/>
            <p:cNvSpPr>
              <a:spLocks/>
            </p:cNvSpPr>
            <p:nvPr/>
          </p:nvSpPr>
          <p:spPr bwMode="auto">
            <a:xfrm>
              <a:off x="3643" y="3814"/>
              <a:ext cx="119" cy="120"/>
            </a:xfrm>
            <a:custGeom>
              <a:avLst/>
              <a:gdLst>
                <a:gd name="T0" fmla="*/ 0 w 346"/>
                <a:gd name="T1" fmla="*/ 22 h 274"/>
                <a:gd name="T2" fmla="*/ 14 w 346"/>
                <a:gd name="T3" fmla="*/ 22 h 274"/>
                <a:gd name="T4" fmla="*/ 14 w 346"/>
                <a:gd name="T5" fmla="*/ 22 h 274"/>
                <a:gd name="T6" fmla="*/ 14 w 346"/>
                <a:gd name="T7" fmla="*/ 22 h 274"/>
                <a:gd name="T8" fmla="*/ 14 w 346"/>
                <a:gd name="T9" fmla="*/ 22 h 274"/>
                <a:gd name="T10" fmla="*/ 14 w 346"/>
                <a:gd name="T11" fmla="*/ 22 h 274"/>
                <a:gd name="T12" fmla="*/ 14 w 346"/>
                <a:gd name="T13" fmla="*/ 22 h 274"/>
                <a:gd name="T14" fmla="*/ 14 w 346"/>
                <a:gd name="T15" fmla="*/ 22 h 274"/>
                <a:gd name="T16" fmla="*/ 14 w 346"/>
                <a:gd name="T17" fmla="*/ 22 h 274"/>
                <a:gd name="T18" fmla="*/ 14 w 346"/>
                <a:gd name="T19" fmla="*/ 22 h 274"/>
                <a:gd name="T20" fmla="*/ 14 w 346"/>
                <a:gd name="T21" fmla="*/ 1 h 274"/>
                <a:gd name="T22" fmla="*/ 14 w 346"/>
                <a:gd name="T23" fmla="*/ 1 h 274"/>
                <a:gd name="T24" fmla="*/ 14 w 346"/>
                <a:gd name="T25" fmla="*/ 0 h 274"/>
                <a:gd name="T26" fmla="*/ 14 w 346"/>
                <a:gd name="T27" fmla="*/ 0 h 274"/>
                <a:gd name="T28" fmla="*/ 14 w 346"/>
                <a:gd name="T29" fmla="*/ 0 h 274"/>
                <a:gd name="T30" fmla="*/ 14 w 346"/>
                <a:gd name="T31" fmla="*/ 0 h 274"/>
                <a:gd name="T32" fmla="*/ 14 w 346"/>
                <a:gd name="T33" fmla="*/ 0 h 274"/>
                <a:gd name="T34" fmla="*/ 14 w 346"/>
                <a:gd name="T35" fmla="*/ 0 h 274"/>
                <a:gd name="T36" fmla="*/ 14 w 346"/>
                <a:gd name="T37" fmla="*/ 0 h 274"/>
                <a:gd name="T38" fmla="*/ 14 w 346"/>
                <a:gd name="T39" fmla="*/ 0 h 274"/>
                <a:gd name="T40" fmla="*/ 14 w 346"/>
                <a:gd name="T41" fmla="*/ 22 h 274"/>
                <a:gd name="T42" fmla="*/ 14 w 346"/>
                <a:gd name="T43" fmla="*/ 22 h 274"/>
                <a:gd name="T44" fmla="*/ 14 w 346"/>
                <a:gd name="T45" fmla="*/ 22 h 274"/>
                <a:gd name="T46" fmla="*/ 14 w 346"/>
                <a:gd name="T47" fmla="*/ 22 h 274"/>
                <a:gd name="T48" fmla="*/ 14 w 346"/>
                <a:gd name="T49" fmla="*/ 23 h 274"/>
                <a:gd name="T50" fmla="*/ 14 w 346"/>
                <a:gd name="T51" fmla="*/ 23 h 274"/>
                <a:gd name="T52" fmla="*/ 14 w 346"/>
                <a:gd name="T53" fmla="*/ 23 h 274"/>
                <a:gd name="T54" fmla="*/ 14 w 346"/>
                <a:gd name="T55" fmla="*/ 23 h 274"/>
                <a:gd name="T56" fmla="*/ 14 w 346"/>
                <a:gd name="T57" fmla="*/ 23 h 274"/>
                <a:gd name="T58" fmla="*/ 14 w 346"/>
                <a:gd name="T59" fmla="*/ 23 h 274"/>
                <a:gd name="T60" fmla="*/ 14 w 346"/>
                <a:gd name="T61" fmla="*/ 23 h 274"/>
                <a:gd name="T62" fmla="*/ 14 w 346"/>
                <a:gd name="T63" fmla="*/ 23 h 274"/>
                <a:gd name="T64" fmla="*/ 14 w 346"/>
                <a:gd name="T65" fmla="*/ 23 h 274"/>
                <a:gd name="T66" fmla="*/ 0 w 346"/>
                <a:gd name="T67" fmla="*/ 23 h 274"/>
                <a:gd name="T68" fmla="*/ 0 w 346"/>
                <a:gd name="T69" fmla="*/ 22 h 2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6"/>
                <a:gd name="T106" fmla="*/ 0 h 274"/>
                <a:gd name="T107" fmla="*/ 346 w 346"/>
                <a:gd name="T108" fmla="*/ 274 h 2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6" h="274">
                  <a:moveTo>
                    <a:pt x="7" y="265"/>
                  </a:moveTo>
                  <a:lnTo>
                    <a:pt x="333" y="265"/>
                  </a:lnTo>
                  <a:lnTo>
                    <a:pt x="334" y="265"/>
                  </a:lnTo>
                  <a:lnTo>
                    <a:pt x="336" y="265"/>
                  </a:lnTo>
                  <a:lnTo>
                    <a:pt x="337" y="265"/>
                  </a:lnTo>
                  <a:lnTo>
                    <a:pt x="337" y="264"/>
                  </a:lnTo>
                  <a:lnTo>
                    <a:pt x="338" y="264"/>
                  </a:lnTo>
                  <a:lnTo>
                    <a:pt x="338" y="262"/>
                  </a:lnTo>
                  <a:lnTo>
                    <a:pt x="338" y="261"/>
                  </a:lnTo>
                  <a:lnTo>
                    <a:pt x="338" y="260"/>
                  </a:lnTo>
                  <a:lnTo>
                    <a:pt x="338" y="9"/>
                  </a:lnTo>
                  <a:lnTo>
                    <a:pt x="338" y="8"/>
                  </a:lnTo>
                  <a:lnTo>
                    <a:pt x="338" y="7"/>
                  </a:lnTo>
                  <a:lnTo>
                    <a:pt x="337" y="6"/>
                  </a:lnTo>
                  <a:lnTo>
                    <a:pt x="343" y="0"/>
                  </a:lnTo>
                  <a:lnTo>
                    <a:pt x="344" y="0"/>
                  </a:lnTo>
                  <a:lnTo>
                    <a:pt x="344" y="1"/>
                  </a:lnTo>
                  <a:lnTo>
                    <a:pt x="344" y="2"/>
                  </a:lnTo>
                  <a:lnTo>
                    <a:pt x="345" y="4"/>
                  </a:lnTo>
                  <a:lnTo>
                    <a:pt x="345" y="5"/>
                  </a:lnTo>
                  <a:lnTo>
                    <a:pt x="345" y="265"/>
                  </a:lnTo>
                  <a:lnTo>
                    <a:pt x="345" y="266"/>
                  </a:lnTo>
                  <a:lnTo>
                    <a:pt x="344" y="267"/>
                  </a:lnTo>
                  <a:lnTo>
                    <a:pt x="344" y="268"/>
                  </a:lnTo>
                  <a:lnTo>
                    <a:pt x="344" y="269"/>
                  </a:lnTo>
                  <a:lnTo>
                    <a:pt x="343" y="269"/>
                  </a:lnTo>
                  <a:lnTo>
                    <a:pt x="343" y="271"/>
                  </a:lnTo>
                  <a:lnTo>
                    <a:pt x="341" y="271"/>
                  </a:lnTo>
                  <a:lnTo>
                    <a:pt x="341" y="272"/>
                  </a:lnTo>
                  <a:lnTo>
                    <a:pt x="340" y="272"/>
                  </a:lnTo>
                  <a:lnTo>
                    <a:pt x="339" y="272"/>
                  </a:lnTo>
                  <a:lnTo>
                    <a:pt x="338" y="272"/>
                  </a:lnTo>
                  <a:lnTo>
                    <a:pt x="337" y="273"/>
                  </a:lnTo>
                  <a:lnTo>
                    <a:pt x="0" y="273"/>
                  </a:lnTo>
                  <a:lnTo>
                    <a:pt x="7" y="265"/>
                  </a:lnTo>
                </a:path>
              </a:pathLst>
            </a:custGeom>
            <a:solidFill>
              <a:srgbClr val="FFFFFF"/>
            </a:solidFill>
            <a:ln w="12700" cap="rnd">
              <a:noFill/>
              <a:round/>
              <a:headEnd/>
              <a:tailEnd/>
            </a:ln>
          </p:spPr>
          <p:txBody>
            <a:bodyPr/>
            <a:lstStyle/>
            <a:p>
              <a:endParaRPr lang="zh-TW" altLang="en-US"/>
            </a:p>
          </p:txBody>
        </p:sp>
        <p:sp>
          <p:nvSpPr>
            <p:cNvPr id="94282" name="Freeform 102"/>
            <p:cNvSpPr>
              <a:spLocks/>
            </p:cNvSpPr>
            <p:nvPr/>
          </p:nvSpPr>
          <p:spPr bwMode="auto">
            <a:xfrm>
              <a:off x="3637" y="3810"/>
              <a:ext cx="125" cy="124"/>
            </a:xfrm>
            <a:custGeom>
              <a:avLst/>
              <a:gdLst>
                <a:gd name="T0" fmla="*/ 14 w 364"/>
                <a:gd name="T1" fmla="*/ 0 h 282"/>
                <a:gd name="T2" fmla="*/ 14 w 364"/>
                <a:gd name="T3" fmla="*/ 0 h 282"/>
                <a:gd name="T4" fmla="*/ 14 w 364"/>
                <a:gd name="T5" fmla="*/ 0 h 282"/>
                <a:gd name="T6" fmla="*/ 14 w 364"/>
                <a:gd name="T7" fmla="*/ 0 h 282"/>
                <a:gd name="T8" fmla="*/ 14 w 364"/>
                <a:gd name="T9" fmla="*/ 0 h 282"/>
                <a:gd name="T10" fmla="*/ 14 w 364"/>
                <a:gd name="T11" fmla="*/ 0 h 282"/>
                <a:gd name="T12" fmla="*/ 15 w 364"/>
                <a:gd name="T13" fmla="*/ 0 h 282"/>
                <a:gd name="T14" fmla="*/ 15 w 364"/>
                <a:gd name="T15" fmla="*/ 0 h 282"/>
                <a:gd name="T16" fmla="*/ 15 w 364"/>
                <a:gd name="T17" fmla="*/ 0 h 282"/>
                <a:gd name="T18" fmla="*/ 15 w 364"/>
                <a:gd name="T19" fmla="*/ 0 h 282"/>
                <a:gd name="T20" fmla="*/ 15 w 364"/>
                <a:gd name="T21" fmla="*/ 0 h 282"/>
                <a:gd name="T22" fmla="*/ 15 w 364"/>
                <a:gd name="T23" fmla="*/ 0 h 282"/>
                <a:gd name="T24" fmla="*/ 15 w 364"/>
                <a:gd name="T25" fmla="*/ 23 h 282"/>
                <a:gd name="T26" fmla="*/ 15 w 364"/>
                <a:gd name="T27" fmla="*/ 23 h 282"/>
                <a:gd name="T28" fmla="*/ 15 w 364"/>
                <a:gd name="T29" fmla="*/ 23 h 282"/>
                <a:gd name="T30" fmla="*/ 15 w 364"/>
                <a:gd name="T31" fmla="*/ 23 h 282"/>
                <a:gd name="T32" fmla="*/ 15 w 364"/>
                <a:gd name="T33" fmla="*/ 24 h 282"/>
                <a:gd name="T34" fmla="*/ 15 w 364"/>
                <a:gd name="T35" fmla="*/ 24 h 282"/>
                <a:gd name="T36" fmla="*/ 15 w 364"/>
                <a:gd name="T37" fmla="*/ 24 h 282"/>
                <a:gd name="T38" fmla="*/ 14 w 364"/>
                <a:gd name="T39" fmla="*/ 24 h 282"/>
                <a:gd name="T40" fmla="*/ 14 w 364"/>
                <a:gd name="T41" fmla="*/ 24 h 282"/>
                <a:gd name="T42" fmla="*/ 14 w 364"/>
                <a:gd name="T43" fmla="*/ 24 h 282"/>
                <a:gd name="T44" fmla="*/ 14 w 364"/>
                <a:gd name="T45" fmla="*/ 24 h 282"/>
                <a:gd name="T46" fmla="*/ 14 w 364"/>
                <a:gd name="T47" fmla="*/ 24 h 282"/>
                <a:gd name="T48" fmla="*/ 14 w 364"/>
                <a:gd name="T49" fmla="*/ 24 h 282"/>
                <a:gd name="T50" fmla="*/ 0 w 364"/>
                <a:gd name="T51" fmla="*/ 24 h 282"/>
                <a:gd name="T52" fmla="*/ 0 w 364"/>
                <a:gd name="T53" fmla="*/ 24 h 282"/>
                <a:gd name="T54" fmla="*/ 0 w 364"/>
                <a:gd name="T55" fmla="*/ 24 h 282"/>
                <a:gd name="T56" fmla="*/ 0 w 364"/>
                <a:gd name="T57" fmla="*/ 24 h 282"/>
                <a:gd name="T58" fmla="*/ 0 w 364"/>
                <a:gd name="T59" fmla="*/ 24 h 282"/>
                <a:gd name="T60" fmla="*/ 0 w 364"/>
                <a:gd name="T61" fmla="*/ 24 h 282"/>
                <a:gd name="T62" fmla="*/ 0 w 364"/>
                <a:gd name="T63" fmla="*/ 24 h 282"/>
                <a:gd name="T64" fmla="*/ 0 w 364"/>
                <a:gd name="T65" fmla="*/ 24 h 282"/>
                <a:gd name="T66" fmla="*/ 0 w 364"/>
                <a:gd name="T67" fmla="*/ 24 h 282"/>
                <a:gd name="T68" fmla="*/ 0 w 364"/>
                <a:gd name="T69" fmla="*/ 24 h 282"/>
                <a:gd name="T70" fmla="*/ 0 w 364"/>
                <a:gd name="T71" fmla="*/ 23 h 282"/>
                <a:gd name="T72" fmla="*/ 0 w 364"/>
                <a:gd name="T73" fmla="*/ 23 h 282"/>
                <a:gd name="T74" fmla="*/ 0 w 364"/>
                <a:gd name="T75" fmla="*/ 23 h 282"/>
                <a:gd name="T76" fmla="*/ 0 w 364"/>
                <a:gd name="T77" fmla="*/ 23 h 282"/>
                <a:gd name="T78" fmla="*/ 0 w 364"/>
                <a:gd name="T79" fmla="*/ 0 h 282"/>
                <a:gd name="T80" fmla="*/ 0 w 364"/>
                <a:gd name="T81" fmla="*/ 0 h 282"/>
                <a:gd name="T82" fmla="*/ 0 w 364"/>
                <a:gd name="T83" fmla="*/ 0 h 282"/>
                <a:gd name="T84" fmla="*/ 0 w 364"/>
                <a:gd name="T85" fmla="*/ 0 h 282"/>
                <a:gd name="T86" fmla="*/ 0 w 364"/>
                <a:gd name="T87" fmla="*/ 0 h 282"/>
                <a:gd name="T88" fmla="*/ 0 w 364"/>
                <a:gd name="T89" fmla="*/ 0 h 282"/>
                <a:gd name="T90" fmla="*/ 0 w 364"/>
                <a:gd name="T91" fmla="*/ 0 h 282"/>
                <a:gd name="T92" fmla="*/ 0 w 364"/>
                <a:gd name="T93" fmla="*/ 0 h 282"/>
                <a:gd name="T94" fmla="*/ 0 w 364"/>
                <a:gd name="T95" fmla="*/ 0 h 282"/>
                <a:gd name="T96" fmla="*/ 0 w 364"/>
                <a:gd name="T97" fmla="*/ 0 h 282"/>
                <a:gd name="T98" fmla="*/ 14 w 364"/>
                <a:gd name="T99" fmla="*/ 0 h 2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4"/>
                <a:gd name="T151" fmla="*/ 0 h 282"/>
                <a:gd name="T152" fmla="*/ 364 w 364"/>
                <a:gd name="T153" fmla="*/ 282 h 2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4" h="282">
                  <a:moveTo>
                    <a:pt x="355" y="0"/>
                  </a:moveTo>
                  <a:lnTo>
                    <a:pt x="356" y="0"/>
                  </a:lnTo>
                  <a:lnTo>
                    <a:pt x="357" y="0"/>
                  </a:lnTo>
                  <a:lnTo>
                    <a:pt x="358" y="0"/>
                  </a:lnTo>
                  <a:lnTo>
                    <a:pt x="359" y="0"/>
                  </a:lnTo>
                  <a:lnTo>
                    <a:pt x="359" y="1"/>
                  </a:lnTo>
                  <a:lnTo>
                    <a:pt x="361" y="2"/>
                  </a:lnTo>
                  <a:lnTo>
                    <a:pt x="362" y="2"/>
                  </a:lnTo>
                  <a:lnTo>
                    <a:pt x="362" y="4"/>
                  </a:lnTo>
                  <a:lnTo>
                    <a:pt x="362" y="5"/>
                  </a:lnTo>
                  <a:lnTo>
                    <a:pt x="363" y="6"/>
                  </a:lnTo>
                  <a:lnTo>
                    <a:pt x="363" y="7"/>
                  </a:lnTo>
                  <a:lnTo>
                    <a:pt x="363" y="273"/>
                  </a:lnTo>
                  <a:lnTo>
                    <a:pt x="363" y="274"/>
                  </a:lnTo>
                  <a:lnTo>
                    <a:pt x="362" y="275"/>
                  </a:lnTo>
                  <a:lnTo>
                    <a:pt x="362" y="276"/>
                  </a:lnTo>
                  <a:lnTo>
                    <a:pt x="362" y="277"/>
                  </a:lnTo>
                  <a:lnTo>
                    <a:pt x="361" y="277"/>
                  </a:lnTo>
                  <a:lnTo>
                    <a:pt x="361" y="279"/>
                  </a:lnTo>
                  <a:lnTo>
                    <a:pt x="359" y="279"/>
                  </a:lnTo>
                  <a:lnTo>
                    <a:pt x="359" y="280"/>
                  </a:lnTo>
                  <a:lnTo>
                    <a:pt x="358" y="280"/>
                  </a:lnTo>
                  <a:lnTo>
                    <a:pt x="357" y="280"/>
                  </a:lnTo>
                  <a:lnTo>
                    <a:pt x="356" y="280"/>
                  </a:lnTo>
                  <a:lnTo>
                    <a:pt x="355" y="281"/>
                  </a:lnTo>
                  <a:lnTo>
                    <a:pt x="7" y="281"/>
                  </a:lnTo>
                  <a:lnTo>
                    <a:pt x="7" y="280"/>
                  </a:lnTo>
                  <a:lnTo>
                    <a:pt x="6" y="280"/>
                  </a:lnTo>
                  <a:lnTo>
                    <a:pt x="5" y="280"/>
                  </a:lnTo>
                  <a:lnTo>
                    <a:pt x="4" y="280"/>
                  </a:lnTo>
                  <a:lnTo>
                    <a:pt x="2" y="280"/>
                  </a:lnTo>
                  <a:lnTo>
                    <a:pt x="2" y="279"/>
                  </a:lnTo>
                  <a:lnTo>
                    <a:pt x="1" y="279"/>
                  </a:lnTo>
                  <a:lnTo>
                    <a:pt x="1" y="277"/>
                  </a:lnTo>
                  <a:lnTo>
                    <a:pt x="0" y="277"/>
                  </a:lnTo>
                  <a:lnTo>
                    <a:pt x="0" y="276"/>
                  </a:lnTo>
                  <a:lnTo>
                    <a:pt x="0" y="275"/>
                  </a:lnTo>
                  <a:lnTo>
                    <a:pt x="0" y="274"/>
                  </a:lnTo>
                  <a:lnTo>
                    <a:pt x="0" y="273"/>
                  </a:lnTo>
                  <a:lnTo>
                    <a:pt x="0" y="7"/>
                  </a:lnTo>
                  <a:lnTo>
                    <a:pt x="0" y="6"/>
                  </a:lnTo>
                  <a:lnTo>
                    <a:pt x="0" y="5"/>
                  </a:lnTo>
                  <a:lnTo>
                    <a:pt x="0" y="4"/>
                  </a:lnTo>
                  <a:lnTo>
                    <a:pt x="1" y="2"/>
                  </a:lnTo>
                  <a:lnTo>
                    <a:pt x="2" y="1"/>
                  </a:lnTo>
                  <a:lnTo>
                    <a:pt x="4" y="0"/>
                  </a:lnTo>
                  <a:lnTo>
                    <a:pt x="5" y="0"/>
                  </a:lnTo>
                  <a:lnTo>
                    <a:pt x="6" y="0"/>
                  </a:lnTo>
                  <a:lnTo>
                    <a:pt x="7" y="0"/>
                  </a:lnTo>
                  <a:lnTo>
                    <a:pt x="355" y="0"/>
                  </a:lnTo>
                </a:path>
              </a:pathLst>
            </a:custGeom>
            <a:noFill/>
            <a:ln w="12700" cap="rnd">
              <a:noFill/>
              <a:round/>
              <a:headEnd/>
              <a:tailEnd/>
            </a:ln>
          </p:spPr>
          <p:txBody>
            <a:bodyPr/>
            <a:lstStyle/>
            <a:p>
              <a:endParaRPr lang="zh-TW" altLang="en-US"/>
            </a:p>
          </p:txBody>
        </p:sp>
        <p:sp>
          <p:nvSpPr>
            <p:cNvPr id="462951" name="Freeform 103"/>
            <p:cNvSpPr>
              <a:spLocks/>
            </p:cNvSpPr>
            <p:nvPr/>
          </p:nvSpPr>
          <p:spPr bwMode="auto">
            <a:xfrm>
              <a:off x="3637" y="3810"/>
              <a:ext cx="129" cy="124"/>
            </a:xfrm>
            <a:custGeom>
              <a:avLst/>
              <a:gdLst/>
              <a:ahLst/>
              <a:cxnLst>
                <a:cxn ang="0">
                  <a:pos x="152" y="281"/>
                </a:cxn>
                <a:cxn ang="0">
                  <a:pos x="7" y="281"/>
                </a:cxn>
                <a:cxn ang="0">
                  <a:pos x="7" y="280"/>
                </a:cxn>
                <a:cxn ang="0">
                  <a:pos x="6" y="280"/>
                </a:cxn>
                <a:cxn ang="0">
                  <a:pos x="5" y="280"/>
                </a:cxn>
                <a:cxn ang="0">
                  <a:pos x="4" y="280"/>
                </a:cxn>
                <a:cxn ang="0">
                  <a:pos x="2" y="280"/>
                </a:cxn>
                <a:cxn ang="0">
                  <a:pos x="2" y="279"/>
                </a:cxn>
                <a:cxn ang="0">
                  <a:pos x="1" y="279"/>
                </a:cxn>
                <a:cxn ang="0">
                  <a:pos x="1" y="277"/>
                </a:cxn>
                <a:cxn ang="0">
                  <a:pos x="0" y="277"/>
                </a:cxn>
                <a:cxn ang="0">
                  <a:pos x="0" y="276"/>
                </a:cxn>
                <a:cxn ang="0">
                  <a:pos x="0" y="275"/>
                </a:cxn>
                <a:cxn ang="0">
                  <a:pos x="0" y="274"/>
                </a:cxn>
                <a:cxn ang="0">
                  <a:pos x="0" y="273"/>
                </a:cxn>
                <a:cxn ang="0">
                  <a:pos x="0" y="7"/>
                </a:cxn>
                <a:cxn ang="0">
                  <a:pos x="0" y="6"/>
                </a:cxn>
                <a:cxn ang="0">
                  <a:pos x="0" y="5"/>
                </a:cxn>
                <a:cxn ang="0">
                  <a:pos x="0" y="4"/>
                </a:cxn>
                <a:cxn ang="0">
                  <a:pos x="1" y="2"/>
                </a:cxn>
                <a:cxn ang="0">
                  <a:pos x="2" y="1"/>
                </a:cxn>
                <a:cxn ang="0">
                  <a:pos x="4" y="0"/>
                </a:cxn>
                <a:cxn ang="0">
                  <a:pos x="5" y="0"/>
                </a:cxn>
                <a:cxn ang="0">
                  <a:pos x="6" y="0"/>
                </a:cxn>
                <a:cxn ang="0">
                  <a:pos x="7" y="0"/>
                </a:cxn>
                <a:cxn ang="0">
                  <a:pos x="355" y="0"/>
                </a:cxn>
                <a:cxn ang="0">
                  <a:pos x="356" y="0"/>
                </a:cxn>
                <a:cxn ang="0">
                  <a:pos x="357" y="0"/>
                </a:cxn>
                <a:cxn ang="0">
                  <a:pos x="358" y="0"/>
                </a:cxn>
                <a:cxn ang="0">
                  <a:pos x="359" y="0"/>
                </a:cxn>
                <a:cxn ang="0">
                  <a:pos x="359" y="1"/>
                </a:cxn>
                <a:cxn ang="0">
                  <a:pos x="361" y="2"/>
                </a:cxn>
                <a:cxn ang="0">
                  <a:pos x="362" y="2"/>
                </a:cxn>
                <a:cxn ang="0">
                  <a:pos x="362" y="4"/>
                </a:cxn>
                <a:cxn ang="0">
                  <a:pos x="362" y="5"/>
                </a:cxn>
                <a:cxn ang="0">
                  <a:pos x="363" y="6"/>
                </a:cxn>
                <a:cxn ang="0">
                  <a:pos x="363" y="7"/>
                </a:cxn>
                <a:cxn ang="0">
                  <a:pos x="363" y="273"/>
                </a:cxn>
                <a:cxn ang="0">
                  <a:pos x="363" y="274"/>
                </a:cxn>
                <a:cxn ang="0">
                  <a:pos x="362" y="275"/>
                </a:cxn>
                <a:cxn ang="0">
                  <a:pos x="362" y="276"/>
                </a:cxn>
                <a:cxn ang="0">
                  <a:pos x="362" y="277"/>
                </a:cxn>
                <a:cxn ang="0">
                  <a:pos x="361" y="277"/>
                </a:cxn>
                <a:cxn ang="0">
                  <a:pos x="361" y="279"/>
                </a:cxn>
                <a:cxn ang="0">
                  <a:pos x="359" y="279"/>
                </a:cxn>
                <a:cxn ang="0">
                  <a:pos x="359" y="280"/>
                </a:cxn>
                <a:cxn ang="0">
                  <a:pos x="358" y="280"/>
                </a:cxn>
                <a:cxn ang="0">
                  <a:pos x="357" y="280"/>
                </a:cxn>
                <a:cxn ang="0">
                  <a:pos x="356" y="280"/>
                </a:cxn>
                <a:cxn ang="0">
                  <a:pos x="355" y="281"/>
                </a:cxn>
                <a:cxn ang="0">
                  <a:pos x="152" y="281"/>
                </a:cxn>
              </a:cxnLst>
              <a:rect l="0" t="0" r="r" b="b"/>
              <a:pathLst>
                <a:path w="364" h="282">
                  <a:moveTo>
                    <a:pt x="152" y="281"/>
                  </a:moveTo>
                  <a:lnTo>
                    <a:pt x="7" y="281"/>
                  </a:lnTo>
                  <a:lnTo>
                    <a:pt x="7" y="280"/>
                  </a:lnTo>
                  <a:lnTo>
                    <a:pt x="6" y="280"/>
                  </a:lnTo>
                  <a:lnTo>
                    <a:pt x="5" y="280"/>
                  </a:lnTo>
                  <a:lnTo>
                    <a:pt x="4" y="280"/>
                  </a:lnTo>
                  <a:lnTo>
                    <a:pt x="2" y="280"/>
                  </a:lnTo>
                  <a:lnTo>
                    <a:pt x="2" y="279"/>
                  </a:lnTo>
                  <a:lnTo>
                    <a:pt x="1" y="279"/>
                  </a:lnTo>
                  <a:lnTo>
                    <a:pt x="1" y="277"/>
                  </a:lnTo>
                  <a:lnTo>
                    <a:pt x="0" y="277"/>
                  </a:lnTo>
                  <a:lnTo>
                    <a:pt x="0" y="276"/>
                  </a:lnTo>
                  <a:lnTo>
                    <a:pt x="0" y="275"/>
                  </a:lnTo>
                  <a:lnTo>
                    <a:pt x="0" y="274"/>
                  </a:lnTo>
                  <a:lnTo>
                    <a:pt x="0" y="273"/>
                  </a:lnTo>
                  <a:lnTo>
                    <a:pt x="0" y="7"/>
                  </a:lnTo>
                  <a:lnTo>
                    <a:pt x="0" y="6"/>
                  </a:lnTo>
                  <a:lnTo>
                    <a:pt x="0" y="5"/>
                  </a:lnTo>
                  <a:lnTo>
                    <a:pt x="0" y="4"/>
                  </a:lnTo>
                  <a:lnTo>
                    <a:pt x="1" y="2"/>
                  </a:lnTo>
                  <a:lnTo>
                    <a:pt x="2" y="1"/>
                  </a:lnTo>
                  <a:lnTo>
                    <a:pt x="4" y="0"/>
                  </a:lnTo>
                  <a:lnTo>
                    <a:pt x="5" y="0"/>
                  </a:lnTo>
                  <a:lnTo>
                    <a:pt x="6" y="0"/>
                  </a:lnTo>
                  <a:lnTo>
                    <a:pt x="7" y="0"/>
                  </a:lnTo>
                  <a:lnTo>
                    <a:pt x="355" y="0"/>
                  </a:lnTo>
                  <a:lnTo>
                    <a:pt x="356" y="0"/>
                  </a:lnTo>
                  <a:lnTo>
                    <a:pt x="357" y="0"/>
                  </a:lnTo>
                  <a:lnTo>
                    <a:pt x="358" y="0"/>
                  </a:lnTo>
                  <a:lnTo>
                    <a:pt x="359" y="0"/>
                  </a:lnTo>
                  <a:lnTo>
                    <a:pt x="359" y="1"/>
                  </a:lnTo>
                  <a:lnTo>
                    <a:pt x="361" y="2"/>
                  </a:lnTo>
                  <a:lnTo>
                    <a:pt x="362" y="2"/>
                  </a:lnTo>
                  <a:lnTo>
                    <a:pt x="362" y="4"/>
                  </a:lnTo>
                  <a:lnTo>
                    <a:pt x="362" y="5"/>
                  </a:lnTo>
                  <a:lnTo>
                    <a:pt x="363" y="6"/>
                  </a:lnTo>
                  <a:lnTo>
                    <a:pt x="363" y="7"/>
                  </a:lnTo>
                  <a:lnTo>
                    <a:pt x="363" y="273"/>
                  </a:lnTo>
                  <a:lnTo>
                    <a:pt x="363" y="274"/>
                  </a:lnTo>
                  <a:lnTo>
                    <a:pt x="362" y="275"/>
                  </a:lnTo>
                  <a:lnTo>
                    <a:pt x="362" y="276"/>
                  </a:lnTo>
                  <a:lnTo>
                    <a:pt x="362" y="277"/>
                  </a:lnTo>
                  <a:lnTo>
                    <a:pt x="361" y="277"/>
                  </a:lnTo>
                  <a:lnTo>
                    <a:pt x="361" y="279"/>
                  </a:lnTo>
                  <a:lnTo>
                    <a:pt x="359" y="279"/>
                  </a:lnTo>
                  <a:lnTo>
                    <a:pt x="359" y="280"/>
                  </a:lnTo>
                  <a:lnTo>
                    <a:pt x="358" y="280"/>
                  </a:lnTo>
                  <a:lnTo>
                    <a:pt x="357" y="280"/>
                  </a:lnTo>
                  <a:lnTo>
                    <a:pt x="356" y="280"/>
                  </a:lnTo>
                  <a:lnTo>
                    <a:pt x="355" y="281"/>
                  </a:lnTo>
                  <a:lnTo>
                    <a:pt x="152" y="281"/>
                  </a:lnTo>
                </a:path>
              </a:pathLst>
            </a:custGeom>
            <a:gradFill rotWithShape="0">
              <a:gsLst>
                <a:gs pos="0">
                  <a:schemeClr val="folHlink"/>
                </a:gs>
                <a:gs pos="100000">
                  <a:schemeClr val="folHlink">
                    <a:gamma/>
                    <a:shade val="46275"/>
                    <a:invGamma/>
                  </a:schemeClr>
                </a:gs>
              </a:gsLst>
              <a:lin ang="5400000" scaled="1"/>
            </a:gradFill>
            <a:ln w="12700" cap="rnd" cmpd="sng">
              <a:noFill/>
              <a:prstDash val="solid"/>
              <a:round/>
              <a:headEnd type="none" w="med" len="med"/>
              <a:tailEnd type="none" w="med" len="med"/>
            </a:ln>
            <a:effectLst/>
          </p:spPr>
          <p:txBody>
            <a:bodyPr/>
            <a:lstStyle/>
            <a:p>
              <a:pPr>
                <a:defRPr/>
              </a:pPr>
              <a:endParaRPr lang="zh-TW" altLang="en-US">
                <a:ea typeface="新細明體" pitchFamily="18" charset="-120"/>
              </a:endParaRPr>
            </a:p>
          </p:txBody>
        </p:sp>
        <p:sp>
          <p:nvSpPr>
            <p:cNvPr id="94284" name="Freeform 104"/>
            <p:cNvSpPr>
              <a:spLocks/>
            </p:cNvSpPr>
            <p:nvPr/>
          </p:nvSpPr>
          <p:spPr bwMode="auto">
            <a:xfrm>
              <a:off x="3637" y="3810"/>
              <a:ext cx="125" cy="124"/>
            </a:xfrm>
            <a:custGeom>
              <a:avLst/>
              <a:gdLst>
                <a:gd name="T0" fmla="*/ 1 w 364"/>
                <a:gd name="T1" fmla="*/ 23 h 282"/>
                <a:gd name="T2" fmla="*/ 0 w 364"/>
                <a:gd name="T3" fmla="*/ 23 h 282"/>
                <a:gd name="T4" fmla="*/ 0 w 364"/>
                <a:gd name="T5" fmla="*/ 23 h 282"/>
                <a:gd name="T6" fmla="*/ 0 w 364"/>
                <a:gd name="T7" fmla="*/ 23 h 282"/>
                <a:gd name="T8" fmla="*/ 0 w 364"/>
                <a:gd name="T9" fmla="*/ 23 h 282"/>
                <a:gd name="T10" fmla="*/ 0 w 364"/>
                <a:gd name="T11" fmla="*/ 23 h 282"/>
                <a:gd name="T12" fmla="*/ 0 w 364"/>
                <a:gd name="T13" fmla="*/ 23 h 282"/>
                <a:gd name="T14" fmla="*/ 0 w 364"/>
                <a:gd name="T15" fmla="*/ 23 h 282"/>
                <a:gd name="T16" fmla="*/ 0 w 364"/>
                <a:gd name="T17" fmla="*/ 23 h 282"/>
                <a:gd name="T18" fmla="*/ 0 w 364"/>
                <a:gd name="T19" fmla="*/ 23 h 282"/>
                <a:gd name="T20" fmla="*/ 0 w 364"/>
                <a:gd name="T21" fmla="*/ 1 h 282"/>
                <a:gd name="T22" fmla="*/ 0 w 364"/>
                <a:gd name="T23" fmla="*/ 1 h 282"/>
                <a:gd name="T24" fmla="*/ 0 w 364"/>
                <a:gd name="T25" fmla="*/ 1 h 282"/>
                <a:gd name="T26" fmla="*/ 0 w 364"/>
                <a:gd name="T27" fmla="*/ 1 h 282"/>
                <a:gd name="T28" fmla="*/ 0 w 364"/>
                <a:gd name="T29" fmla="*/ 1 h 282"/>
                <a:gd name="T30" fmla="*/ 0 w 364"/>
                <a:gd name="T31" fmla="*/ 0 h 282"/>
                <a:gd name="T32" fmla="*/ 0 w 364"/>
                <a:gd name="T33" fmla="*/ 0 h 282"/>
                <a:gd name="T34" fmla="*/ 0 w 364"/>
                <a:gd name="T35" fmla="*/ 0 h 282"/>
                <a:gd name="T36" fmla="*/ 0 w 364"/>
                <a:gd name="T37" fmla="*/ 0 h 282"/>
                <a:gd name="T38" fmla="*/ 14 w 364"/>
                <a:gd name="T39" fmla="*/ 0 h 282"/>
                <a:gd name="T40" fmla="*/ 14 w 364"/>
                <a:gd name="T41" fmla="*/ 0 h 282"/>
                <a:gd name="T42" fmla="*/ 14 w 364"/>
                <a:gd name="T43" fmla="*/ 0 h 282"/>
                <a:gd name="T44" fmla="*/ 14 w 364"/>
                <a:gd name="T45" fmla="*/ 1 h 282"/>
                <a:gd name="T46" fmla="*/ 14 w 364"/>
                <a:gd name="T47" fmla="*/ 1 h 282"/>
                <a:gd name="T48" fmla="*/ 15 w 364"/>
                <a:gd name="T49" fmla="*/ 0 h 282"/>
                <a:gd name="T50" fmla="*/ 15 w 364"/>
                <a:gd name="T51" fmla="*/ 0 h 282"/>
                <a:gd name="T52" fmla="*/ 15 w 364"/>
                <a:gd name="T53" fmla="*/ 0 h 282"/>
                <a:gd name="T54" fmla="*/ 15 w 364"/>
                <a:gd name="T55" fmla="*/ 0 h 282"/>
                <a:gd name="T56" fmla="*/ 14 w 364"/>
                <a:gd name="T57" fmla="*/ 0 h 282"/>
                <a:gd name="T58" fmla="*/ 14 w 364"/>
                <a:gd name="T59" fmla="*/ 0 h 282"/>
                <a:gd name="T60" fmla="*/ 14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w 364"/>
                <a:gd name="T73" fmla="*/ 0 h 282"/>
                <a:gd name="T74" fmla="*/ 0 w 364"/>
                <a:gd name="T75" fmla="*/ 0 h 282"/>
                <a:gd name="T76" fmla="*/ 0 w 364"/>
                <a:gd name="T77" fmla="*/ 0 h 282"/>
                <a:gd name="T78" fmla="*/ 0 w 364"/>
                <a:gd name="T79" fmla="*/ 0 h 282"/>
                <a:gd name="T80" fmla="*/ 0 w 364"/>
                <a:gd name="T81" fmla="*/ 0 h 282"/>
                <a:gd name="T82" fmla="*/ 0 w 364"/>
                <a:gd name="T83" fmla="*/ 23 h 282"/>
                <a:gd name="T84" fmla="*/ 0 w 364"/>
                <a:gd name="T85" fmla="*/ 23 h 282"/>
                <a:gd name="T86" fmla="*/ 0 w 364"/>
                <a:gd name="T87" fmla="*/ 23 h 282"/>
                <a:gd name="T88" fmla="*/ 0 w 364"/>
                <a:gd name="T89" fmla="*/ 23 h 282"/>
                <a:gd name="T90" fmla="*/ 0 w 364"/>
                <a:gd name="T91" fmla="*/ 24 h 282"/>
                <a:gd name="T92" fmla="*/ 0 w 364"/>
                <a:gd name="T93" fmla="*/ 24 h 282"/>
                <a:gd name="T94" fmla="*/ 0 w 364"/>
                <a:gd name="T95" fmla="*/ 24 h 282"/>
                <a:gd name="T96" fmla="*/ 0 w 364"/>
                <a:gd name="T97" fmla="*/ 24 h 282"/>
                <a:gd name="T98" fmla="*/ 0 w 364"/>
                <a:gd name="T99" fmla="*/ 24 h 282"/>
                <a:gd name="T100" fmla="*/ 0 w 364"/>
                <a:gd name="T101" fmla="*/ 24 h 282"/>
                <a:gd name="T102" fmla="*/ 0 w 364"/>
                <a:gd name="T103" fmla="*/ 24 h 282"/>
                <a:gd name="T104" fmla="*/ 0 w 364"/>
                <a:gd name="T105" fmla="*/ 24 h 282"/>
                <a:gd name="T106" fmla="*/ 0 w 364"/>
                <a:gd name="T107" fmla="*/ 24 h 282"/>
                <a:gd name="T108" fmla="*/ 0 w 364"/>
                <a:gd name="T109" fmla="*/ 24 h 282"/>
                <a:gd name="T110" fmla="*/ 1 w 364"/>
                <a:gd name="T111" fmla="*/ 24 h 282"/>
                <a:gd name="T112" fmla="*/ 1 w 364"/>
                <a:gd name="T113" fmla="*/ 23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4"/>
                <a:gd name="T172" fmla="*/ 0 h 282"/>
                <a:gd name="T173" fmla="*/ 364 w 364"/>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4" h="282">
                  <a:moveTo>
                    <a:pt x="24" y="273"/>
                  </a:moveTo>
                  <a:lnTo>
                    <a:pt x="11" y="273"/>
                  </a:lnTo>
                  <a:lnTo>
                    <a:pt x="10" y="273"/>
                  </a:lnTo>
                  <a:lnTo>
                    <a:pt x="8" y="273"/>
                  </a:lnTo>
                  <a:lnTo>
                    <a:pt x="7" y="273"/>
                  </a:lnTo>
                  <a:lnTo>
                    <a:pt x="7" y="271"/>
                  </a:lnTo>
                  <a:lnTo>
                    <a:pt x="7" y="270"/>
                  </a:lnTo>
                  <a:lnTo>
                    <a:pt x="6" y="270"/>
                  </a:lnTo>
                  <a:lnTo>
                    <a:pt x="6" y="269"/>
                  </a:lnTo>
                  <a:lnTo>
                    <a:pt x="6" y="268"/>
                  </a:lnTo>
                  <a:lnTo>
                    <a:pt x="6" y="12"/>
                  </a:lnTo>
                  <a:lnTo>
                    <a:pt x="6" y="11"/>
                  </a:lnTo>
                  <a:lnTo>
                    <a:pt x="6" y="10"/>
                  </a:lnTo>
                  <a:lnTo>
                    <a:pt x="7" y="10"/>
                  </a:lnTo>
                  <a:lnTo>
                    <a:pt x="7" y="8"/>
                  </a:lnTo>
                  <a:lnTo>
                    <a:pt x="7" y="7"/>
                  </a:lnTo>
                  <a:lnTo>
                    <a:pt x="8" y="7"/>
                  </a:lnTo>
                  <a:lnTo>
                    <a:pt x="10" y="7"/>
                  </a:lnTo>
                  <a:lnTo>
                    <a:pt x="11" y="7"/>
                  </a:lnTo>
                  <a:lnTo>
                    <a:pt x="353" y="7"/>
                  </a:lnTo>
                  <a:lnTo>
                    <a:pt x="355" y="7"/>
                  </a:lnTo>
                  <a:lnTo>
                    <a:pt x="356" y="7"/>
                  </a:lnTo>
                  <a:lnTo>
                    <a:pt x="356" y="8"/>
                  </a:lnTo>
                  <a:lnTo>
                    <a:pt x="357" y="8"/>
                  </a:lnTo>
                  <a:lnTo>
                    <a:pt x="363" y="2"/>
                  </a:lnTo>
                  <a:lnTo>
                    <a:pt x="362" y="1"/>
                  </a:lnTo>
                  <a:lnTo>
                    <a:pt x="362" y="0"/>
                  </a:lnTo>
                  <a:lnTo>
                    <a:pt x="361" y="0"/>
                  </a:lnTo>
                  <a:lnTo>
                    <a:pt x="359" y="0"/>
                  </a:lnTo>
                  <a:lnTo>
                    <a:pt x="358" y="0"/>
                  </a:lnTo>
                  <a:lnTo>
                    <a:pt x="357" y="0"/>
                  </a:lnTo>
                  <a:lnTo>
                    <a:pt x="7" y="0"/>
                  </a:lnTo>
                  <a:lnTo>
                    <a:pt x="6" y="0"/>
                  </a:lnTo>
                  <a:lnTo>
                    <a:pt x="5" y="0"/>
                  </a:lnTo>
                  <a:lnTo>
                    <a:pt x="4" y="0"/>
                  </a:lnTo>
                  <a:lnTo>
                    <a:pt x="2" y="1"/>
                  </a:lnTo>
                  <a:lnTo>
                    <a:pt x="1" y="2"/>
                  </a:lnTo>
                  <a:lnTo>
                    <a:pt x="0" y="4"/>
                  </a:lnTo>
                  <a:lnTo>
                    <a:pt x="0" y="5"/>
                  </a:lnTo>
                  <a:lnTo>
                    <a:pt x="0" y="6"/>
                  </a:lnTo>
                  <a:lnTo>
                    <a:pt x="0" y="7"/>
                  </a:lnTo>
                  <a:lnTo>
                    <a:pt x="0" y="273"/>
                  </a:lnTo>
                  <a:lnTo>
                    <a:pt x="0" y="274"/>
                  </a:lnTo>
                  <a:lnTo>
                    <a:pt x="0" y="275"/>
                  </a:lnTo>
                  <a:lnTo>
                    <a:pt x="0" y="276"/>
                  </a:lnTo>
                  <a:lnTo>
                    <a:pt x="0" y="277"/>
                  </a:lnTo>
                  <a:lnTo>
                    <a:pt x="1" y="277"/>
                  </a:lnTo>
                  <a:lnTo>
                    <a:pt x="1" y="279"/>
                  </a:lnTo>
                  <a:lnTo>
                    <a:pt x="2" y="279"/>
                  </a:lnTo>
                  <a:lnTo>
                    <a:pt x="2" y="280"/>
                  </a:lnTo>
                  <a:lnTo>
                    <a:pt x="4" y="280"/>
                  </a:lnTo>
                  <a:lnTo>
                    <a:pt x="5" y="280"/>
                  </a:lnTo>
                  <a:lnTo>
                    <a:pt x="6" y="280"/>
                  </a:lnTo>
                  <a:lnTo>
                    <a:pt x="7" y="280"/>
                  </a:lnTo>
                  <a:lnTo>
                    <a:pt x="7" y="281"/>
                  </a:lnTo>
                  <a:lnTo>
                    <a:pt x="17" y="281"/>
                  </a:lnTo>
                  <a:lnTo>
                    <a:pt x="24" y="273"/>
                  </a:lnTo>
                </a:path>
              </a:pathLst>
            </a:custGeom>
            <a:solidFill>
              <a:srgbClr val="666666"/>
            </a:solidFill>
            <a:ln w="12700" cap="rnd">
              <a:noFill/>
              <a:round/>
              <a:headEnd/>
              <a:tailEnd/>
            </a:ln>
          </p:spPr>
          <p:txBody>
            <a:bodyPr/>
            <a:lstStyle/>
            <a:p>
              <a:endParaRPr lang="zh-TW" altLang="en-US"/>
            </a:p>
          </p:txBody>
        </p:sp>
      </p:grpSp>
      <p:graphicFrame>
        <p:nvGraphicFramePr>
          <p:cNvPr id="94210" name="Object 105"/>
          <p:cNvGraphicFramePr>
            <a:graphicFrameLocks noChangeAspect="1"/>
          </p:cNvGraphicFramePr>
          <p:nvPr/>
        </p:nvGraphicFramePr>
        <p:xfrm>
          <a:off x="1712913" y="3613150"/>
          <a:ext cx="412750" cy="720725"/>
        </p:xfrm>
        <a:graphic>
          <a:graphicData uri="http://schemas.openxmlformats.org/presentationml/2006/ole">
            <p:oleObj spid="_x0000_s94210" name="NetDraw Plus" r:id="rId4" imgW="722160" imgH="1272240" progId="">
              <p:embed/>
            </p:oleObj>
          </a:graphicData>
        </a:graphic>
      </p:graphicFrame>
      <p:sp>
        <p:nvSpPr>
          <p:cNvPr id="94230" name="Line 106"/>
          <p:cNvSpPr>
            <a:spLocks noChangeShapeType="1"/>
          </p:cNvSpPr>
          <p:nvPr/>
        </p:nvSpPr>
        <p:spPr bwMode="auto">
          <a:xfrm flipV="1">
            <a:off x="1042988" y="2187575"/>
            <a:ext cx="2743200" cy="0"/>
          </a:xfrm>
          <a:prstGeom prst="line">
            <a:avLst/>
          </a:prstGeom>
          <a:noFill/>
          <a:ln w="25400">
            <a:solidFill>
              <a:srgbClr val="0000FF"/>
            </a:solidFill>
            <a:round/>
            <a:headEnd/>
            <a:tailEnd/>
          </a:ln>
        </p:spPr>
        <p:txBody>
          <a:bodyPr wrap="none" anchor="ctr"/>
          <a:lstStyle/>
          <a:p>
            <a:endParaRPr lang="zh-TW" altLang="en-US"/>
          </a:p>
        </p:txBody>
      </p:sp>
      <p:sp>
        <p:nvSpPr>
          <p:cNvPr id="94231" name="Text Box 107"/>
          <p:cNvSpPr txBox="1">
            <a:spLocks noChangeArrowheads="1"/>
          </p:cNvSpPr>
          <p:nvPr/>
        </p:nvSpPr>
        <p:spPr bwMode="auto">
          <a:xfrm>
            <a:off x="3060700" y="5949950"/>
            <a:ext cx="1335088" cy="581025"/>
          </a:xfrm>
          <a:prstGeom prst="rect">
            <a:avLst/>
          </a:prstGeom>
          <a:noFill/>
          <a:ln w="9525">
            <a:noFill/>
            <a:miter lim="800000"/>
            <a:headEnd/>
            <a:tailEnd/>
          </a:ln>
        </p:spPr>
        <p:txBody>
          <a:bodyPr>
            <a:spAutoFit/>
          </a:bodyPr>
          <a:lstStyle/>
          <a:p>
            <a:pPr algn="ctr" eaLnBrk="0" hangingPunct="0"/>
            <a:r>
              <a:rPr kumimoji="0" lang="en-US" altLang="zh-TW" sz="1600" b="1">
                <a:ea typeface="標楷體" pitchFamily="65" charset="-120"/>
              </a:rPr>
              <a:t>NetApp</a:t>
            </a:r>
          </a:p>
          <a:p>
            <a:pPr algn="ctr" eaLnBrk="0" hangingPunct="0"/>
            <a:r>
              <a:rPr kumimoji="0" lang="en-US" altLang="zh-TW" sz="1600" b="1">
                <a:ea typeface="標楷體" pitchFamily="65" charset="-120"/>
              </a:rPr>
              <a:t>Filer</a:t>
            </a:r>
          </a:p>
        </p:txBody>
      </p:sp>
      <p:sp>
        <p:nvSpPr>
          <p:cNvPr id="94232" name="Line 108"/>
          <p:cNvSpPr>
            <a:spLocks noChangeShapeType="1"/>
          </p:cNvSpPr>
          <p:nvPr/>
        </p:nvSpPr>
        <p:spPr bwMode="auto">
          <a:xfrm flipV="1">
            <a:off x="5614988" y="2187575"/>
            <a:ext cx="3124200" cy="0"/>
          </a:xfrm>
          <a:prstGeom prst="line">
            <a:avLst/>
          </a:prstGeom>
          <a:noFill/>
          <a:ln w="25400">
            <a:solidFill>
              <a:srgbClr val="0000FF"/>
            </a:solidFill>
            <a:round/>
            <a:headEnd/>
            <a:tailEnd/>
          </a:ln>
        </p:spPr>
        <p:txBody>
          <a:bodyPr wrap="none" anchor="ctr"/>
          <a:lstStyle/>
          <a:p>
            <a:endParaRPr lang="zh-TW" altLang="en-US"/>
          </a:p>
        </p:txBody>
      </p:sp>
      <p:sp>
        <p:nvSpPr>
          <p:cNvPr id="94233" name="Line 109"/>
          <p:cNvSpPr>
            <a:spLocks noChangeShapeType="1"/>
          </p:cNvSpPr>
          <p:nvPr/>
        </p:nvSpPr>
        <p:spPr bwMode="auto">
          <a:xfrm flipV="1">
            <a:off x="3786188" y="2187575"/>
            <a:ext cx="1828800" cy="0"/>
          </a:xfrm>
          <a:prstGeom prst="line">
            <a:avLst/>
          </a:prstGeom>
          <a:noFill/>
          <a:ln w="25400">
            <a:solidFill>
              <a:srgbClr val="0000FF"/>
            </a:solidFill>
            <a:prstDash val="dash"/>
            <a:round/>
            <a:headEnd/>
            <a:tailEnd/>
          </a:ln>
        </p:spPr>
        <p:txBody>
          <a:bodyPr wrap="none" anchor="ctr"/>
          <a:lstStyle/>
          <a:p>
            <a:endParaRPr lang="zh-TW" altLang="en-US"/>
          </a:p>
        </p:txBody>
      </p:sp>
      <p:pic>
        <p:nvPicPr>
          <p:cNvPr id="94234" name="Picture 110" descr="3052_5"/>
          <p:cNvPicPr>
            <a:picLocks noChangeAspect="1" noChangeArrowheads="1"/>
          </p:cNvPicPr>
          <p:nvPr/>
        </p:nvPicPr>
        <p:blipFill>
          <a:blip r:embed="rId5"/>
          <a:srcRect l="30171" t="1117" r="44479" b="91248"/>
          <a:stretch>
            <a:fillRect/>
          </a:stretch>
        </p:blipFill>
        <p:spPr bwMode="auto">
          <a:xfrm>
            <a:off x="2338388" y="4945063"/>
            <a:ext cx="1039812" cy="200025"/>
          </a:xfrm>
          <a:prstGeom prst="rect">
            <a:avLst/>
          </a:prstGeom>
          <a:noFill/>
          <a:ln w="9525">
            <a:noFill/>
            <a:miter lim="800000"/>
            <a:headEnd/>
            <a:tailEnd/>
          </a:ln>
        </p:spPr>
      </p:pic>
      <p:sp>
        <p:nvSpPr>
          <p:cNvPr id="94235" name="Line 111"/>
          <p:cNvSpPr>
            <a:spLocks noChangeShapeType="1"/>
          </p:cNvSpPr>
          <p:nvPr/>
        </p:nvSpPr>
        <p:spPr bwMode="auto">
          <a:xfrm>
            <a:off x="1957388" y="4321175"/>
            <a:ext cx="838200" cy="609600"/>
          </a:xfrm>
          <a:prstGeom prst="line">
            <a:avLst/>
          </a:prstGeom>
          <a:noFill/>
          <a:ln w="19050">
            <a:solidFill>
              <a:srgbClr val="339966"/>
            </a:solidFill>
            <a:round/>
            <a:headEnd/>
            <a:tailEnd/>
          </a:ln>
        </p:spPr>
        <p:txBody>
          <a:bodyPr wrap="none" anchor="ctr"/>
          <a:lstStyle/>
          <a:p>
            <a:endParaRPr lang="zh-TW" altLang="en-US"/>
          </a:p>
        </p:txBody>
      </p:sp>
      <p:grpSp>
        <p:nvGrpSpPr>
          <p:cNvPr id="94236" name="Group 112"/>
          <p:cNvGrpSpPr>
            <a:grpSpLocks/>
          </p:cNvGrpSpPr>
          <p:nvPr/>
        </p:nvGrpSpPr>
        <p:grpSpPr bwMode="auto">
          <a:xfrm>
            <a:off x="2033588" y="3386138"/>
            <a:ext cx="3276600" cy="1544637"/>
            <a:chOff x="1296" y="2003"/>
            <a:chExt cx="2064" cy="973"/>
          </a:xfrm>
        </p:grpSpPr>
        <p:sp>
          <p:nvSpPr>
            <p:cNvPr id="94263" name="Line 113"/>
            <p:cNvSpPr>
              <a:spLocks noChangeShapeType="1"/>
            </p:cNvSpPr>
            <p:nvPr/>
          </p:nvSpPr>
          <p:spPr bwMode="auto">
            <a:xfrm>
              <a:off x="2400" y="2003"/>
              <a:ext cx="0" cy="149"/>
            </a:xfrm>
            <a:prstGeom prst="line">
              <a:avLst/>
            </a:prstGeom>
            <a:noFill/>
            <a:ln w="19050">
              <a:solidFill>
                <a:srgbClr val="008000"/>
              </a:solidFill>
              <a:round/>
              <a:headEnd/>
              <a:tailEnd/>
            </a:ln>
          </p:spPr>
          <p:txBody>
            <a:bodyPr wrap="none" anchor="ctr"/>
            <a:lstStyle/>
            <a:p>
              <a:endParaRPr lang="zh-TW" altLang="en-US"/>
            </a:p>
          </p:txBody>
        </p:sp>
        <p:graphicFrame>
          <p:nvGraphicFramePr>
            <p:cNvPr id="94212" name="Object 114"/>
            <p:cNvGraphicFramePr>
              <a:graphicFrameLocks noChangeAspect="1"/>
            </p:cNvGraphicFramePr>
            <p:nvPr/>
          </p:nvGraphicFramePr>
          <p:xfrm>
            <a:off x="2256" y="2146"/>
            <a:ext cx="259" cy="454"/>
          </p:xfrm>
          <a:graphic>
            <a:graphicData uri="http://schemas.openxmlformats.org/presentationml/2006/ole">
              <p:oleObj spid="_x0000_s94212" name="NetDraw Plus" r:id="rId6" imgW="722160" imgH="1272240" progId="">
                <p:embed/>
              </p:oleObj>
            </a:graphicData>
          </a:graphic>
        </p:graphicFrame>
        <p:sp>
          <p:nvSpPr>
            <p:cNvPr id="94264" name="Text Box 115"/>
            <p:cNvSpPr txBox="1">
              <a:spLocks noChangeArrowheads="1"/>
            </p:cNvSpPr>
            <p:nvPr/>
          </p:nvSpPr>
          <p:spPr bwMode="auto">
            <a:xfrm>
              <a:off x="2386" y="2160"/>
              <a:ext cx="974" cy="366"/>
            </a:xfrm>
            <a:prstGeom prst="rect">
              <a:avLst/>
            </a:prstGeom>
            <a:noFill/>
            <a:ln w="9525">
              <a:noFill/>
              <a:miter lim="800000"/>
              <a:headEnd/>
              <a:tailEnd/>
            </a:ln>
          </p:spPr>
          <p:txBody>
            <a:bodyPr>
              <a:spAutoFit/>
            </a:bodyPr>
            <a:lstStyle/>
            <a:p>
              <a:pPr algn="ctr" eaLnBrk="0" hangingPunct="0"/>
              <a:r>
                <a:rPr kumimoji="0" lang="en-US" altLang="zh-TW" sz="1600" b="1">
                  <a:ea typeface="標楷體" pitchFamily="65" charset="-120"/>
                </a:rPr>
                <a:t>Oracle9iRAC</a:t>
              </a:r>
            </a:p>
            <a:p>
              <a:pPr algn="ctr" eaLnBrk="0" hangingPunct="0"/>
              <a:r>
                <a:rPr kumimoji="0" lang="en-US" altLang="zh-TW" sz="1600" b="1">
                  <a:ea typeface="標楷體" pitchFamily="65" charset="-120"/>
                </a:rPr>
                <a:t>DB Server 2</a:t>
              </a:r>
            </a:p>
          </p:txBody>
        </p:sp>
        <p:sp>
          <p:nvSpPr>
            <p:cNvPr id="94265" name="Text Box 116"/>
            <p:cNvSpPr txBox="1">
              <a:spLocks noChangeArrowheads="1"/>
            </p:cNvSpPr>
            <p:nvPr/>
          </p:nvSpPr>
          <p:spPr bwMode="auto">
            <a:xfrm>
              <a:off x="1392" y="2160"/>
              <a:ext cx="841" cy="212"/>
            </a:xfrm>
            <a:prstGeom prst="rect">
              <a:avLst/>
            </a:prstGeom>
            <a:noFill/>
            <a:ln w="9525">
              <a:noFill/>
              <a:miter lim="800000"/>
              <a:headEnd/>
              <a:tailEnd/>
            </a:ln>
          </p:spPr>
          <p:txBody>
            <a:bodyPr>
              <a:spAutoFit/>
            </a:bodyPr>
            <a:lstStyle/>
            <a:p>
              <a:pPr algn="ctr" eaLnBrk="0" hangingPunct="0"/>
              <a:r>
                <a:rPr kumimoji="0" lang="en-US" altLang="zh-TW" sz="1600" b="1">
                  <a:ea typeface="標楷體" pitchFamily="65" charset="-120"/>
                </a:rPr>
                <a:t>Clustering</a:t>
              </a:r>
            </a:p>
          </p:txBody>
        </p:sp>
        <p:sp>
          <p:nvSpPr>
            <p:cNvPr id="94266" name="Line 117"/>
            <p:cNvSpPr>
              <a:spLocks noChangeShapeType="1"/>
            </p:cNvSpPr>
            <p:nvPr/>
          </p:nvSpPr>
          <p:spPr bwMode="auto">
            <a:xfrm>
              <a:off x="1296" y="2352"/>
              <a:ext cx="1008" cy="0"/>
            </a:xfrm>
            <a:prstGeom prst="line">
              <a:avLst/>
            </a:prstGeom>
            <a:noFill/>
            <a:ln w="19050">
              <a:solidFill>
                <a:srgbClr val="339966"/>
              </a:solidFill>
              <a:round/>
              <a:headEnd/>
              <a:tailEnd/>
            </a:ln>
          </p:spPr>
          <p:txBody>
            <a:bodyPr wrap="none" anchor="ctr"/>
            <a:lstStyle/>
            <a:p>
              <a:endParaRPr lang="zh-TW" altLang="en-US"/>
            </a:p>
          </p:txBody>
        </p:sp>
        <p:sp>
          <p:nvSpPr>
            <p:cNvPr id="94267" name="Line 118"/>
            <p:cNvSpPr>
              <a:spLocks noChangeShapeType="1"/>
            </p:cNvSpPr>
            <p:nvPr/>
          </p:nvSpPr>
          <p:spPr bwMode="auto">
            <a:xfrm flipV="1">
              <a:off x="1872" y="2592"/>
              <a:ext cx="480" cy="384"/>
            </a:xfrm>
            <a:prstGeom prst="line">
              <a:avLst/>
            </a:prstGeom>
            <a:noFill/>
            <a:ln w="19050">
              <a:solidFill>
                <a:srgbClr val="339966"/>
              </a:solidFill>
              <a:round/>
              <a:headEnd/>
              <a:tailEnd/>
            </a:ln>
          </p:spPr>
          <p:txBody>
            <a:bodyPr wrap="none" anchor="ctr"/>
            <a:lstStyle/>
            <a:p>
              <a:endParaRPr lang="zh-TW" altLang="en-US"/>
            </a:p>
          </p:txBody>
        </p:sp>
      </p:grpSp>
      <p:grpSp>
        <p:nvGrpSpPr>
          <p:cNvPr id="94237" name="Group 119"/>
          <p:cNvGrpSpPr>
            <a:grpSpLocks/>
          </p:cNvGrpSpPr>
          <p:nvPr/>
        </p:nvGrpSpPr>
        <p:grpSpPr bwMode="auto">
          <a:xfrm>
            <a:off x="1804988" y="2492375"/>
            <a:ext cx="1751012" cy="639763"/>
            <a:chOff x="3745" y="1458"/>
            <a:chExt cx="1491" cy="721"/>
          </a:xfrm>
        </p:grpSpPr>
        <p:pic>
          <p:nvPicPr>
            <p:cNvPr id="94261" name="Picture 120" descr="Lite_Server"/>
            <p:cNvPicPr>
              <a:picLocks noChangeAspect="1" noChangeArrowheads="1"/>
            </p:cNvPicPr>
            <p:nvPr/>
          </p:nvPicPr>
          <p:blipFill>
            <a:blip r:embed="rId7"/>
            <a:srcRect/>
            <a:stretch>
              <a:fillRect/>
            </a:stretch>
          </p:blipFill>
          <p:spPr bwMode="auto">
            <a:xfrm>
              <a:off x="4269" y="1458"/>
              <a:ext cx="443" cy="687"/>
            </a:xfrm>
            <a:prstGeom prst="rect">
              <a:avLst/>
            </a:prstGeom>
            <a:noFill/>
            <a:ln w="9525">
              <a:noFill/>
              <a:miter lim="800000"/>
              <a:headEnd/>
              <a:tailEnd/>
            </a:ln>
          </p:spPr>
        </p:pic>
        <p:sp>
          <p:nvSpPr>
            <p:cNvPr id="94262" name="Text Box 121"/>
            <p:cNvSpPr txBox="1">
              <a:spLocks noChangeArrowheads="1"/>
            </p:cNvSpPr>
            <p:nvPr/>
          </p:nvSpPr>
          <p:spPr bwMode="auto">
            <a:xfrm>
              <a:off x="3745" y="1835"/>
              <a:ext cx="1491" cy="344"/>
            </a:xfrm>
            <a:prstGeom prst="rect">
              <a:avLst/>
            </a:prstGeom>
            <a:noFill/>
            <a:ln w="9525">
              <a:noFill/>
              <a:miter lim="800000"/>
              <a:headEnd/>
              <a:tailEnd/>
            </a:ln>
          </p:spPr>
          <p:txBody>
            <a:bodyPr wrap="none">
              <a:spAutoFit/>
            </a:bodyPr>
            <a:lstStyle/>
            <a:p>
              <a:pPr algn="ctr" eaLnBrk="0" hangingPunct="0"/>
              <a:r>
                <a:rPr kumimoji="0" lang="en-US" altLang="zh-TW" sz="1400" b="1">
                  <a:ea typeface="標楷體" pitchFamily="65" charset="-120"/>
                </a:rPr>
                <a:t>Application Server</a:t>
              </a:r>
              <a:endParaRPr kumimoji="0" lang="en-US" altLang="zh-TW" sz="1400">
                <a:ea typeface="標楷體" pitchFamily="65" charset="-120"/>
              </a:endParaRPr>
            </a:p>
          </p:txBody>
        </p:sp>
      </p:grpSp>
      <p:pic>
        <p:nvPicPr>
          <p:cNvPr id="94238" name="Picture 122" descr="DoubleFiler"/>
          <p:cNvPicPr>
            <a:picLocks noChangeAspect="1" noChangeArrowheads="1"/>
          </p:cNvPicPr>
          <p:nvPr/>
        </p:nvPicPr>
        <p:blipFill>
          <a:blip r:embed="rId8"/>
          <a:srcRect/>
          <a:stretch>
            <a:fillRect/>
          </a:stretch>
        </p:blipFill>
        <p:spPr bwMode="auto">
          <a:xfrm>
            <a:off x="2338388" y="5464175"/>
            <a:ext cx="1042987" cy="1079500"/>
          </a:xfrm>
          <a:prstGeom prst="rect">
            <a:avLst/>
          </a:prstGeom>
          <a:noFill/>
          <a:ln w="9525">
            <a:noFill/>
            <a:miter lim="800000"/>
            <a:headEnd/>
            <a:tailEnd/>
          </a:ln>
        </p:spPr>
      </p:pic>
      <p:sp>
        <p:nvSpPr>
          <p:cNvPr id="94239" name="Line 123"/>
          <p:cNvSpPr>
            <a:spLocks noChangeShapeType="1"/>
          </p:cNvSpPr>
          <p:nvPr/>
        </p:nvSpPr>
        <p:spPr bwMode="auto">
          <a:xfrm>
            <a:off x="2871788" y="5159375"/>
            <a:ext cx="0" cy="304800"/>
          </a:xfrm>
          <a:prstGeom prst="line">
            <a:avLst/>
          </a:prstGeom>
          <a:noFill/>
          <a:ln w="19050">
            <a:solidFill>
              <a:srgbClr val="339966"/>
            </a:solidFill>
            <a:round/>
            <a:headEnd/>
            <a:tailEnd/>
          </a:ln>
        </p:spPr>
        <p:txBody>
          <a:bodyPr wrap="none" anchor="ctr"/>
          <a:lstStyle/>
          <a:p>
            <a:endParaRPr lang="zh-TW" altLang="en-US"/>
          </a:p>
        </p:txBody>
      </p:sp>
      <p:sp>
        <p:nvSpPr>
          <p:cNvPr id="94240" name="Line 124"/>
          <p:cNvSpPr>
            <a:spLocks noChangeShapeType="1"/>
          </p:cNvSpPr>
          <p:nvPr/>
        </p:nvSpPr>
        <p:spPr bwMode="auto">
          <a:xfrm>
            <a:off x="3481388" y="3381375"/>
            <a:ext cx="2833687" cy="0"/>
          </a:xfrm>
          <a:prstGeom prst="line">
            <a:avLst/>
          </a:prstGeom>
          <a:noFill/>
          <a:ln w="25400">
            <a:solidFill>
              <a:srgbClr val="008000"/>
            </a:solidFill>
            <a:prstDash val="dash"/>
            <a:round/>
            <a:headEnd/>
            <a:tailEnd/>
          </a:ln>
        </p:spPr>
        <p:txBody>
          <a:bodyPr wrap="none" anchor="ctr"/>
          <a:lstStyle/>
          <a:p>
            <a:endParaRPr lang="zh-TW" altLang="en-US"/>
          </a:p>
        </p:txBody>
      </p:sp>
      <p:sp>
        <p:nvSpPr>
          <p:cNvPr id="94241" name="Line 125"/>
          <p:cNvSpPr>
            <a:spLocks noChangeShapeType="1"/>
          </p:cNvSpPr>
          <p:nvPr/>
        </p:nvSpPr>
        <p:spPr bwMode="auto">
          <a:xfrm>
            <a:off x="5233988" y="3381375"/>
            <a:ext cx="2833687" cy="0"/>
          </a:xfrm>
          <a:prstGeom prst="line">
            <a:avLst/>
          </a:prstGeom>
          <a:noFill/>
          <a:ln w="25400">
            <a:solidFill>
              <a:srgbClr val="008000"/>
            </a:solidFill>
            <a:round/>
            <a:headEnd/>
            <a:tailEnd/>
          </a:ln>
        </p:spPr>
        <p:txBody>
          <a:bodyPr wrap="none" anchor="ctr"/>
          <a:lstStyle/>
          <a:p>
            <a:endParaRPr lang="zh-TW" altLang="en-US"/>
          </a:p>
        </p:txBody>
      </p:sp>
      <p:sp>
        <p:nvSpPr>
          <p:cNvPr id="94242" name="Line 126"/>
          <p:cNvSpPr>
            <a:spLocks noChangeShapeType="1"/>
          </p:cNvSpPr>
          <p:nvPr/>
        </p:nvSpPr>
        <p:spPr bwMode="auto">
          <a:xfrm flipH="1">
            <a:off x="6681788" y="4244975"/>
            <a:ext cx="0" cy="685800"/>
          </a:xfrm>
          <a:prstGeom prst="line">
            <a:avLst/>
          </a:prstGeom>
          <a:noFill/>
          <a:ln w="19050">
            <a:solidFill>
              <a:srgbClr val="339966"/>
            </a:solidFill>
            <a:round/>
            <a:headEnd/>
            <a:tailEnd/>
          </a:ln>
        </p:spPr>
        <p:txBody>
          <a:bodyPr wrap="none" anchor="ctr"/>
          <a:lstStyle/>
          <a:p>
            <a:endParaRPr lang="zh-TW" altLang="en-US"/>
          </a:p>
        </p:txBody>
      </p:sp>
      <p:pic>
        <p:nvPicPr>
          <p:cNvPr id="94243" name="Picture 127" descr="DoubleFiler"/>
          <p:cNvPicPr>
            <a:picLocks noChangeAspect="1" noChangeArrowheads="1"/>
          </p:cNvPicPr>
          <p:nvPr/>
        </p:nvPicPr>
        <p:blipFill>
          <a:blip r:embed="rId8"/>
          <a:srcRect/>
          <a:stretch>
            <a:fillRect/>
          </a:stretch>
        </p:blipFill>
        <p:spPr bwMode="auto">
          <a:xfrm>
            <a:off x="6172200" y="5410200"/>
            <a:ext cx="1042988" cy="1079500"/>
          </a:xfrm>
          <a:prstGeom prst="rect">
            <a:avLst/>
          </a:prstGeom>
          <a:noFill/>
          <a:ln w="9525">
            <a:noFill/>
            <a:miter lim="800000"/>
            <a:headEnd/>
            <a:tailEnd/>
          </a:ln>
        </p:spPr>
      </p:pic>
      <p:sp>
        <p:nvSpPr>
          <p:cNvPr id="94244" name="Line 128"/>
          <p:cNvSpPr>
            <a:spLocks noChangeShapeType="1"/>
          </p:cNvSpPr>
          <p:nvPr/>
        </p:nvSpPr>
        <p:spPr bwMode="auto">
          <a:xfrm>
            <a:off x="6681788" y="5083175"/>
            <a:ext cx="0" cy="304800"/>
          </a:xfrm>
          <a:prstGeom prst="line">
            <a:avLst/>
          </a:prstGeom>
          <a:noFill/>
          <a:ln w="19050">
            <a:solidFill>
              <a:srgbClr val="339966"/>
            </a:solidFill>
            <a:round/>
            <a:headEnd/>
            <a:tailEnd/>
          </a:ln>
        </p:spPr>
        <p:txBody>
          <a:bodyPr wrap="none" anchor="ctr"/>
          <a:lstStyle/>
          <a:p>
            <a:endParaRPr lang="zh-TW" altLang="en-US"/>
          </a:p>
        </p:txBody>
      </p:sp>
      <p:sp>
        <p:nvSpPr>
          <p:cNvPr id="94245" name="Text Box 129"/>
          <p:cNvSpPr txBox="1">
            <a:spLocks noChangeArrowheads="1"/>
          </p:cNvSpPr>
          <p:nvPr/>
        </p:nvSpPr>
        <p:spPr bwMode="auto">
          <a:xfrm>
            <a:off x="6619875" y="3648075"/>
            <a:ext cx="1546225" cy="581025"/>
          </a:xfrm>
          <a:prstGeom prst="rect">
            <a:avLst/>
          </a:prstGeom>
          <a:noFill/>
          <a:ln w="9525">
            <a:noFill/>
            <a:miter lim="800000"/>
            <a:headEnd/>
            <a:tailEnd/>
          </a:ln>
        </p:spPr>
        <p:txBody>
          <a:bodyPr>
            <a:spAutoFit/>
          </a:bodyPr>
          <a:lstStyle/>
          <a:p>
            <a:pPr algn="ctr" eaLnBrk="0" hangingPunct="0"/>
            <a:r>
              <a:rPr kumimoji="0" lang="en-US" altLang="zh-TW" sz="1600" b="1">
                <a:ea typeface="標楷體" pitchFamily="65" charset="-120"/>
              </a:rPr>
              <a:t> ERP DB</a:t>
            </a:r>
          </a:p>
          <a:p>
            <a:pPr algn="ctr" eaLnBrk="0" hangingPunct="0"/>
            <a:r>
              <a:rPr kumimoji="0" lang="en-US" altLang="zh-TW" sz="1600" b="1">
                <a:ea typeface="標楷體" pitchFamily="65" charset="-120"/>
              </a:rPr>
              <a:t>Server</a:t>
            </a:r>
          </a:p>
        </p:txBody>
      </p:sp>
      <p:sp>
        <p:nvSpPr>
          <p:cNvPr id="94246" name="Line 130"/>
          <p:cNvSpPr>
            <a:spLocks noChangeShapeType="1"/>
          </p:cNvSpPr>
          <p:nvPr/>
        </p:nvSpPr>
        <p:spPr bwMode="auto">
          <a:xfrm>
            <a:off x="6696075" y="3368675"/>
            <a:ext cx="0" cy="238125"/>
          </a:xfrm>
          <a:prstGeom prst="line">
            <a:avLst/>
          </a:prstGeom>
          <a:noFill/>
          <a:ln w="19050">
            <a:solidFill>
              <a:srgbClr val="008000"/>
            </a:solidFill>
            <a:round/>
            <a:headEnd/>
            <a:tailEnd/>
          </a:ln>
        </p:spPr>
        <p:txBody>
          <a:bodyPr wrap="none" anchor="ctr"/>
          <a:lstStyle/>
          <a:p>
            <a:endParaRPr lang="zh-TW" altLang="en-US"/>
          </a:p>
        </p:txBody>
      </p:sp>
      <p:graphicFrame>
        <p:nvGraphicFramePr>
          <p:cNvPr id="94211" name="Object 131"/>
          <p:cNvGraphicFramePr>
            <a:graphicFrameLocks noChangeAspect="1"/>
          </p:cNvGraphicFramePr>
          <p:nvPr/>
        </p:nvGraphicFramePr>
        <p:xfrm>
          <a:off x="6475413" y="3571875"/>
          <a:ext cx="412750" cy="720725"/>
        </p:xfrm>
        <a:graphic>
          <a:graphicData uri="http://schemas.openxmlformats.org/presentationml/2006/ole">
            <p:oleObj spid="_x0000_s94211" name="NetDraw Plus" r:id="rId9" imgW="722160" imgH="1272240" progId="">
              <p:embed/>
            </p:oleObj>
          </a:graphicData>
        </a:graphic>
      </p:graphicFrame>
      <p:pic>
        <p:nvPicPr>
          <p:cNvPr id="94247" name="Picture 132" descr="3052_5"/>
          <p:cNvPicPr>
            <a:picLocks noChangeAspect="1" noChangeArrowheads="1"/>
          </p:cNvPicPr>
          <p:nvPr/>
        </p:nvPicPr>
        <p:blipFill>
          <a:blip r:embed="rId5"/>
          <a:srcRect l="30171" t="1117" r="44479" b="91248"/>
          <a:stretch>
            <a:fillRect/>
          </a:stretch>
        </p:blipFill>
        <p:spPr bwMode="auto">
          <a:xfrm>
            <a:off x="6172200" y="4891088"/>
            <a:ext cx="1039813" cy="200025"/>
          </a:xfrm>
          <a:prstGeom prst="rect">
            <a:avLst/>
          </a:prstGeom>
          <a:noFill/>
          <a:ln w="9525">
            <a:noFill/>
            <a:miter lim="800000"/>
            <a:headEnd/>
            <a:tailEnd/>
          </a:ln>
        </p:spPr>
      </p:pic>
      <p:pic>
        <p:nvPicPr>
          <p:cNvPr id="94248" name="Picture 133" descr="cloud"/>
          <p:cNvPicPr>
            <a:picLocks noChangeAspect="1" noChangeArrowheads="1"/>
          </p:cNvPicPr>
          <p:nvPr/>
        </p:nvPicPr>
        <p:blipFill>
          <a:blip r:embed="rId10"/>
          <a:srcRect/>
          <a:stretch>
            <a:fillRect/>
          </a:stretch>
        </p:blipFill>
        <p:spPr bwMode="auto">
          <a:xfrm>
            <a:off x="4319588" y="4625975"/>
            <a:ext cx="1143000" cy="774700"/>
          </a:xfrm>
          <a:prstGeom prst="rect">
            <a:avLst/>
          </a:prstGeom>
          <a:noFill/>
          <a:ln w="9525">
            <a:noFill/>
            <a:miter lim="800000"/>
            <a:headEnd/>
            <a:tailEnd/>
          </a:ln>
        </p:spPr>
      </p:pic>
      <p:sp>
        <p:nvSpPr>
          <p:cNvPr id="94249" name="Line 134"/>
          <p:cNvSpPr>
            <a:spLocks noChangeShapeType="1"/>
          </p:cNvSpPr>
          <p:nvPr/>
        </p:nvSpPr>
        <p:spPr bwMode="auto">
          <a:xfrm>
            <a:off x="3328988" y="5006975"/>
            <a:ext cx="990600" cy="0"/>
          </a:xfrm>
          <a:prstGeom prst="line">
            <a:avLst/>
          </a:prstGeom>
          <a:noFill/>
          <a:ln w="9525">
            <a:solidFill>
              <a:schemeClr val="tx1"/>
            </a:solidFill>
            <a:round/>
            <a:headEnd/>
            <a:tailEnd/>
          </a:ln>
        </p:spPr>
        <p:txBody>
          <a:bodyPr wrap="none"/>
          <a:lstStyle/>
          <a:p>
            <a:endParaRPr lang="zh-TW" altLang="en-US"/>
          </a:p>
        </p:txBody>
      </p:sp>
      <p:sp>
        <p:nvSpPr>
          <p:cNvPr id="94250" name="Line 135"/>
          <p:cNvSpPr>
            <a:spLocks noChangeShapeType="1"/>
          </p:cNvSpPr>
          <p:nvPr/>
        </p:nvSpPr>
        <p:spPr bwMode="auto">
          <a:xfrm>
            <a:off x="5462588" y="5006975"/>
            <a:ext cx="685800" cy="0"/>
          </a:xfrm>
          <a:prstGeom prst="line">
            <a:avLst/>
          </a:prstGeom>
          <a:noFill/>
          <a:ln w="9525">
            <a:solidFill>
              <a:schemeClr val="tx1"/>
            </a:solidFill>
            <a:round/>
            <a:headEnd/>
            <a:tailEnd/>
          </a:ln>
        </p:spPr>
        <p:txBody>
          <a:bodyPr wrap="none"/>
          <a:lstStyle/>
          <a:p>
            <a:endParaRPr lang="zh-TW" altLang="en-US"/>
          </a:p>
        </p:txBody>
      </p:sp>
      <p:sp>
        <p:nvSpPr>
          <p:cNvPr id="94251" name="Text Box 136"/>
          <p:cNvSpPr txBox="1">
            <a:spLocks noChangeArrowheads="1"/>
          </p:cNvSpPr>
          <p:nvPr/>
        </p:nvSpPr>
        <p:spPr bwMode="auto">
          <a:xfrm>
            <a:off x="5194300" y="5921375"/>
            <a:ext cx="1335088" cy="581025"/>
          </a:xfrm>
          <a:prstGeom prst="rect">
            <a:avLst/>
          </a:prstGeom>
          <a:noFill/>
          <a:ln w="9525">
            <a:noFill/>
            <a:miter lim="800000"/>
            <a:headEnd/>
            <a:tailEnd/>
          </a:ln>
        </p:spPr>
        <p:txBody>
          <a:bodyPr>
            <a:spAutoFit/>
          </a:bodyPr>
          <a:lstStyle/>
          <a:p>
            <a:pPr algn="ctr" eaLnBrk="0" hangingPunct="0"/>
            <a:r>
              <a:rPr kumimoji="0" lang="en-US" altLang="zh-TW" sz="1600" b="1">
                <a:ea typeface="標楷體" pitchFamily="65" charset="-120"/>
              </a:rPr>
              <a:t>NetApp</a:t>
            </a:r>
          </a:p>
          <a:p>
            <a:pPr algn="ctr" eaLnBrk="0" hangingPunct="0"/>
            <a:r>
              <a:rPr kumimoji="0" lang="en-US" altLang="zh-TW" sz="1600" b="1">
                <a:ea typeface="標楷體" pitchFamily="65" charset="-120"/>
              </a:rPr>
              <a:t>Filer</a:t>
            </a:r>
          </a:p>
        </p:txBody>
      </p:sp>
      <p:sp>
        <p:nvSpPr>
          <p:cNvPr id="94252" name="Text Box 137"/>
          <p:cNvSpPr txBox="1">
            <a:spLocks noChangeArrowheads="1"/>
          </p:cNvSpPr>
          <p:nvPr/>
        </p:nvSpPr>
        <p:spPr bwMode="auto">
          <a:xfrm>
            <a:off x="4243388" y="4854575"/>
            <a:ext cx="1335087" cy="336550"/>
          </a:xfrm>
          <a:prstGeom prst="rect">
            <a:avLst/>
          </a:prstGeom>
          <a:noFill/>
          <a:ln w="9525">
            <a:noFill/>
            <a:miter lim="800000"/>
            <a:headEnd/>
            <a:tailEnd/>
          </a:ln>
        </p:spPr>
        <p:txBody>
          <a:bodyPr>
            <a:spAutoFit/>
          </a:bodyPr>
          <a:lstStyle/>
          <a:p>
            <a:pPr algn="ctr" eaLnBrk="0" hangingPunct="0"/>
            <a:r>
              <a:rPr kumimoji="0" lang="en-US" altLang="zh-TW" sz="1600" b="1">
                <a:ea typeface="標楷體" pitchFamily="65" charset="-120"/>
              </a:rPr>
              <a:t>LAN/WAN</a:t>
            </a:r>
          </a:p>
        </p:txBody>
      </p:sp>
      <p:pic>
        <p:nvPicPr>
          <p:cNvPr id="94253" name="Picture 138" descr="Snapshots"/>
          <p:cNvPicPr>
            <a:picLocks noChangeAspect="1" noChangeArrowheads="1"/>
          </p:cNvPicPr>
          <p:nvPr/>
        </p:nvPicPr>
        <p:blipFill>
          <a:blip r:embed="rId11"/>
          <a:srcRect/>
          <a:stretch>
            <a:fillRect/>
          </a:stretch>
        </p:blipFill>
        <p:spPr bwMode="auto">
          <a:xfrm>
            <a:off x="7162800" y="5715000"/>
            <a:ext cx="552450" cy="747713"/>
          </a:xfrm>
          <a:prstGeom prst="rect">
            <a:avLst/>
          </a:prstGeom>
          <a:noFill/>
          <a:ln w="9525">
            <a:noFill/>
            <a:miter lim="800000"/>
            <a:headEnd/>
            <a:tailEnd/>
          </a:ln>
        </p:spPr>
      </p:pic>
      <p:pic>
        <p:nvPicPr>
          <p:cNvPr id="94254" name="Picture 139" descr="Snapshots"/>
          <p:cNvPicPr>
            <a:picLocks noChangeAspect="1" noChangeArrowheads="1"/>
          </p:cNvPicPr>
          <p:nvPr/>
        </p:nvPicPr>
        <p:blipFill>
          <a:blip r:embed="rId11"/>
          <a:srcRect/>
          <a:stretch>
            <a:fillRect/>
          </a:stretch>
        </p:blipFill>
        <p:spPr bwMode="auto">
          <a:xfrm>
            <a:off x="1828800" y="5791200"/>
            <a:ext cx="552450" cy="747713"/>
          </a:xfrm>
          <a:prstGeom prst="rect">
            <a:avLst/>
          </a:prstGeom>
          <a:noFill/>
          <a:ln w="9525">
            <a:noFill/>
            <a:miter lim="800000"/>
            <a:headEnd/>
            <a:tailEnd/>
          </a:ln>
        </p:spPr>
      </p:pic>
      <p:sp>
        <p:nvSpPr>
          <p:cNvPr id="94255" name="Line 140"/>
          <p:cNvSpPr>
            <a:spLocks noChangeShapeType="1"/>
          </p:cNvSpPr>
          <p:nvPr/>
        </p:nvSpPr>
        <p:spPr bwMode="auto">
          <a:xfrm>
            <a:off x="4181475" y="6146800"/>
            <a:ext cx="1223963" cy="0"/>
          </a:xfrm>
          <a:prstGeom prst="line">
            <a:avLst/>
          </a:prstGeom>
          <a:noFill/>
          <a:ln w="38100">
            <a:solidFill>
              <a:schemeClr val="accent2"/>
            </a:solidFill>
            <a:round/>
            <a:headEnd/>
            <a:tailEnd type="stealth" w="med" len="med"/>
          </a:ln>
        </p:spPr>
        <p:txBody>
          <a:bodyPr/>
          <a:lstStyle/>
          <a:p>
            <a:endParaRPr lang="zh-TW" altLang="en-US"/>
          </a:p>
        </p:txBody>
      </p:sp>
      <p:sp>
        <p:nvSpPr>
          <p:cNvPr id="94256" name="Text Box 141"/>
          <p:cNvSpPr txBox="1">
            <a:spLocks noChangeArrowheads="1"/>
          </p:cNvSpPr>
          <p:nvPr/>
        </p:nvSpPr>
        <p:spPr bwMode="auto">
          <a:xfrm>
            <a:off x="4038600" y="5638800"/>
            <a:ext cx="2057400" cy="304800"/>
          </a:xfrm>
          <a:prstGeom prst="rect">
            <a:avLst/>
          </a:prstGeom>
          <a:noFill/>
          <a:ln w="9525">
            <a:noFill/>
            <a:miter lim="800000"/>
            <a:headEnd/>
            <a:tailEnd/>
          </a:ln>
        </p:spPr>
        <p:txBody>
          <a:bodyPr>
            <a:spAutoFit/>
          </a:bodyPr>
          <a:lstStyle/>
          <a:p>
            <a:r>
              <a:rPr lang="zh-TW" altLang="en-US" sz="1400">
                <a:ea typeface="標楷體" pitchFamily="65" charset="-120"/>
              </a:rPr>
              <a:t>每日雙向互相同步資料</a:t>
            </a:r>
          </a:p>
        </p:txBody>
      </p:sp>
      <p:sp>
        <p:nvSpPr>
          <p:cNvPr id="94257" name="Line 142"/>
          <p:cNvSpPr>
            <a:spLocks noChangeShapeType="1"/>
          </p:cNvSpPr>
          <p:nvPr/>
        </p:nvSpPr>
        <p:spPr bwMode="auto">
          <a:xfrm>
            <a:off x="4191000" y="6324600"/>
            <a:ext cx="1223963" cy="0"/>
          </a:xfrm>
          <a:prstGeom prst="line">
            <a:avLst/>
          </a:prstGeom>
          <a:noFill/>
          <a:ln w="38100">
            <a:solidFill>
              <a:schemeClr val="accent2"/>
            </a:solidFill>
            <a:round/>
            <a:headEnd type="triangle" w="med" len="med"/>
            <a:tailEnd/>
          </a:ln>
        </p:spPr>
        <p:txBody>
          <a:bodyPr/>
          <a:lstStyle/>
          <a:p>
            <a:endParaRPr lang="zh-TW" altLang="en-US"/>
          </a:p>
        </p:txBody>
      </p:sp>
      <p:pic>
        <p:nvPicPr>
          <p:cNvPr id="94258" name="Picture 143" descr="PC home 線上購物">
            <a:hlinkClick r:id="rId12"/>
          </p:cNvPr>
          <p:cNvPicPr>
            <a:picLocks noChangeAspect="1" noChangeArrowheads="1"/>
          </p:cNvPicPr>
          <p:nvPr/>
        </p:nvPicPr>
        <p:blipFill>
          <a:blip r:embed="rId13"/>
          <a:srcRect/>
          <a:stretch>
            <a:fillRect/>
          </a:stretch>
        </p:blipFill>
        <p:spPr bwMode="auto">
          <a:xfrm>
            <a:off x="838200" y="685800"/>
            <a:ext cx="2771775" cy="400050"/>
          </a:xfrm>
          <a:prstGeom prst="rect">
            <a:avLst/>
          </a:prstGeom>
          <a:noFill/>
          <a:ln w="9525">
            <a:noFill/>
            <a:miter lim="800000"/>
            <a:headEnd/>
            <a:tailEnd/>
          </a:ln>
        </p:spPr>
      </p:pic>
      <p:sp>
        <p:nvSpPr>
          <p:cNvPr id="94259" name="Text Box 144"/>
          <p:cNvSpPr txBox="1">
            <a:spLocks noChangeArrowheads="1"/>
          </p:cNvSpPr>
          <p:nvPr/>
        </p:nvSpPr>
        <p:spPr bwMode="auto">
          <a:xfrm>
            <a:off x="7381875" y="1484313"/>
            <a:ext cx="1200150" cy="336550"/>
          </a:xfrm>
          <a:prstGeom prst="rect">
            <a:avLst/>
          </a:prstGeom>
          <a:noFill/>
          <a:ln w="12700">
            <a:noFill/>
            <a:miter lim="800000"/>
            <a:headEnd type="none" w="sm" len="sm"/>
            <a:tailEnd type="none" w="sm" len="sm"/>
          </a:ln>
        </p:spPr>
        <p:txBody>
          <a:bodyPr wrap="none">
            <a:spAutoFit/>
          </a:bodyPr>
          <a:lstStyle/>
          <a:p>
            <a:pPr algn="ctr" eaLnBrk="0" hangingPunct="0"/>
            <a:r>
              <a:rPr kumimoji="0" lang="en-US" altLang="zh-TW" sz="1600" b="1">
                <a:solidFill>
                  <a:srgbClr val="0033CC"/>
                </a:solidFill>
                <a:ea typeface="標楷體" pitchFamily="65" charset="-120"/>
              </a:rPr>
              <a:t>AP</a:t>
            </a:r>
            <a:r>
              <a:rPr kumimoji="0" lang="en-US" altLang="en-US" sz="1600" b="1">
                <a:solidFill>
                  <a:srgbClr val="0033CC"/>
                </a:solidFill>
                <a:ea typeface="標楷體" pitchFamily="65" charset="-120"/>
              </a:rPr>
              <a:t> Clients</a:t>
            </a:r>
          </a:p>
        </p:txBody>
      </p:sp>
      <p:sp>
        <p:nvSpPr>
          <p:cNvPr id="94260" name="Rectangle 145"/>
          <p:cNvSpPr>
            <a:spLocks noChangeArrowheads="1"/>
          </p:cNvSpPr>
          <p:nvPr/>
        </p:nvSpPr>
        <p:spPr bwMode="auto">
          <a:xfrm>
            <a:off x="2555875" y="4437063"/>
            <a:ext cx="588963" cy="336550"/>
          </a:xfrm>
          <a:prstGeom prst="rect">
            <a:avLst/>
          </a:prstGeom>
          <a:noFill/>
          <a:ln w="12700" algn="ctr">
            <a:noFill/>
            <a:miter lim="800000"/>
            <a:headEnd/>
            <a:tailEnd/>
          </a:ln>
        </p:spPr>
        <p:txBody>
          <a:bodyPr wrap="none">
            <a:spAutoFit/>
          </a:bodyPr>
          <a:lstStyle/>
          <a:p>
            <a:pPr algn="ctr" eaLnBrk="0" hangingPunct="0">
              <a:spcBef>
                <a:spcPct val="50000"/>
              </a:spcBef>
            </a:pPr>
            <a:r>
              <a:rPr kumimoji="0" lang="en-US" altLang="zh-TW" sz="1600" b="1">
                <a:ea typeface="標楷體" pitchFamily="65" charset="-120"/>
              </a:rPr>
              <a:t>NFS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52" name="圓角矩形 114"/>
          <p:cNvSpPr>
            <a:spLocks noChangeArrowheads="1"/>
          </p:cNvSpPr>
          <p:nvPr/>
        </p:nvSpPr>
        <p:spPr bwMode="auto">
          <a:xfrm>
            <a:off x="5929313" y="857250"/>
            <a:ext cx="2928937" cy="5143500"/>
          </a:xfrm>
          <a:prstGeom prst="roundRect">
            <a:avLst>
              <a:gd name="adj" fmla="val 16667"/>
            </a:avLst>
          </a:prstGeom>
          <a:solidFill>
            <a:srgbClr val="99FF66"/>
          </a:solidFill>
          <a:ln w="0" algn="ctr">
            <a:noFill/>
            <a:round/>
            <a:headEnd/>
            <a:tailEnd/>
          </a:ln>
        </p:spPr>
        <p:txBody>
          <a:bodyPr wrap="none" anchor="ctr"/>
          <a:lstStyle/>
          <a:p>
            <a:endParaRPr lang="zh-TW" altLang="zh-TW"/>
          </a:p>
        </p:txBody>
      </p:sp>
      <p:sp>
        <p:nvSpPr>
          <p:cNvPr id="95253" name="Rectangle 2"/>
          <p:cNvSpPr>
            <a:spLocks noGrp="1" noChangeArrowheads="1"/>
          </p:cNvSpPr>
          <p:nvPr>
            <p:ph type="title" idx="4294967295"/>
          </p:nvPr>
        </p:nvSpPr>
        <p:spPr>
          <a:xfrm>
            <a:off x="990600" y="-142875"/>
            <a:ext cx="8020050" cy="914400"/>
          </a:xfrm>
        </p:spPr>
        <p:txBody>
          <a:bodyPr tIns="0" bIns="0"/>
          <a:lstStyle/>
          <a:p>
            <a:pPr eaLnBrk="1" hangingPunct="1"/>
            <a:r>
              <a:rPr lang="zh-TW" altLang="en-US" smtClean="0"/>
              <a:t>台大現況示意與未來規劃</a:t>
            </a:r>
          </a:p>
        </p:txBody>
      </p:sp>
      <p:sp>
        <p:nvSpPr>
          <p:cNvPr id="95254" name="Rectangle 3"/>
          <p:cNvSpPr>
            <a:spLocks noChangeArrowheads="1"/>
          </p:cNvSpPr>
          <p:nvPr/>
        </p:nvSpPr>
        <p:spPr bwMode="auto">
          <a:xfrm>
            <a:off x="6281738" y="3082925"/>
            <a:ext cx="2232025" cy="574675"/>
          </a:xfrm>
          <a:prstGeom prst="rect">
            <a:avLst/>
          </a:prstGeom>
          <a:solidFill>
            <a:srgbClr val="FFCCCC"/>
          </a:solidFill>
          <a:ln w="9525">
            <a:noFill/>
            <a:miter lim="800000"/>
            <a:headEnd/>
            <a:tailEnd/>
          </a:ln>
        </p:spPr>
        <p:txBody>
          <a:bodyPr wrap="none" anchor="ctr"/>
          <a:lstStyle/>
          <a:p>
            <a:endParaRPr lang="zh-TW" altLang="zh-TW"/>
          </a:p>
        </p:txBody>
      </p:sp>
      <p:sp>
        <p:nvSpPr>
          <p:cNvPr id="95255" name="Rectangle 4"/>
          <p:cNvSpPr>
            <a:spLocks noChangeArrowheads="1"/>
          </p:cNvSpPr>
          <p:nvPr/>
        </p:nvSpPr>
        <p:spPr bwMode="auto">
          <a:xfrm>
            <a:off x="6281738" y="3802063"/>
            <a:ext cx="2232025" cy="1366837"/>
          </a:xfrm>
          <a:prstGeom prst="rect">
            <a:avLst/>
          </a:prstGeom>
          <a:solidFill>
            <a:srgbClr val="CCFFFF"/>
          </a:solidFill>
          <a:ln w="9525">
            <a:noFill/>
            <a:miter lim="800000"/>
            <a:headEnd/>
            <a:tailEnd/>
          </a:ln>
        </p:spPr>
        <p:txBody>
          <a:bodyPr wrap="none" anchor="ctr"/>
          <a:lstStyle/>
          <a:p>
            <a:endParaRPr lang="zh-TW" altLang="zh-TW"/>
          </a:p>
        </p:txBody>
      </p:sp>
      <p:sp>
        <p:nvSpPr>
          <p:cNvPr id="95256" name="Rectangle 6"/>
          <p:cNvSpPr>
            <a:spLocks noChangeArrowheads="1"/>
          </p:cNvSpPr>
          <p:nvPr/>
        </p:nvSpPr>
        <p:spPr bwMode="auto">
          <a:xfrm>
            <a:off x="304800" y="3802063"/>
            <a:ext cx="4968875" cy="1366837"/>
          </a:xfrm>
          <a:prstGeom prst="rect">
            <a:avLst/>
          </a:prstGeom>
          <a:solidFill>
            <a:srgbClr val="CCFFFF"/>
          </a:solidFill>
          <a:ln w="9525">
            <a:noFill/>
            <a:miter lim="800000"/>
            <a:headEnd/>
            <a:tailEnd/>
          </a:ln>
        </p:spPr>
        <p:txBody>
          <a:bodyPr wrap="none" anchor="ctr"/>
          <a:lstStyle/>
          <a:p>
            <a:endParaRPr lang="zh-TW" altLang="zh-TW"/>
          </a:p>
        </p:txBody>
      </p:sp>
      <p:sp>
        <p:nvSpPr>
          <p:cNvPr id="95257" name="Rectangle 7"/>
          <p:cNvSpPr>
            <a:spLocks noChangeArrowheads="1"/>
          </p:cNvSpPr>
          <p:nvPr/>
        </p:nvSpPr>
        <p:spPr bwMode="auto">
          <a:xfrm>
            <a:off x="304800" y="3082925"/>
            <a:ext cx="4968875" cy="574675"/>
          </a:xfrm>
          <a:prstGeom prst="rect">
            <a:avLst/>
          </a:prstGeom>
          <a:solidFill>
            <a:srgbClr val="FFCCCC"/>
          </a:solidFill>
          <a:ln w="9525">
            <a:noFill/>
            <a:miter lim="800000"/>
            <a:headEnd/>
            <a:tailEnd/>
          </a:ln>
        </p:spPr>
        <p:txBody>
          <a:bodyPr wrap="none" anchor="ctr"/>
          <a:lstStyle/>
          <a:p>
            <a:endParaRPr lang="zh-TW" altLang="zh-TW"/>
          </a:p>
        </p:txBody>
      </p:sp>
      <p:sp>
        <p:nvSpPr>
          <p:cNvPr id="95258" name="Text Box 8"/>
          <p:cNvSpPr txBox="1">
            <a:spLocks noChangeArrowheads="1"/>
          </p:cNvSpPr>
          <p:nvPr/>
        </p:nvSpPr>
        <p:spPr bwMode="auto">
          <a:xfrm>
            <a:off x="1328738" y="631825"/>
            <a:ext cx="3171825" cy="396875"/>
          </a:xfrm>
          <a:prstGeom prst="rect">
            <a:avLst/>
          </a:prstGeom>
          <a:noFill/>
          <a:ln w="9525">
            <a:noFill/>
            <a:miter lim="800000"/>
            <a:headEnd/>
            <a:tailEnd/>
          </a:ln>
        </p:spPr>
        <p:txBody>
          <a:bodyPr>
            <a:spAutoFit/>
          </a:bodyPr>
          <a:lstStyle/>
          <a:p>
            <a:pPr fontAlgn="ctr"/>
            <a:r>
              <a:rPr lang="en-US" altLang="zh-TW" sz="2000"/>
              <a:t>Primary Site</a:t>
            </a:r>
          </a:p>
        </p:txBody>
      </p:sp>
      <p:sp>
        <p:nvSpPr>
          <p:cNvPr id="95259" name="Text Box 9"/>
          <p:cNvSpPr txBox="1">
            <a:spLocks noChangeArrowheads="1"/>
          </p:cNvSpPr>
          <p:nvPr/>
        </p:nvSpPr>
        <p:spPr bwMode="auto">
          <a:xfrm>
            <a:off x="6208713" y="596900"/>
            <a:ext cx="2233612" cy="396875"/>
          </a:xfrm>
          <a:prstGeom prst="rect">
            <a:avLst/>
          </a:prstGeom>
          <a:noFill/>
          <a:ln w="9525">
            <a:noFill/>
            <a:miter lim="800000"/>
            <a:headEnd/>
            <a:tailEnd/>
          </a:ln>
        </p:spPr>
        <p:txBody>
          <a:bodyPr>
            <a:spAutoFit/>
          </a:bodyPr>
          <a:lstStyle/>
          <a:p>
            <a:pPr fontAlgn="ctr"/>
            <a:r>
              <a:rPr lang="en-US" altLang="zh-TW" sz="2000"/>
              <a:t>DR Site</a:t>
            </a:r>
          </a:p>
        </p:txBody>
      </p:sp>
      <p:sp>
        <p:nvSpPr>
          <p:cNvPr id="95260" name="Line 10"/>
          <p:cNvSpPr>
            <a:spLocks noChangeShapeType="1"/>
          </p:cNvSpPr>
          <p:nvPr/>
        </p:nvSpPr>
        <p:spPr bwMode="auto">
          <a:xfrm>
            <a:off x="3400425" y="4162425"/>
            <a:ext cx="4175125" cy="0"/>
          </a:xfrm>
          <a:prstGeom prst="line">
            <a:avLst/>
          </a:prstGeom>
          <a:noFill/>
          <a:ln w="28575">
            <a:solidFill>
              <a:schemeClr val="bg2"/>
            </a:solidFill>
            <a:round/>
            <a:headEnd/>
            <a:tailEnd/>
          </a:ln>
        </p:spPr>
        <p:txBody>
          <a:bodyPr wrap="none"/>
          <a:lstStyle/>
          <a:p>
            <a:endParaRPr lang="zh-TW" altLang="en-US"/>
          </a:p>
        </p:txBody>
      </p:sp>
      <p:sp>
        <p:nvSpPr>
          <p:cNvPr id="95261" name="Line 11"/>
          <p:cNvSpPr>
            <a:spLocks noChangeShapeType="1"/>
          </p:cNvSpPr>
          <p:nvPr/>
        </p:nvSpPr>
        <p:spPr bwMode="auto">
          <a:xfrm>
            <a:off x="1716088" y="2016125"/>
            <a:ext cx="0" cy="995363"/>
          </a:xfrm>
          <a:prstGeom prst="line">
            <a:avLst/>
          </a:prstGeom>
          <a:noFill/>
          <a:ln w="28575">
            <a:solidFill>
              <a:schemeClr val="bg2"/>
            </a:solidFill>
            <a:round/>
            <a:headEnd/>
            <a:tailEnd/>
          </a:ln>
        </p:spPr>
        <p:txBody>
          <a:bodyPr wrap="none"/>
          <a:lstStyle/>
          <a:p>
            <a:endParaRPr lang="zh-TW" altLang="en-US"/>
          </a:p>
        </p:txBody>
      </p:sp>
      <p:sp>
        <p:nvSpPr>
          <p:cNvPr id="95262" name="Line 12"/>
          <p:cNvSpPr>
            <a:spLocks noChangeShapeType="1"/>
          </p:cNvSpPr>
          <p:nvPr/>
        </p:nvSpPr>
        <p:spPr bwMode="auto">
          <a:xfrm>
            <a:off x="4121150" y="2016125"/>
            <a:ext cx="0" cy="706438"/>
          </a:xfrm>
          <a:prstGeom prst="line">
            <a:avLst/>
          </a:prstGeom>
          <a:noFill/>
          <a:ln w="28575">
            <a:solidFill>
              <a:schemeClr val="bg2"/>
            </a:solidFill>
            <a:round/>
            <a:headEnd/>
            <a:tailEnd/>
          </a:ln>
        </p:spPr>
        <p:txBody>
          <a:bodyPr wrap="none"/>
          <a:lstStyle/>
          <a:p>
            <a:endParaRPr lang="zh-TW" altLang="en-US"/>
          </a:p>
        </p:txBody>
      </p:sp>
      <p:sp>
        <p:nvSpPr>
          <p:cNvPr id="95263" name="Line 13"/>
          <p:cNvSpPr>
            <a:spLocks noChangeShapeType="1"/>
          </p:cNvSpPr>
          <p:nvPr/>
        </p:nvSpPr>
        <p:spPr bwMode="auto">
          <a:xfrm>
            <a:off x="1671638" y="3009900"/>
            <a:ext cx="936625" cy="431800"/>
          </a:xfrm>
          <a:prstGeom prst="line">
            <a:avLst/>
          </a:prstGeom>
          <a:noFill/>
          <a:ln w="28575">
            <a:solidFill>
              <a:srgbClr val="3366FF"/>
            </a:solidFill>
            <a:round/>
            <a:headEnd/>
            <a:tailEnd/>
          </a:ln>
        </p:spPr>
        <p:txBody>
          <a:bodyPr wrap="none"/>
          <a:lstStyle/>
          <a:p>
            <a:endParaRPr lang="zh-TW" altLang="en-US"/>
          </a:p>
        </p:txBody>
      </p:sp>
      <p:sp>
        <p:nvSpPr>
          <p:cNvPr id="95264" name="Line 14"/>
          <p:cNvSpPr>
            <a:spLocks noChangeShapeType="1"/>
          </p:cNvSpPr>
          <p:nvPr/>
        </p:nvSpPr>
        <p:spPr bwMode="auto">
          <a:xfrm flipH="1">
            <a:off x="2608263" y="3009900"/>
            <a:ext cx="358775" cy="431800"/>
          </a:xfrm>
          <a:prstGeom prst="line">
            <a:avLst/>
          </a:prstGeom>
          <a:noFill/>
          <a:ln w="28575">
            <a:solidFill>
              <a:srgbClr val="3366FF"/>
            </a:solidFill>
            <a:round/>
            <a:headEnd/>
            <a:tailEnd/>
          </a:ln>
        </p:spPr>
        <p:txBody>
          <a:bodyPr wrap="none"/>
          <a:lstStyle/>
          <a:p>
            <a:endParaRPr lang="zh-TW" altLang="en-US"/>
          </a:p>
        </p:txBody>
      </p:sp>
      <p:sp>
        <p:nvSpPr>
          <p:cNvPr id="95265" name="Line 15"/>
          <p:cNvSpPr>
            <a:spLocks noChangeShapeType="1"/>
          </p:cNvSpPr>
          <p:nvPr/>
        </p:nvSpPr>
        <p:spPr bwMode="auto">
          <a:xfrm>
            <a:off x="2970213" y="2016125"/>
            <a:ext cx="0" cy="647700"/>
          </a:xfrm>
          <a:prstGeom prst="line">
            <a:avLst/>
          </a:prstGeom>
          <a:noFill/>
          <a:ln w="28575">
            <a:solidFill>
              <a:schemeClr val="bg2"/>
            </a:solidFill>
            <a:round/>
            <a:headEnd/>
            <a:tailEnd/>
          </a:ln>
        </p:spPr>
        <p:txBody>
          <a:bodyPr wrap="none"/>
          <a:lstStyle/>
          <a:p>
            <a:endParaRPr lang="zh-TW" altLang="en-US"/>
          </a:p>
        </p:txBody>
      </p:sp>
      <p:sp>
        <p:nvSpPr>
          <p:cNvPr id="95266" name="Text Box 16"/>
          <p:cNvSpPr txBox="1">
            <a:spLocks noChangeAspect="1" noChangeArrowheads="1"/>
          </p:cNvSpPr>
          <p:nvPr/>
        </p:nvSpPr>
        <p:spPr bwMode="gray">
          <a:xfrm>
            <a:off x="6357938" y="4954588"/>
            <a:ext cx="1785937" cy="276225"/>
          </a:xfrm>
          <a:prstGeom prst="rect">
            <a:avLst/>
          </a:prstGeom>
          <a:noFill/>
          <a:ln w="9525">
            <a:noFill/>
            <a:miter lim="800000"/>
            <a:headEnd/>
            <a:tailEnd/>
          </a:ln>
        </p:spPr>
        <p:txBody>
          <a:bodyPr>
            <a:spAutoFit/>
          </a:bodyPr>
          <a:lstStyle/>
          <a:p>
            <a:r>
              <a:rPr lang="en-US" altLang="zh-TW" sz="1200"/>
              <a:t>NetApp FC+SATA</a:t>
            </a:r>
          </a:p>
        </p:txBody>
      </p:sp>
      <p:sp>
        <p:nvSpPr>
          <p:cNvPr id="95267" name="Text Box 17"/>
          <p:cNvSpPr txBox="1">
            <a:spLocks noChangeArrowheads="1"/>
          </p:cNvSpPr>
          <p:nvPr/>
        </p:nvSpPr>
        <p:spPr bwMode="auto">
          <a:xfrm>
            <a:off x="1331913" y="3284538"/>
            <a:ext cx="1295400" cy="214312"/>
          </a:xfrm>
          <a:prstGeom prst="rect">
            <a:avLst/>
          </a:prstGeom>
          <a:noFill/>
          <a:ln w="9525">
            <a:noFill/>
            <a:miter lim="800000"/>
            <a:headEnd/>
            <a:tailEnd/>
          </a:ln>
        </p:spPr>
        <p:txBody>
          <a:bodyPr>
            <a:spAutoFit/>
          </a:bodyPr>
          <a:lstStyle/>
          <a:p>
            <a:r>
              <a:rPr lang="en-US" altLang="zh-TW" sz="800">
                <a:solidFill>
                  <a:srgbClr val="3366FF"/>
                </a:solidFill>
              </a:rPr>
              <a:t>Gigabit Ethernet</a:t>
            </a:r>
          </a:p>
        </p:txBody>
      </p:sp>
      <p:sp>
        <p:nvSpPr>
          <p:cNvPr id="95268" name="Text Box 18"/>
          <p:cNvSpPr txBox="1">
            <a:spLocks noChangeAspect="1" noChangeArrowheads="1"/>
          </p:cNvSpPr>
          <p:nvPr/>
        </p:nvSpPr>
        <p:spPr bwMode="gray">
          <a:xfrm>
            <a:off x="1000125" y="4929188"/>
            <a:ext cx="2428875" cy="276225"/>
          </a:xfrm>
          <a:prstGeom prst="rect">
            <a:avLst/>
          </a:prstGeom>
          <a:noFill/>
          <a:ln w="9525">
            <a:noFill/>
            <a:miter lim="800000"/>
            <a:headEnd/>
            <a:tailEnd/>
          </a:ln>
        </p:spPr>
        <p:txBody>
          <a:bodyPr>
            <a:spAutoFit/>
          </a:bodyPr>
          <a:lstStyle/>
          <a:p>
            <a:r>
              <a:rPr lang="en-US" altLang="zh-TW" sz="1200"/>
              <a:t>NetApp FAS 3000 FC   16TB</a:t>
            </a:r>
          </a:p>
        </p:txBody>
      </p:sp>
      <p:sp>
        <p:nvSpPr>
          <p:cNvPr id="95269" name="Line 19"/>
          <p:cNvSpPr>
            <a:spLocks noChangeShapeType="1"/>
          </p:cNvSpPr>
          <p:nvPr/>
        </p:nvSpPr>
        <p:spPr bwMode="auto">
          <a:xfrm flipH="1" flipV="1">
            <a:off x="2608263" y="3514725"/>
            <a:ext cx="1439862" cy="503238"/>
          </a:xfrm>
          <a:prstGeom prst="line">
            <a:avLst/>
          </a:prstGeom>
          <a:noFill/>
          <a:ln w="28575">
            <a:solidFill>
              <a:srgbClr val="3366FF"/>
            </a:solidFill>
            <a:round/>
            <a:headEnd/>
            <a:tailEnd/>
          </a:ln>
        </p:spPr>
        <p:txBody>
          <a:bodyPr wrap="none"/>
          <a:lstStyle/>
          <a:p>
            <a:endParaRPr lang="zh-TW" altLang="en-US"/>
          </a:p>
        </p:txBody>
      </p:sp>
      <p:pic>
        <p:nvPicPr>
          <p:cNvPr id="95270" name="Picture 20" descr="network cloud"/>
          <p:cNvPicPr>
            <a:picLocks noChangeAspect="1" noChangeArrowheads="1"/>
          </p:cNvPicPr>
          <p:nvPr/>
        </p:nvPicPr>
        <p:blipFill>
          <a:blip r:embed="rId4"/>
          <a:srcRect/>
          <a:stretch>
            <a:fillRect/>
          </a:stretch>
        </p:blipFill>
        <p:spPr bwMode="auto">
          <a:xfrm>
            <a:off x="5143500" y="3714750"/>
            <a:ext cx="1100138" cy="581025"/>
          </a:xfrm>
          <a:prstGeom prst="rect">
            <a:avLst/>
          </a:prstGeom>
          <a:noFill/>
          <a:ln w="9525">
            <a:noFill/>
            <a:miter lim="800000"/>
            <a:headEnd/>
            <a:tailEnd/>
          </a:ln>
        </p:spPr>
      </p:pic>
      <p:sp>
        <p:nvSpPr>
          <p:cNvPr id="95271" name="Text Box 23"/>
          <p:cNvSpPr txBox="1">
            <a:spLocks noChangeArrowheads="1"/>
          </p:cNvSpPr>
          <p:nvPr/>
        </p:nvSpPr>
        <p:spPr bwMode="auto">
          <a:xfrm>
            <a:off x="2678113" y="3082925"/>
            <a:ext cx="720725" cy="304800"/>
          </a:xfrm>
          <a:prstGeom prst="rect">
            <a:avLst/>
          </a:prstGeom>
          <a:noFill/>
          <a:ln w="9525">
            <a:noFill/>
            <a:miter lim="800000"/>
            <a:headEnd/>
            <a:tailEnd/>
          </a:ln>
        </p:spPr>
        <p:txBody>
          <a:bodyPr>
            <a:spAutoFit/>
          </a:bodyPr>
          <a:lstStyle/>
          <a:p>
            <a:r>
              <a:rPr lang="en-US" altLang="zh-TW" sz="1400" i="1"/>
              <a:t>NFS</a:t>
            </a:r>
          </a:p>
        </p:txBody>
      </p:sp>
      <p:sp>
        <p:nvSpPr>
          <p:cNvPr id="95272" name="Text Box 24"/>
          <p:cNvSpPr txBox="1">
            <a:spLocks noChangeArrowheads="1"/>
          </p:cNvSpPr>
          <p:nvPr/>
        </p:nvSpPr>
        <p:spPr bwMode="auto">
          <a:xfrm>
            <a:off x="4000500" y="3000375"/>
            <a:ext cx="1239838" cy="307975"/>
          </a:xfrm>
          <a:prstGeom prst="rect">
            <a:avLst/>
          </a:prstGeom>
          <a:noFill/>
          <a:ln w="9525">
            <a:noFill/>
            <a:miter lim="800000"/>
            <a:headEnd/>
            <a:tailEnd/>
          </a:ln>
        </p:spPr>
        <p:txBody>
          <a:bodyPr>
            <a:spAutoFit/>
          </a:bodyPr>
          <a:lstStyle/>
          <a:p>
            <a:r>
              <a:rPr lang="en-US" altLang="zh-TW" sz="1400" i="1"/>
              <a:t>ISCSI/FCP</a:t>
            </a:r>
          </a:p>
        </p:txBody>
      </p:sp>
      <p:sp>
        <p:nvSpPr>
          <p:cNvPr id="95273" name="Line 25"/>
          <p:cNvSpPr>
            <a:spLocks noChangeShapeType="1"/>
          </p:cNvSpPr>
          <p:nvPr/>
        </p:nvSpPr>
        <p:spPr bwMode="auto">
          <a:xfrm>
            <a:off x="6624638" y="2686050"/>
            <a:ext cx="0" cy="647700"/>
          </a:xfrm>
          <a:prstGeom prst="line">
            <a:avLst/>
          </a:prstGeom>
          <a:noFill/>
          <a:ln w="28575">
            <a:solidFill>
              <a:srgbClr val="3366FF"/>
            </a:solidFill>
            <a:round/>
            <a:headEnd/>
            <a:tailEnd/>
          </a:ln>
        </p:spPr>
        <p:txBody>
          <a:bodyPr wrap="none"/>
          <a:lstStyle/>
          <a:p>
            <a:endParaRPr lang="zh-TW" altLang="en-US"/>
          </a:p>
        </p:txBody>
      </p:sp>
      <p:sp>
        <p:nvSpPr>
          <p:cNvPr id="95274" name="Line 26"/>
          <p:cNvSpPr>
            <a:spLocks noChangeShapeType="1"/>
          </p:cNvSpPr>
          <p:nvPr/>
        </p:nvSpPr>
        <p:spPr bwMode="auto">
          <a:xfrm>
            <a:off x="7924800" y="2676525"/>
            <a:ext cx="0" cy="647700"/>
          </a:xfrm>
          <a:prstGeom prst="line">
            <a:avLst/>
          </a:prstGeom>
          <a:noFill/>
          <a:ln w="28575">
            <a:solidFill>
              <a:srgbClr val="3366FF"/>
            </a:solidFill>
            <a:round/>
            <a:headEnd/>
            <a:tailEnd/>
          </a:ln>
        </p:spPr>
        <p:txBody>
          <a:bodyPr wrap="none"/>
          <a:lstStyle/>
          <a:p>
            <a:endParaRPr lang="zh-TW" altLang="en-US"/>
          </a:p>
        </p:txBody>
      </p:sp>
      <p:sp>
        <p:nvSpPr>
          <p:cNvPr id="95275" name="Line 27"/>
          <p:cNvSpPr>
            <a:spLocks noChangeShapeType="1"/>
          </p:cNvSpPr>
          <p:nvPr/>
        </p:nvSpPr>
        <p:spPr bwMode="auto">
          <a:xfrm>
            <a:off x="6642100" y="3333750"/>
            <a:ext cx="1295400" cy="0"/>
          </a:xfrm>
          <a:prstGeom prst="line">
            <a:avLst/>
          </a:prstGeom>
          <a:noFill/>
          <a:ln w="28575">
            <a:solidFill>
              <a:srgbClr val="3366FF"/>
            </a:solidFill>
            <a:round/>
            <a:headEnd/>
            <a:tailEnd/>
          </a:ln>
        </p:spPr>
        <p:txBody>
          <a:bodyPr wrap="none"/>
          <a:lstStyle/>
          <a:p>
            <a:endParaRPr lang="zh-TW" altLang="en-US"/>
          </a:p>
        </p:txBody>
      </p:sp>
      <p:sp>
        <p:nvSpPr>
          <p:cNvPr id="95276" name="Line 28"/>
          <p:cNvSpPr>
            <a:spLocks noChangeShapeType="1"/>
          </p:cNvSpPr>
          <p:nvPr/>
        </p:nvSpPr>
        <p:spPr bwMode="auto">
          <a:xfrm>
            <a:off x="7237413" y="2938463"/>
            <a:ext cx="0" cy="1584325"/>
          </a:xfrm>
          <a:prstGeom prst="line">
            <a:avLst/>
          </a:prstGeom>
          <a:noFill/>
          <a:ln w="28575">
            <a:solidFill>
              <a:srgbClr val="3366FF"/>
            </a:solidFill>
            <a:round/>
            <a:headEnd/>
            <a:tailEnd/>
          </a:ln>
        </p:spPr>
        <p:txBody>
          <a:bodyPr wrap="none"/>
          <a:lstStyle/>
          <a:p>
            <a:endParaRPr lang="zh-TW" altLang="en-US"/>
          </a:p>
        </p:txBody>
      </p:sp>
      <p:grpSp>
        <p:nvGrpSpPr>
          <p:cNvPr id="95277" name="Group 30"/>
          <p:cNvGrpSpPr>
            <a:grpSpLocks/>
          </p:cNvGrpSpPr>
          <p:nvPr/>
        </p:nvGrpSpPr>
        <p:grpSpPr bwMode="auto">
          <a:xfrm>
            <a:off x="1239838" y="2195513"/>
            <a:ext cx="936625" cy="958850"/>
            <a:chOff x="1156" y="1465"/>
            <a:chExt cx="590" cy="604"/>
          </a:xfrm>
        </p:grpSpPr>
        <p:graphicFrame>
          <p:nvGraphicFramePr>
            <p:cNvPr id="95248" name="Object 31"/>
            <p:cNvGraphicFramePr>
              <a:graphicFrameLocks noChangeAspect="1"/>
            </p:cNvGraphicFramePr>
            <p:nvPr/>
          </p:nvGraphicFramePr>
          <p:xfrm>
            <a:off x="1156" y="1660"/>
            <a:ext cx="318" cy="409"/>
          </p:xfrm>
          <a:graphic>
            <a:graphicData uri="http://schemas.openxmlformats.org/presentationml/2006/ole">
              <p:oleObj spid="_x0000_s95248" name="Visio" r:id="rId5" imgW="333146" imgH="470306" progId="Visio.Drawing.11">
                <p:embed/>
              </p:oleObj>
            </a:graphicData>
          </a:graphic>
        </p:graphicFrame>
        <p:graphicFrame>
          <p:nvGraphicFramePr>
            <p:cNvPr id="95249" name="Object 32"/>
            <p:cNvGraphicFramePr>
              <a:graphicFrameLocks noChangeAspect="1"/>
            </p:cNvGraphicFramePr>
            <p:nvPr/>
          </p:nvGraphicFramePr>
          <p:xfrm>
            <a:off x="1411" y="1661"/>
            <a:ext cx="335" cy="373"/>
          </p:xfrm>
          <a:graphic>
            <a:graphicData uri="http://schemas.openxmlformats.org/presentationml/2006/ole">
              <p:oleObj spid="_x0000_s95249" name="Visio" r:id="rId6" imgW="369213" imgH="466308" progId="Visio.Drawing.11">
                <p:embed/>
              </p:oleObj>
            </a:graphicData>
          </a:graphic>
        </p:graphicFrame>
        <p:graphicFrame>
          <p:nvGraphicFramePr>
            <p:cNvPr id="95250" name="Object 33"/>
            <p:cNvGraphicFramePr>
              <a:graphicFrameLocks noChangeAspect="1"/>
            </p:cNvGraphicFramePr>
            <p:nvPr/>
          </p:nvGraphicFramePr>
          <p:xfrm>
            <a:off x="1411" y="1465"/>
            <a:ext cx="335" cy="372"/>
          </p:xfrm>
          <a:graphic>
            <a:graphicData uri="http://schemas.openxmlformats.org/presentationml/2006/ole">
              <p:oleObj spid="_x0000_s95250" name="Visio" r:id="rId7" imgW="369213" imgH="466308" progId="Visio.Drawing.11">
                <p:embed/>
              </p:oleObj>
            </a:graphicData>
          </a:graphic>
        </p:graphicFrame>
        <p:graphicFrame>
          <p:nvGraphicFramePr>
            <p:cNvPr id="95251" name="Object 34"/>
            <p:cNvGraphicFramePr>
              <a:graphicFrameLocks noChangeAspect="1"/>
            </p:cNvGraphicFramePr>
            <p:nvPr/>
          </p:nvGraphicFramePr>
          <p:xfrm>
            <a:off x="1156" y="1480"/>
            <a:ext cx="306" cy="431"/>
          </p:xfrm>
          <a:graphic>
            <a:graphicData uri="http://schemas.openxmlformats.org/presentationml/2006/ole">
              <p:oleObj spid="_x0000_s95251" name="Visio" r:id="rId8" imgW="333146" imgH="470306" progId="Visio.Drawing.11">
                <p:embed/>
              </p:oleObj>
            </a:graphicData>
          </a:graphic>
        </p:graphicFrame>
      </p:grpSp>
      <p:sp>
        <p:nvSpPr>
          <p:cNvPr id="95278" name="Line 35"/>
          <p:cNvSpPr>
            <a:spLocks noChangeShapeType="1"/>
          </p:cNvSpPr>
          <p:nvPr/>
        </p:nvSpPr>
        <p:spPr bwMode="auto">
          <a:xfrm>
            <a:off x="1566863" y="2016125"/>
            <a:ext cx="2841625" cy="0"/>
          </a:xfrm>
          <a:prstGeom prst="line">
            <a:avLst/>
          </a:prstGeom>
          <a:noFill/>
          <a:ln w="28575">
            <a:solidFill>
              <a:schemeClr val="bg2"/>
            </a:solidFill>
            <a:round/>
            <a:headEnd/>
            <a:tailEnd/>
          </a:ln>
        </p:spPr>
        <p:txBody>
          <a:bodyPr wrap="none"/>
          <a:lstStyle/>
          <a:p>
            <a:endParaRPr lang="zh-TW" altLang="en-US"/>
          </a:p>
        </p:txBody>
      </p:sp>
      <p:sp>
        <p:nvSpPr>
          <p:cNvPr id="95279" name="Rectangle 36"/>
          <p:cNvSpPr>
            <a:spLocks noChangeArrowheads="1"/>
          </p:cNvSpPr>
          <p:nvPr/>
        </p:nvSpPr>
        <p:spPr bwMode="auto">
          <a:xfrm>
            <a:off x="3114675" y="1584325"/>
            <a:ext cx="1565275" cy="274638"/>
          </a:xfrm>
          <a:prstGeom prst="rect">
            <a:avLst/>
          </a:prstGeom>
          <a:noFill/>
          <a:ln w="9525">
            <a:noFill/>
            <a:miter lim="800000"/>
            <a:headEnd/>
            <a:tailEnd/>
          </a:ln>
        </p:spPr>
        <p:txBody>
          <a:bodyPr>
            <a:spAutoFit/>
          </a:bodyPr>
          <a:lstStyle/>
          <a:p>
            <a:r>
              <a:rPr lang="en-US" altLang="zh-TW" sz="1200"/>
              <a:t>Clients Access</a:t>
            </a:r>
          </a:p>
        </p:txBody>
      </p:sp>
      <p:sp>
        <p:nvSpPr>
          <p:cNvPr id="95280" name="Text Box 37"/>
          <p:cNvSpPr txBox="1">
            <a:spLocks noChangeArrowheads="1"/>
          </p:cNvSpPr>
          <p:nvPr/>
        </p:nvSpPr>
        <p:spPr bwMode="auto">
          <a:xfrm>
            <a:off x="2771775" y="1770063"/>
            <a:ext cx="1295400" cy="274637"/>
          </a:xfrm>
          <a:prstGeom prst="rect">
            <a:avLst/>
          </a:prstGeom>
          <a:noFill/>
          <a:ln w="9525">
            <a:noFill/>
            <a:miter lim="800000"/>
            <a:headEnd/>
            <a:tailEnd/>
          </a:ln>
        </p:spPr>
        <p:txBody>
          <a:bodyPr>
            <a:spAutoFit/>
          </a:bodyPr>
          <a:lstStyle/>
          <a:p>
            <a:r>
              <a:rPr lang="en-US" altLang="zh-TW" sz="1200"/>
              <a:t>WAN</a:t>
            </a:r>
          </a:p>
        </p:txBody>
      </p:sp>
      <p:sp>
        <p:nvSpPr>
          <p:cNvPr id="95281" name="Line 38"/>
          <p:cNvSpPr>
            <a:spLocks noChangeShapeType="1"/>
          </p:cNvSpPr>
          <p:nvPr/>
        </p:nvSpPr>
        <p:spPr bwMode="auto">
          <a:xfrm>
            <a:off x="2968625" y="1354138"/>
            <a:ext cx="0" cy="647700"/>
          </a:xfrm>
          <a:prstGeom prst="line">
            <a:avLst/>
          </a:prstGeom>
          <a:noFill/>
          <a:ln w="28575">
            <a:solidFill>
              <a:schemeClr val="bg2"/>
            </a:solidFill>
            <a:round/>
            <a:headEnd/>
            <a:tailEnd/>
          </a:ln>
        </p:spPr>
        <p:txBody>
          <a:bodyPr wrap="none"/>
          <a:lstStyle/>
          <a:p>
            <a:endParaRPr lang="zh-TW" altLang="en-US"/>
          </a:p>
        </p:txBody>
      </p:sp>
      <p:pic>
        <p:nvPicPr>
          <p:cNvPr id="95282" name="Picture 39" descr="vfiler admin"/>
          <p:cNvPicPr>
            <a:picLocks noChangeAspect="1" noChangeArrowheads="1"/>
          </p:cNvPicPr>
          <p:nvPr/>
        </p:nvPicPr>
        <p:blipFill>
          <a:blip r:embed="rId9"/>
          <a:srcRect/>
          <a:stretch>
            <a:fillRect/>
          </a:stretch>
        </p:blipFill>
        <p:spPr bwMode="auto">
          <a:xfrm>
            <a:off x="2608263" y="982663"/>
            <a:ext cx="708025" cy="731837"/>
          </a:xfrm>
          <a:prstGeom prst="rect">
            <a:avLst/>
          </a:prstGeom>
          <a:noFill/>
          <a:ln w="9525">
            <a:noFill/>
            <a:miter lim="800000"/>
            <a:headEnd/>
            <a:tailEnd/>
          </a:ln>
        </p:spPr>
      </p:pic>
      <p:sp>
        <p:nvSpPr>
          <p:cNvPr id="95283" name="Text Box 40"/>
          <p:cNvSpPr txBox="1">
            <a:spLocks noChangeArrowheads="1"/>
          </p:cNvSpPr>
          <p:nvPr/>
        </p:nvSpPr>
        <p:spPr bwMode="auto">
          <a:xfrm>
            <a:off x="2286000" y="2016125"/>
            <a:ext cx="1223963" cy="274638"/>
          </a:xfrm>
          <a:prstGeom prst="rect">
            <a:avLst/>
          </a:prstGeom>
          <a:noFill/>
          <a:ln w="9525">
            <a:noFill/>
            <a:miter lim="800000"/>
            <a:headEnd/>
            <a:tailEnd/>
          </a:ln>
        </p:spPr>
        <p:txBody>
          <a:bodyPr>
            <a:spAutoFit/>
          </a:bodyPr>
          <a:lstStyle/>
          <a:p>
            <a:r>
              <a:rPr lang="en-US" altLang="zh-TW" sz="1200"/>
              <a:t>HPCService</a:t>
            </a:r>
          </a:p>
        </p:txBody>
      </p:sp>
      <p:sp>
        <p:nvSpPr>
          <p:cNvPr id="95284" name="Text Box 42"/>
          <p:cNvSpPr txBox="1">
            <a:spLocks noChangeArrowheads="1"/>
          </p:cNvSpPr>
          <p:nvPr/>
        </p:nvSpPr>
        <p:spPr bwMode="auto">
          <a:xfrm>
            <a:off x="3760788" y="2016125"/>
            <a:ext cx="1674812" cy="274638"/>
          </a:xfrm>
          <a:prstGeom prst="rect">
            <a:avLst/>
          </a:prstGeom>
          <a:noFill/>
          <a:ln w="9525">
            <a:noFill/>
            <a:miter lim="800000"/>
            <a:headEnd/>
            <a:tailEnd/>
          </a:ln>
        </p:spPr>
        <p:txBody>
          <a:bodyPr>
            <a:spAutoFit/>
          </a:bodyPr>
          <a:lstStyle/>
          <a:p>
            <a:r>
              <a:rPr lang="en-US" altLang="zh-TW" sz="1200"/>
              <a:t>Windows AP/DB</a:t>
            </a:r>
          </a:p>
        </p:txBody>
      </p:sp>
      <p:pic>
        <p:nvPicPr>
          <p:cNvPr id="95285" name="Picture 43" descr="switch generic"/>
          <p:cNvPicPr>
            <a:picLocks noChangeAspect="1" noChangeArrowheads="1"/>
          </p:cNvPicPr>
          <p:nvPr/>
        </p:nvPicPr>
        <p:blipFill>
          <a:blip r:embed="rId10"/>
          <a:srcRect/>
          <a:stretch>
            <a:fillRect/>
          </a:stretch>
        </p:blipFill>
        <p:spPr bwMode="auto">
          <a:xfrm>
            <a:off x="2608263" y="1930400"/>
            <a:ext cx="647700" cy="107950"/>
          </a:xfrm>
          <a:prstGeom prst="rect">
            <a:avLst/>
          </a:prstGeom>
          <a:noFill/>
          <a:ln w="9525">
            <a:noFill/>
            <a:miter lim="800000"/>
            <a:headEnd/>
            <a:tailEnd/>
          </a:ln>
        </p:spPr>
      </p:pic>
      <p:grpSp>
        <p:nvGrpSpPr>
          <p:cNvPr id="95286" name="Group 44"/>
          <p:cNvGrpSpPr>
            <a:grpSpLocks/>
          </p:cNvGrpSpPr>
          <p:nvPr/>
        </p:nvGrpSpPr>
        <p:grpSpPr bwMode="auto">
          <a:xfrm>
            <a:off x="6786563" y="4017963"/>
            <a:ext cx="935037" cy="936625"/>
            <a:chOff x="3016" y="391"/>
            <a:chExt cx="726" cy="798"/>
          </a:xfrm>
        </p:grpSpPr>
        <p:pic>
          <p:nvPicPr>
            <p:cNvPr id="95332" name="Picture 45" descr="DS-14"/>
            <p:cNvPicPr>
              <a:picLocks noChangeAspect="1" noChangeArrowheads="1"/>
            </p:cNvPicPr>
            <p:nvPr/>
          </p:nvPicPr>
          <p:blipFill>
            <a:blip r:embed="rId11"/>
            <a:srcRect/>
            <a:stretch>
              <a:fillRect/>
            </a:stretch>
          </p:blipFill>
          <p:spPr bwMode="auto">
            <a:xfrm>
              <a:off x="3016" y="572"/>
              <a:ext cx="726" cy="208"/>
            </a:xfrm>
            <a:prstGeom prst="rect">
              <a:avLst/>
            </a:prstGeom>
            <a:noFill/>
            <a:ln w="9525">
              <a:noFill/>
              <a:miter lim="800000"/>
              <a:headEnd/>
              <a:tailEnd/>
            </a:ln>
          </p:spPr>
        </p:pic>
        <p:pic>
          <p:nvPicPr>
            <p:cNvPr id="95333" name="Picture 46" descr="FAS3000"/>
            <p:cNvPicPr>
              <a:picLocks noChangeAspect="1" noChangeArrowheads="1"/>
            </p:cNvPicPr>
            <p:nvPr/>
          </p:nvPicPr>
          <p:blipFill>
            <a:blip r:embed="rId12"/>
            <a:srcRect/>
            <a:stretch>
              <a:fillRect/>
            </a:stretch>
          </p:blipFill>
          <p:spPr bwMode="auto">
            <a:xfrm>
              <a:off x="3016" y="391"/>
              <a:ext cx="726" cy="202"/>
            </a:xfrm>
            <a:prstGeom prst="rect">
              <a:avLst/>
            </a:prstGeom>
            <a:noFill/>
            <a:ln w="9525">
              <a:noFill/>
              <a:miter lim="800000"/>
              <a:headEnd/>
              <a:tailEnd/>
            </a:ln>
          </p:spPr>
        </p:pic>
        <p:pic>
          <p:nvPicPr>
            <p:cNvPr id="95334" name="Picture 47" descr="DS-14"/>
            <p:cNvPicPr>
              <a:picLocks noChangeAspect="1" noChangeArrowheads="1"/>
            </p:cNvPicPr>
            <p:nvPr/>
          </p:nvPicPr>
          <p:blipFill>
            <a:blip r:embed="rId11"/>
            <a:srcRect/>
            <a:stretch>
              <a:fillRect/>
            </a:stretch>
          </p:blipFill>
          <p:spPr bwMode="auto">
            <a:xfrm>
              <a:off x="3016" y="773"/>
              <a:ext cx="726" cy="208"/>
            </a:xfrm>
            <a:prstGeom prst="rect">
              <a:avLst/>
            </a:prstGeom>
            <a:noFill/>
            <a:ln w="9525">
              <a:noFill/>
              <a:miter lim="800000"/>
              <a:headEnd/>
              <a:tailEnd/>
            </a:ln>
          </p:spPr>
        </p:pic>
        <p:pic>
          <p:nvPicPr>
            <p:cNvPr id="95335" name="Picture 48" descr="DS-14"/>
            <p:cNvPicPr>
              <a:picLocks noChangeAspect="1" noChangeArrowheads="1"/>
            </p:cNvPicPr>
            <p:nvPr/>
          </p:nvPicPr>
          <p:blipFill>
            <a:blip r:embed="rId11"/>
            <a:srcRect/>
            <a:stretch>
              <a:fillRect/>
            </a:stretch>
          </p:blipFill>
          <p:spPr bwMode="auto">
            <a:xfrm>
              <a:off x="3016" y="981"/>
              <a:ext cx="726" cy="208"/>
            </a:xfrm>
            <a:prstGeom prst="rect">
              <a:avLst/>
            </a:prstGeom>
            <a:noFill/>
            <a:ln w="9525">
              <a:noFill/>
              <a:miter lim="800000"/>
              <a:headEnd/>
              <a:tailEnd/>
            </a:ln>
          </p:spPr>
        </p:pic>
      </p:grpSp>
      <p:sp>
        <p:nvSpPr>
          <p:cNvPr id="95287" name="Line 49"/>
          <p:cNvSpPr>
            <a:spLocks noChangeShapeType="1"/>
          </p:cNvSpPr>
          <p:nvPr/>
        </p:nvSpPr>
        <p:spPr bwMode="auto">
          <a:xfrm flipV="1">
            <a:off x="2681288" y="3514725"/>
            <a:ext cx="1368425" cy="503238"/>
          </a:xfrm>
          <a:prstGeom prst="line">
            <a:avLst/>
          </a:prstGeom>
          <a:noFill/>
          <a:ln w="28575">
            <a:solidFill>
              <a:srgbClr val="FF0000"/>
            </a:solidFill>
            <a:round/>
            <a:headEnd/>
            <a:tailEnd/>
          </a:ln>
        </p:spPr>
        <p:txBody>
          <a:bodyPr wrap="none"/>
          <a:lstStyle/>
          <a:p>
            <a:endParaRPr lang="zh-TW" altLang="en-US"/>
          </a:p>
        </p:txBody>
      </p:sp>
      <p:sp>
        <p:nvSpPr>
          <p:cNvPr id="95288" name="Line 50"/>
          <p:cNvSpPr>
            <a:spLocks noChangeShapeType="1"/>
          </p:cNvSpPr>
          <p:nvPr/>
        </p:nvSpPr>
        <p:spPr bwMode="auto">
          <a:xfrm flipV="1">
            <a:off x="4048125" y="3514725"/>
            <a:ext cx="0" cy="503238"/>
          </a:xfrm>
          <a:prstGeom prst="line">
            <a:avLst/>
          </a:prstGeom>
          <a:noFill/>
          <a:ln w="28575">
            <a:solidFill>
              <a:srgbClr val="FF0000"/>
            </a:solidFill>
            <a:round/>
            <a:headEnd/>
            <a:tailEnd/>
          </a:ln>
        </p:spPr>
        <p:txBody>
          <a:bodyPr wrap="none"/>
          <a:lstStyle/>
          <a:p>
            <a:endParaRPr lang="zh-TW" altLang="en-US"/>
          </a:p>
        </p:txBody>
      </p:sp>
      <p:pic>
        <p:nvPicPr>
          <p:cNvPr id="95289" name="Picture 51" descr="switch generic"/>
          <p:cNvPicPr>
            <a:picLocks noChangeAspect="1" noChangeArrowheads="1"/>
          </p:cNvPicPr>
          <p:nvPr/>
        </p:nvPicPr>
        <p:blipFill>
          <a:blip r:embed="rId10"/>
          <a:srcRect/>
          <a:stretch>
            <a:fillRect/>
          </a:stretch>
        </p:blipFill>
        <p:spPr bwMode="auto">
          <a:xfrm>
            <a:off x="3759200" y="3441700"/>
            <a:ext cx="647700" cy="107950"/>
          </a:xfrm>
          <a:prstGeom prst="rect">
            <a:avLst/>
          </a:prstGeom>
          <a:noFill/>
          <a:ln w="9525">
            <a:noFill/>
            <a:miter lim="800000"/>
            <a:headEnd/>
            <a:tailEnd/>
          </a:ln>
        </p:spPr>
      </p:pic>
      <p:pic>
        <p:nvPicPr>
          <p:cNvPr id="95290" name="Picture 53" descr="switch generic"/>
          <p:cNvPicPr>
            <a:picLocks noChangeAspect="1" noChangeArrowheads="1"/>
          </p:cNvPicPr>
          <p:nvPr/>
        </p:nvPicPr>
        <p:blipFill>
          <a:blip r:embed="rId10"/>
          <a:srcRect/>
          <a:stretch>
            <a:fillRect/>
          </a:stretch>
        </p:blipFill>
        <p:spPr bwMode="auto">
          <a:xfrm>
            <a:off x="6929438" y="3289300"/>
            <a:ext cx="647700" cy="107950"/>
          </a:xfrm>
          <a:prstGeom prst="rect">
            <a:avLst/>
          </a:prstGeom>
          <a:noFill/>
          <a:ln w="9525">
            <a:noFill/>
            <a:miter lim="800000"/>
            <a:headEnd/>
            <a:tailEnd/>
          </a:ln>
        </p:spPr>
      </p:pic>
      <p:grpSp>
        <p:nvGrpSpPr>
          <p:cNvPr id="95291" name="Group 55"/>
          <p:cNvGrpSpPr>
            <a:grpSpLocks/>
          </p:cNvGrpSpPr>
          <p:nvPr/>
        </p:nvGrpSpPr>
        <p:grpSpPr bwMode="auto">
          <a:xfrm>
            <a:off x="2505075" y="2182813"/>
            <a:ext cx="966788" cy="958850"/>
            <a:chOff x="1953" y="1480"/>
            <a:chExt cx="609" cy="604"/>
          </a:xfrm>
        </p:grpSpPr>
        <p:graphicFrame>
          <p:nvGraphicFramePr>
            <p:cNvPr id="95244" name="Object 56"/>
            <p:cNvGraphicFramePr>
              <a:graphicFrameLocks noChangeAspect="1"/>
            </p:cNvGraphicFramePr>
            <p:nvPr/>
          </p:nvGraphicFramePr>
          <p:xfrm>
            <a:off x="1955" y="1707"/>
            <a:ext cx="337" cy="373"/>
          </p:xfrm>
          <a:graphic>
            <a:graphicData uri="http://schemas.openxmlformats.org/presentationml/2006/ole">
              <p:oleObj spid="_x0000_s95244" name="Visio" r:id="rId13" imgW="333451" imgH="420624" progId="Visio.Drawing.11">
                <p:embed/>
              </p:oleObj>
            </a:graphicData>
          </a:graphic>
        </p:graphicFrame>
        <p:graphicFrame>
          <p:nvGraphicFramePr>
            <p:cNvPr id="95245" name="Object 57"/>
            <p:cNvGraphicFramePr>
              <a:graphicFrameLocks noChangeAspect="1"/>
            </p:cNvGraphicFramePr>
            <p:nvPr/>
          </p:nvGraphicFramePr>
          <p:xfrm>
            <a:off x="2225" y="1711"/>
            <a:ext cx="337" cy="373"/>
          </p:xfrm>
          <a:graphic>
            <a:graphicData uri="http://schemas.openxmlformats.org/presentationml/2006/ole">
              <p:oleObj spid="_x0000_s95245" name="Visio" r:id="rId14" imgW="333451" imgH="420624" progId="Visio.Drawing.11">
                <p:embed/>
              </p:oleObj>
            </a:graphicData>
          </a:graphic>
        </p:graphicFrame>
        <p:graphicFrame>
          <p:nvGraphicFramePr>
            <p:cNvPr id="95246" name="Object 58"/>
            <p:cNvGraphicFramePr>
              <a:graphicFrameLocks noChangeAspect="1"/>
            </p:cNvGraphicFramePr>
            <p:nvPr/>
          </p:nvGraphicFramePr>
          <p:xfrm>
            <a:off x="1953" y="1505"/>
            <a:ext cx="337" cy="373"/>
          </p:xfrm>
          <a:graphic>
            <a:graphicData uri="http://schemas.openxmlformats.org/presentationml/2006/ole">
              <p:oleObj spid="_x0000_s95246" name="Visio" r:id="rId15" imgW="333451" imgH="420624" progId="Visio.Drawing.11">
                <p:embed/>
              </p:oleObj>
            </a:graphicData>
          </a:graphic>
        </p:graphicFrame>
        <p:graphicFrame>
          <p:nvGraphicFramePr>
            <p:cNvPr id="95247" name="Object 59"/>
            <p:cNvGraphicFramePr>
              <a:graphicFrameLocks noChangeAspect="1"/>
            </p:cNvGraphicFramePr>
            <p:nvPr/>
          </p:nvGraphicFramePr>
          <p:xfrm>
            <a:off x="2225" y="1480"/>
            <a:ext cx="337" cy="373"/>
          </p:xfrm>
          <a:graphic>
            <a:graphicData uri="http://schemas.openxmlformats.org/presentationml/2006/ole">
              <p:oleObj spid="_x0000_s95247" name="Visio" r:id="rId16" imgW="333451" imgH="420624" progId="Visio.Drawing.11">
                <p:embed/>
              </p:oleObj>
            </a:graphicData>
          </a:graphic>
        </p:graphicFrame>
      </p:grpSp>
      <p:sp>
        <p:nvSpPr>
          <p:cNvPr id="95292" name="Text Box 60"/>
          <p:cNvSpPr txBox="1">
            <a:spLocks noChangeArrowheads="1"/>
          </p:cNvSpPr>
          <p:nvPr/>
        </p:nvSpPr>
        <p:spPr bwMode="auto">
          <a:xfrm>
            <a:off x="304800" y="3298825"/>
            <a:ext cx="584200" cy="274638"/>
          </a:xfrm>
          <a:prstGeom prst="rect">
            <a:avLst/>
          </a:prstGeom>
          <a:noFill/>
          <a:ln w="9525">
            <a:noFill/>
            <a:miter lim="800000"/>
            <a:headEnd/>
            <a:tailEnd/>
          </a:ln>
        </p:spPr>
        <p:txBody>
          <a:bodyPr>
            <a:spAutoFit/>
          </a:bodyPr>
          <a:lstStyle/>
          <a:p>
            <a:r>
              <a:rPr lang="en-US" altLang="zh-TW" sz="1200">
                <a:solidFill>
                  <a:srgbClr val="CC0000"/>
                </a:solidFill>
              </a:rPr>
              <a:t>SAN</a:t>
            </a:r>
          </a:p>
        </p:txBody>
      </p:sp>
      <p:sp>
        <p:nvSpPr>
          <p:cNvPr id="95293" name="Text Box 62"/>
          <p:cNvSpPr txBox="1">
            <a:spLocks noChangeArrowheads="1"/>
          </p:cNvSpPr>
          <p:nvPr/>
        </p:nvSpPr>
        <p:spPr bwMode="auto">
          <a:xfrm>
            <a:off x="188913" y="4175125"/>
            <a:ext cx="908050" cy="549275"/>
          </a:xfrm>
          <a:prstGeom prst="rect">
            <a:avLst/>
          </a:prstGeom>
          <a:noFill/>
          <a:ln w="9525">
            <a:noFill/>
            <a:miter lim="800000"/>
            <a:headEnd/>
            <a:tailEnd/>
          </a:ln>
        </p:spPr>
        <p:txBody>
          <a:bodyPr>
            <a:spAutoFit/>
          </a:bodyPr>
          <a:lstStyle/>
          <a:p>
            <a:r>
              <a:rPr lang="en-US" altLang="zh-TW" sz="1200">
                <a:solidFill>
                  <a:srgbClr val="FF0000"/>
                </a:solidFill>
              </a:rPr>
              <a:t>Unified Storage</a:t>
            </a:r>
            <a:r>
              <a:rPr lang="en-US" altLang="zh-TW"/>
              <a:t> </a:t>
            </a:r>
          </a:p>
        </p:txBody>
      </p:sp>
      <p:sp>
        <p:nvSpPr>
          <p:cNvPr id="95294" name="Line 64"/>
          <p:cNvSpPr>
            <a:spLocks noChangeShapeType="1"/>
          </p:cNvSpPr>
          <p:nvPr/>
        </p:nvSpPr>
        <p:spPr bwMode="auto">
          <a:xfrm>
            <a:off x="2681288" y="3513138"/>
            <a:ext cx="0" cy="504825"/>
          </a:xfrm>
          <a:prstGeom prst="line">
            <a:avLst/>
          </a:prstGeom>
          <a:noFill/>
          <a:ln w="28575">
            <a:solidFill>
              <a:srgbClr val="3366FF"/>
            </a:solidFill>
            <a:round/>
            <a:headEnd/>
            <a:tailEnd/>
          </a:ln>
        </p:spPr>
        <p:txBody>
          <a:bodyPr wrap="none"/>
          <a:lstStyle/>
          <a:p>
            <a:endParaRPr lang="zh-TW" altLang="en-US"/>
          </a:p>
        </p:txBody>
      </p:sp>
      <p:sp>
        <p:nvSpPr>
          <p:cNvPr id="95295" name="Line 65"/>
          <p:cNvSpPr>
            <a:spLocks noChangeShapeType="1"/>
          </p:cNvSpPr>
          <p:nvPr/>
        </p:nvSpPr>
        <p:spPr bwMode="auto">
          <a:xfrm flipV="1">
            <a:off x="4048125" y="2938463"/>
            <a:ext cx="0" cy="503237"/>
          </a:xfrm>
          <a:prstGeom prst="line">
            <a:avLst/>
          </a:prstGeom>
          <a:noFill/>
          <a:ln w="28575">
            <a:solidFill>
              <a:srgbClr val="FF0000"/>
            </a:solidFill>
            <a:round/>
            <a:headEnd/>
            <a:tailEnd/>
          </a:ln>
        </p:spPr>
        <p:txBody>
          <a:bodyPr wrap="none"/>
          <a:lstStyle/>
          <a:p>
            <a:endParaRPr lang="zh-TW" altLang="en-US"/>
          </a:p>
        </p:txBody>
      </p:sp>
      <p:sp>
        <p:nvSpPr>
          <p:cNvPr id="95296" name="Text Box 66"/>
          <p:cNvSpPr txBox="1">
            <a:spLocks noChangeArrowheads="1"/>
          </p:cNvSpPr>
          <p:nvPr/>
        </p:nvSpPr>
        <p:spPr bwMode="auto">
          <a:xfrm>
            <a:off x="1042988" y="3095625"/>
            <a:ext cx="1081087" cy="304800"/>
          </a:xfrm>
          <a:prstGeom prst="rect">
            <a:avLst/>
          </a:prstGeom>
          <a:noFill/>
          <a:ln w="9525">
            <a:noFill/>
            <a:miter lim="800000"/>
            <a:headEnd/>
            <a:tailEnd/>
          </a:ln>
        </p:spPr>
        <p:txBody>
          <a:bodyPr>
            <a:spAutoFit/>
          </a:bodyPr>
          <a:lstStyle/>
          <a:p>
            <a:r>
              <a:rPr lang="en-US" altLang="zh-TW" sz="1400" i="1"/>
              <a:t>NFS</a:t>
            </a:r>
          </a:p>
        </p:txBody>
      </p:sp>
      <p:sp>
        <p:nvSpPr>
          <p:cNvPr id="95297" name="Line 67"/>
          <p:cNvSpPr>
            <a:spLocks noChangeShapeType="1"/>
          </p:cNvSpPr>
          <p:nvPr/>
        </p:nvSpPr>
        <p:spPr bwMode="auto">
          <a:xfrm>
            <a:off x="2824163" y="4162425"/>
            <a:ext cx="936625" cy="0"/>
          </a:xfrm>
          <a:prstGeom prst="line">
            <a:avLst/>
          </a:prstGeom>
          <a:noFill/>
          <a:ln w="28575">
            <a:solidFill>
              <a:schemeClr val="bg2"/>
            </a:solidFill>
            <a:round/>
            <a:headEnd/>
            <a:tailEnd/>
          </a:ln>
        </p:spPr>
        <p:txBody>
          <a:bodyPr wrap="none"/>
          <a:lstStyle/>
          <a:p>
            <a:endParaRPr lang="zh-TW" altLang="en-US"/>
          </a:p>
        </p:txBody>
      </p:sp>
      <p:sp>
        <p:nvSpPr>
          <p:cNvPr id="95298" name="Freeform 68"/>
          <p:cNvSpPr>
            <a:spLocks/>
          </p:cNvSpPr>
          <p:nvPr/>
        </p:nvSpPr>
        <p:spPr bwMode="auto">
          <a:xfrm rot="1141602">
            <a:off x="4535488" y="4184650"/>
            <a:ext cx="2187575" cy="698500"/>
          </a:xfrm>
          <a:custGeom>
            <a:avLst/>
            <a:gdLst>
              <a:gd name="T0" fmla="*/ 2147483647 w 616"/>
              <a:gd name="T1" fmla="*/ 2147483647 h 594"/>
              <a:gd name="T2" fmla="*/ 2147483647 w 616"/>
              <a:gd name="T3" fmla="*/ 0 h 594"/>
              <a:gd name="T4" fmla="*/ 2147483647 w 616"/>
              <a:gd name="T5" fmla="*/ 2147483647 h 594"/>
              <a:gd name="T6" fmla="*/ 2147483647 w 616"/>
              <a:gd name="T7" fmla="*/ 2147483647 h 594"/>
              <a:gd name="T8" fmla="*/ 0 w 616"/>
              <a:gd name="T9" fmla="*/ 2147483647 h 594"/>
              <a:gd name="T10" fmla="*/ 2147483647 w 616"/>
              <a:gd name="T11" fmla="*/ 2147483647 h 594"/>
              <a:gd name="T12" fmla="*/ 2147483647 w 616"/>
              <a:gd name="T13" fmla="*/ 2147483647 h 594"/>
              <a:gd name="T14" fmla="*/ 0 60000 65536"/>
              <a:gd name="T15" fmla="*/ 0 60000 65536"/>
              <a:gd name="T16" fmla="*/ 0 60000 65536"/>
              <a:gd name="T17" fmla="*/ 0 60000 65536"/>
              <a:gd name="T18" fmla="*/ 0 60000 65536"/>
              <a:gd name="T19" fmla="*/ 0 60000 65536"/>
              <a:gd name="T20" fmla="*/ 0 60000 65536"/>
              <a:gd name="T21" fmla="*/ 0 w 616"/>
              <a:gd name="T22" fmla="*/ 0 h 594"/>
              <a:gd name="T23" fmla="*/ 616 w 616"/>
              <a:gd name="T24" fmla="*/ 594 h 5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6" h="594">
                <a:moveTo>
                  <a:pt x="161" y="248"/>
                </a:moveTo>
                <a:lnTo>
                  <a:pt x="616" y="0"/>
                </a:lnTo>
                <a:lnTo>
                  <a:pt x="317" y="248"/>
                </a:lnTo>
                <a:lnTo>
                  <a:pt x="414" y="329"/>
                </a:lnTo>
                <a:lnTo>
                  <a:pt x="0" y="594"/>
                </a:lnTo>
                <a:lnTo>
                  <a:pt x="282" y="323"/>
                </a:lnTo>
                <a:lnTo>
                  <a:pt x="161" y="248"/>
                </a:lnTo>
                <a:close/>
              </a:path>
            </a:pathLst>
          </a:custGeom>
          <a:solidFill>
            <a:srgbClr val="D0AD4A">
              <a:alpha val="59999"/>
            </a:srgbClr>
          </a:solidFill>
          <a:ln w="9525">
            <a:noFill/>
            <a:round/>
            <a:headEnd/>
            <a:tailEnd/>
          </a:ln>
        </p:spPr>
        <p:txBody>
          <a:bodyPr anchor="ctr"/>
          <a:lstStyle/>
          <a:p>
            <a:endParaRPr lang="zh-TW" altLang="en-US"/>
          </a:p>
        </p:txBody>
      </p:sp>
      <p:sp>
        <p:nvSpPr>
          <p:cNvPr id="95299" name="Rectangle 69"/>
          <p:cNvSpPr>
            <a:spLocks noChangeArrowheads="1"/>
          </p:cNvSpPr>
          <p:nvPr/>
        </p:nvSpPr>
        <p:spPr bwMode="auto">
          <a:xfrm>
            <a:off x="5129213" y="4378325"/>
            <a:ext cx="1274762" cy="304800"/>
          </a:xfrm>
          <a:prstGeom prst="rect">
            <a:avLst/>
          </a:prstGeom>
          <a:noFill/>
          <a:ln w="28575">
            <a:noFill/>
            <a:miter lim="800000"/>
            <a:headEnd/>
            <a:tailEnd/>
          </a:ln>
        </p:spPr>
        <p:txBody>
          <a:bodyPr>
            <a:spAutoFit/>
          </a:bodyPr>
          <a:lstStyle/>
          <a:p>
            <a:r>
              <a:rPr lang="en-US" altLang="zh-TW" sz="1400"/>
              <a:t>SnapMirror</a:t>
            </a:r>
          </a:p>
        </p:txBody>
      </p:sp>
      <p:sp>
        <p:nvSpPr>
          <p:cNvPr id="95300" name="Line 70"/>
          <p:cNvSpPr>
            <a:spLocks noChangeShapeType="1"/>
          </p:cNvSpPr>
          <p:nvPr/>
        </p:nvSpPr>
        <p:spPr bwMode="auto">
          <a:xfrm>
            <a:off x="6424613" y="2027238"/>
            <a:ext cx="1728787" cy="0"/>
          </a:xfrm>
          <a:prstGeom prst="line">
            <a:avLst/>
          </a:prstGeom>
          <a:noFill/>
          <a:ln w="28575">
            <a:solidFill>
              <a:schemeClr val="bg2"/>
            </a:solidFill>
            <a:round/>
            <a:headEnd/>
            <a:tailEnd/>
          </a:ln>
        </p:spPr>
        <p:txBody>
          <a:bodyPr wrap="none"/>
          <a:lstStyle/>
          <a:p>
            <a:endParaRPr lang="zh-TW" altLang="en-US"/>
          </a:p>
        </p:txBody>
      </p:sp>
      <p:sp>
        <p:nvSpPr>
          <p:cNvPr id="95301" name="Rectangle 71"/>
          <p:cNvSpPr>
            <a:spLocks noChangeArrowheads="1"/>
          </p:cNvSpPr>
          <p:nvPr/>
        </p:nvSpPr>
        <p:spPr bwMode="auto">
          <a:xfrm>
            <a:off x="7380288" y="1617663"/>
            <a:ext cx="1565275" cy="274637"/>
          </a:xfrm>
          <a:prstGeom prst="rect">
            <a:avLst/>
          </a:prstGeom>
          <a:noFill/>
          <a:ln w="9525">
            <a:noFill/>
            <a:miter lim="800000"/>
            <a:headEnd/>
            <a:tailEnd/>
          </a:ln>
        </p:spPr>
        <p:txBody>
          <a:bodyPr>
            <a:spAutoFit/>
          </a:bodyPr>
          <a:lstStyle/>
          <a:p>
            <a:r>
              <a:rPr lang="en-US" altLang="zh-TW" sz="1200"/>
              <a:t>Clients Access</a:t>
            </a:r>
          </a:p>
        </p:txBody>
      </p:sp>
      <p:sp>
        <p:nvSpPr>
          <p:cNvPr id="95302" name="Text Box 72"/>
          <p:cNvSpPr txBox="1">
            <a:spLocks noChangeArrowheads="1"/>
          </p:cNvSpPr>
          <p:nvPr/>
        </p:nvSpPr>
        <p:spPr bwMode="auto">
          <a:xfrm>
            <a:off x="7075488" y="1781175"/>
            <a:ext cx="1295400" cy="274638"/>
          </a:xfrm>
          <a:prstGeom prst="rect">
            <a:avLst/>
          </a:prstGeom>
          <a:noFill/>
          <a:ln w="9525">
            <a:noFill/>
            <a:miter lim="800000"/>
            <a:headEnd/>
            <a:tailEnd/>
          </a:ln>
        </p:spPr>
        <p:txBody>
          <a:bodyPr>
            <a:spAutoFit/>
          </a:bodyPr>
          <a:lstStyle/>
          <a:p>
            <a:r>
              <a:rPr lang="en-US" altLang="zh-TW" sz="1200"/>
              <a:t>WAN</a:t>
            </a:r>
          </a:p>
        </p:txBody>
      </p:sp>
      <p:sp>
        <p:nvSpPr>
          <p:cNvPr id="95303" name="Line 73"/>
          <p:cNvSpPr>
            <a:spLocks noChangeShapeType="1"/>
          </p:cNvSpPr>
          <p:nvPr/>
        </p:nvSpPr>
        <p:spPr bwMode="auto">
          <a:xfrm>
            <a:off x="7289800" y="1365250"/>
            <a:ext cx="0" cy="1068388"/>
          </a:xfrm>
          <a:prstGeom prst="line">
            <a:avLst/>
          </a:prstGeom>
          <a:noFill/>
          <a:ln w="28575">
            <a:solidFill>
              <a:schemeClr val="bg2"/>
            </a:solidFill>
            <a:round/>
            <a:headEnd/>
            <a:tailEnd/>
          </a:ln>
        </p:spPr>
        <p:txBody>
          <a:bodyPr wrap="none"/>
          <a:lstStyle/>
          <a:p>
            <a:endParaRPr lang="zh-TW" altLang="en-US"/>
          </a:p>
        </p:txBody>
      </p:sp>
      <p:pic>
        <p:nvPicPr>
          <p:cNvPr id="95304" name="Picture 74" descr="vfiler admin"/>
          <p:cNvPicPr>
            <a:picLocks noChangeAspect="1" noChangeArrowheads="1"/>
          </p:cNvPicPr>
          <p:nvPr/>
        </p:nvPicPr>
        <p:blipFill>
          <a:blip r:embed="rId9"/>
          <a:srcRect/>
          <a:stretch>
            <a:fillRect/>
          </a:stretch>
        </p:blipFill>
        <p:spPr bwMode="auto">
          <a:xfrm>
            <a:off x="6929438" y="993775"/>
            <a:ext cx="708025" cy="731838"/>
          </a:xfrm>
          <a:prstGeom prst="rect">
            <a:avLst/>
          </a:prstGeom>
          <a:noFill/>
          <a:ln w="9525">
            <a:noFill/>
            <a:miter lim="800000"/>
            <a:headEnd/>
            <a:tailEnd/>
          </a:ln>
        </p:spPr>
      </p:pic>
      <p:pic>
        <p:nvPicPr>
          <p:cNvPr id="95305" name="Picture 75" descr="switch generic"/>
          <p:cNvPicPr>
            <a:picLocks noChangeAspect="1" noChangeArrowheads="1"/>
          </p:cNvPicPr>
          <p:nvPr/>
        </p:nvPicPr>
        <p:blipFill>
          <a:blip r:embed="rId10"/>
          <a:srcRect/>
          <a:stretch>
            <a:fillRect/>
          </a:stretch>
        </p:blipFill>
        <p:spPr bwMode="auto">
          <a:xfrm>
            <a:off x="6929438" y="1941513"/>
            <a:ext cx="647700" cy="107950"/>
          </a:xfrm>
          <a:prstGeom prst="rect">
            <a:avLst/>
          </a:prstGeom>
          <a:noFill/>
          <a:ln w="9525">
            <a:noFill/>
            <a:miter lim="800000"/>
            <a:headEnd/>
            <a:tailEnd/>
          </a:ln>
        </p:spPr>
      </p:pic>
      <p:sp>
        <p:nvSpPr>
          <p:cNvPr id="95306" name="Line 76"/>
          <p:cNvSpPr>
            <a:spLocks noChangeShapeType="1"/>
          </p:cNvSpPr>
          <p:nvPr/>
        </p:nvSpPr>
        <p:spPr bwMode="auto">
          <a:xfrm>
            <a:off x="7937500" y="2014538"/>
            <a:ext cx="0" cy="360362"/>
          </a:xfrm>
          <a:prstGeom prst="line">
            <a:avLst/>
          </a:prstGeom>
          <a:noFill/>
          <a:ln w="28575">
            <a:solidFill>
              <a:schemeClr val="bg2"/>
            </a:solidFill>
            <a:round/>
            <a:headEnd/>
            <a:tailEnd/>
          </a:ln>
        </p:spPr>
        <p:txBody>
          <a:bodyPr wrap="none"/>
          <a:lstStyle/>
          <a:p>
            <a:endParaRPr lang="zh-TW" altLang="en-US"/>
          </a:p>
        </p:txBody>
      </p:sp>
      <p:sp>
        <p:nvSpPr>
          <p:cNvPr id="95307" name="Line 77"/>
          <p:cNvSpPr>
            <a:spLocks noChangeShapeType="1"/>
          </p:cNvSpPr>
          <p:nvPr/>
        </p:nvSpPr>
        <p:spPr bwMode="auto">
          <a:xfrm>
            <a:off x="6615113" y="2039938"/>
            <a:ext cx="0" cy="360362"/>
          </a:xfrm>
          <a:prstGeom prst="line">
            <a:avLst/>
          </a:prstGeom>
          <a:noFill/>
          <a:ln w="28575">
            <a:solidFill>
              <a:schemeClr val="bg2"/>
            </a:solidFill>
            <a:round/>
            <a:headEnd/>
            <a:tailEnd/>
          </a:ln>
        </p:spPr>
        <p:txBody>
          <a:bodyPr wrap="none"/>
          <a:lstStyle/>
          <a:p>
            <a:endParaRPr lang="zh-TW" altLang="en-US"/>
          </a:p>
        </p:txBody>
      </p:sp>
      <p:graphicFrame>
        <p:nvGraphicFramePr>
          <p:cNvPr id="95234" name="Object 79"/>
          <p:cNvGraphicFramePr>
            <a:graphicFrameLocks noChangeAspect="1"/>
          </p:cNvGraphicFramePr>
          <p:nvPr/>
        </p:nvGraphicFramePr>
        <p:xfrm>
          <a:off x="6323013" y="2447925"/>
          <a:ext cx="534987" cy="592138"/>
        </p:xfrm>
        <a:graphic>
          <a:graphicData uri="http://schemas.openxmlformats.org/presentationml/2006/ole">
            <p:oleObj spid="_x0000_s95234" name="Visio" r:id="rId17" imgW="333451" imgH="420624" progId="Visio.Drawing.11">
              <p:embed/>
            </p:oleObj>
          </a:graphicData>
        </a:graphic>
      </p:graphicFrame>
      <p:graphicFrame>
        <p:nvGraphicFramePr>
          <p:cNvPr id="95235" name="Object 80"/>
          <p:cNvGraphicFramePr>
            <a:graphicFrameLocks noChangeAspect="1"/>
          </p:cNvGraphicFramePr>
          <p:nvPr/>
        </p:nvGraphicFramePr>
        <p:xfrm>
          <a:off x="6323013" y="2159000"/>
          <a:ext cx="534987" cy="592138"/>
        </p:xfrm>
        <a:graphic>
          <a:graphicData uri="http://schemas.openxmlformats.org/presentationml/2006/ole">
            <p:oleObj spid="_x0000_s95235" name="Visio" r:id="rId18" imgW="333451" imgH="420624" progId="Visio.Drawing.11">
              <p:embed/>
            </p:oleObj>
          </a:graphicData>
        </a:graphic>
      </p:graphicFrame>
      <p:graphicFrame>
        <p:nvGraphicFramePr>
          <p:cNvPr id="95236" name="Object 81"/>
          <p:cNvGraphicFramePr>
            <a:graphicFrameLocks noChangeAspect="1"/>
          </p:cNvGraphicFramePr>
          <p:nvPr/>
        </p:nvGraphicFramePr>
        <p:xfrm>
          <a:off x="7073900" y="2506663"/>
          <a:ext cx="466725" cy="576262"/>
        </p:xfrm>
        <a:graphic>
          <a:graphicData uri="http://schemas.openxmlformats.org/presentationml/2006/ole">
            <p:oleObj spid="_x0000_s95236" name="Visio" r:id="rId19" imgW="333146" imgH="470306" progId="Visio.Drawing.11">
              <p:embed/>
            </p:oleObj>
          </a:graphicData>
        </a:graphic>
      </p:graphicFrame>
      <p:graphicFrame>
        <p:nvGraphicFramePr>
          <p:cNvPr id="95237" name="Object 82"/>
          <p:cNvGraphicFramePr>
            <a:graphicFrameLocks noChangeAspect="1"/>
          </p:cNvGraphicFramePr>
          <p:nvPr/>
        </p:nvGraphicFramePr>
        <p:xfrm>
          <a:off x="7073900" y="2146300"/>
          <a:ext cx="458788" cy="647700"/>
        </p:xfrm>
        <a:graphic>
          <a:graphicData uri="http://schemas.openxmlformats.org/presentationml/2006/ole">
            <p:oleObj spid="_x0000_s95237" name="Visio" r:id="rId20" imgW="333146" imgH="470306" progId="Visio.Drawing.11">
              <p:embed/>
            </p:oleObj>
          </a:graphicData>
        </a:graphic>
      </p:graphicFrame>
      <p:graphicFrame>
        <p:nvGraphicFramePr>
          <p:cNvPr id="95238" name="Object 83"/>
          <p:cNvGraphicFramePr>
            <a:graphicFrameLocks noChangeAspect="1"/>
          </p:cNvGraphicFramePr>
          <p:nvPr/>
        </p:nvGraphicFramePr>
        <p:xfrm>
          <a:off x="7639050" y="2433638"/>
          <a:ext cx="514350" cy="649287"/>
        </p:xfrm>
        <a:graphic>
          <a:graphicData uri="http://schemas.openxmlformats.org/presentationml/2006/ole">
            <p:oleObj spid="_x0000_s95238" name="Visio" r:id="rId21" imgW="369213" imgH="466308" progId="Visio.Drawing.11">
              <p:embed/>
            </p:oleObj>
          </a:graphicData>
        </a:graphic>
      </p:graphicFrame>
      <p:graphicFrame>
        <p:nvGraphicFramePr>
          <p:cNvPr id="95239" name="Object 84"/>
          <p:cNvGraphicFramePr>
            <a:graphicFrameLocks noChangeAspect="1"/>
          </p:cNvGraphicFramePr>
          <p:nvPr/>
        </p:nvGraphicFramePr>
        <p:xfrm>
          <a:off x="7627938" y="2074863"/>
          <a:ext cx="525462" cy="655637"/>
        </p:xfrm>
        <a:graphic>
          <a:graphicData uri="http://schemas.openxmlformats.org/presentationml/2006/ole">
            <p:oleObj spid="_x0000_s95239" name="Visio" r:id="rId22" imgW="369213" imgH="466308" progId="Visio.Drawing.11">
              <p:embed/>
            </p:oleObj>
          </a:graphicData>
        </a:graphic>
      </p:graphicFrame>
      <p:sp>
        <p:nvSpPr>
          <p:cNvPr id="95308" name="Line 87"/>
          <p:cNvSpPr>
            <a:spLocks noChangeShapeType="1"/>
          </p:cNvSpPr>
          <p:nvPr/>
        </p:nvSpPr>
        <p:spPr bwMode="auto">
          <a:xfrm>
            <a:off x="3184525" y="4162425"/>
            <a:ext cx="431800" cy="287338"/>
          </a:xfrm>
          <a:prstGeom prst="line">
            <a:avLst/>
          </a:prstGeom>
          <a:noFill/>
          <a:ln w="28575">
            <a:solidFill>
              <a:schemeClr val="bg2"/>
            </a:solidFill>
            <a:round/>
            <a:headEnd/>
            <a:tailEnd/>
          </a:ln>
        </p:spPr>
        <p:txBody>
          <a:bodyPr wrap="none"/>
          <a:lstStyle/>
          <a:p>
            <a:endParaRPr lang="zh-TW" altLang="en-US"/>
          </a:p>
        </p:txBody>
      </p:sp>
      <p:sp>
        <p:nvSpPr>
          <p:cNvPr id="95309" name="Line 88"/>
          <p:cNvSpPr>
            <a:spLocks noChangeShapeType="1"/>
          </p:cNvSpPr>
          <p:nvPr/>
        </p:nvSpPr>
        <p:spPr bwMode="auto">
          <a:xfrm flipH="1">
            <a:off x="3113088" y="4162425"/>
            <a:ext cx="358775" cy="215900"/>
          </a:xfrm>
          <a:prstGeom prst="line">
            <a:avLst/>
          </a:prstGeom>
          <a:noFill/>
          <a:ln w="28575">
            <a:solidFill>
              <a:schemeClr val="bg2"/>
            </a:solidFill>
            <a:round/>
            <a:headEnd/>
            <a:tailEnd/>
          </a:ln>
        </p:spPr>
        <p:txBody>
          <a:bodyPr wrap="none"/>
          <a:lstStyle/>
          <a:p>
            <a:endParaRPr lang="zh-TW" altLang="en-US"/>
          </a:p>
        </p:txBody>
      </p:sp>
      <p:grpSp>
        <p:nvGrpSpPr>
          <p:cNvPr id="95310" name="Group 94"/>
          <p:cNvGrpSpPr>
            <a:grpSpLocks/>
          </p:cNvGrpSpPr>
          <p:nvPr/>
        </p:nvGrpSpPr>
        <p:grpSpPr bwMode="auto">
          <a:xfrm>
            <a:off x="2249488" y="4017963"/>
            <a:ext cx="935037" cy="936625"/>
            <a:chOff x="3016" y="391"/>
            <a:chExt cx="726" cy="798"/>
          </a:xfrm>
        </p:grpSpPr>
        <p:pic>
          <p:nvPicPr>
            <p:cNvPr id="95328" name="Picture 95" descr="DS-14"/>
            <p:cNvPicPr>
              <a:picLocks noChangeAspect="1" noChangeArrowheads="1"/>
            </p:cNvPicPr>
            <p:nvPr/>
          </p:nvPicPr>
          <p:blipFill>
            <a:blip r:embed="rId11"/>
            <a:srcRect/>
            <a:stretch>
              <a:fillRect/>
            </a:stretch>
          </p:blipFill>
          <p:spPr bwMode="auto">
            <a:xfrm>
              <a:off x="3016" y="572"/>
              <a:ext cx="726" cy="208"/>
            </a:xfrm>
            <a:prstGeom prst="rect">
              <a:avLst/>
            </a:prstGeom>
            <a:noFill/>
            <a:ln w="9525">
              <a:noFill/>
              <a:miter lim="800000"/>
              <a:headEnd/>
              <a:tailEnd/>
            </a:ln>
          </p:spPr>
        </p:pic>
        <p:pic>
          <p:nvPicPr>
            <p:cNvPr id="95329" name="Picture 96" descr="FAS3000"/>
            <p:cNvPicPr>
              <a:picLocks noChangeAspect="1" noChangeArrowheads="1"/>
            </p:cNvPicPr>
            <p:nvPr/>
          </p:nvPicPr>
          <p:blipFill>
            <a:blip r:embed="rId12"/>
            <a:srcRect/>
            <a:stretch>
              <a:fillRect/>
            </a:stretch>
          </p:blipFill>
          <p:spPr bwMode="auto">
            <a:xfrm>
              <a:off x="3016" y="391"/>
              <a:ext cx="726" cy="202"/>
            </a:xfrm>
            <a:prstGeom prst="rect">
              <a:avLst/>
            </a:prstGeom>
            <a:noFill/>
            <a:ln w="9525">
              <a:noFill/>
              <a:miter lim="800000"/>
              <a:headEnd/>
              <a:tailEnd/>
            </a:ln>
          </p:spPr>
        </p:pic>
        <p:pic>
          <p:nvPicPr>
            <p:cNvPr id="95330" name="Picture 97" descr="DS-14"/>
            <p:cNvPicPr>
              <a:picLocks noChangeAspect="1" noChangeArrowheads="1"/>
            </p:cNvPicPr>
            <p:nvPr/>
          </p:nvPicPr>
          <p:blipFill>
            <a:blip r:embed="rId11"/>
            <a:srcRect/>
            <a:stretch>
              <a:fillRect/>
            </a:stretch>
          </p:blipFill>
          <p:spPr bwMode="auto">
            <a:xfrm>
              <a:off x="3016" y="773"/>
              <a:ext cx="726" cy="208"/>
            </a:xfrm>
            <a:prstGeom prst="rect">
              <a:avLst/>
            </a:prstGeom>
            <a:noFill/>
            <a:ln w="9525">
              <a:noFill/>
              <a:miter lim="800000"/>
              <a:headEnd/>
              <a:tailEnd/>
            </a:ln>
          </p:spPr>
        </p:pic>
        <p:pic>
          <p:nvPicPr>
            <p:cNvPr id="95331" name="Picture 98" descr="DS-14"/>
            <p:cNvPicPr>
              <a:picLocks noChangeAspect="1" noChangeArrowheads="1"/>
            </p:cNvPicPr>
            <p:nvPr/>
          </p:nvPicPr>
          <p:blipFill>
            <a:blip r:embed="rId11"/>
            <a:srcRect/>
            <a:stretch>
              <a:fillRect/>
            </a:stretch>
          </p:blipFill>
          <p:spPr bwMode="auto">
            <a:xfrm>
              <a:off x="3016" y="981"/>
              <a:ext cx="726" cy="208"/>
            </a:xfrm>
            <a:prstGeom prst="rect">
              <a:avLst/>
            </a:prstGeom>
            <a:noFill/>
            <a:ln w="9525">
              <a:noFill/>
              <a:miter lim="800000"/>
              <a:headEnd/>
              <a:tailEnd/>
            </a:ln>
          </p:spPr>
        </p:pic>
      </p:grpSp>
      <p:sp>
        <p:nvSpPr>
          <p:cNvPr id="95311" name="Text Box 99"/>
          <p:cNvSpPr txBox="1">
            <a:spLocks noChangeArrowheads="1"/>
          </p:cNvSpPr>
          <p:nvPr/>
        </p:nvSpPr>
        <p:spPr bwMode="auto">
          <a:xfrm>
            <a:off x="8008938" y="3273425"/>
            <a:ext cx="584200" cy="274638"/>
          </a:xfrm>
          <a:prstGeom prst="rect">
            <a:avLst/>
          </a:prstGeom>
          <a:noFill/>
          <a:ln w="9525">
            <a:noFill/>
            <a:miter lim="800000"/>
            <a:headEnd/>
            <a:tailEnd/>
          </a:ln>
        </p:spPr>
        <p:txBody>
          <a:bodyPr>
            <a:spAutoFit/>
          </a:bodyPr>
          <a:lstStyle/>
          <a:p>
            <a:r>
              <a:rPr lang="en-US" altLang="zh-TW" sz="1200">
                <a:solidFill>
                  <a:srgbClr val="CC0000"/>
                </a:solidFill>
              </a:rPr>
              <a:t>SAN</a:t>
            </a:r>
          </a:p>
        </p:txBody>
      </p:sp>
      <p:sp>
        <p:nvSpPr>
          <p:cNvPr id="95312" name="Text Box 100"/>
          <p:cNvSpPr txBox="1">
            <a:spLocks noChangeArrowheads="1"/>
          </p:cNvSpPr>
          <p:nvPr/>
        </p:nvSpPr>
        <p:spPr bwMode="auto">
          <a:xfrm>
            <a:off x="7750175" y="4197350"/>
            <a:ext cx="908050" cy="549275"/>
          </a:xfrm>
          <a:prstGeom prst="rect">
            <a:avLst/>
          </a:prstGeom>
          <a:noFill/>
          <a:ln w="9525">
            <a:noFill/>
            <a:miter lim="800000"/>
            <a:headEnd/>
            <a:tailEnd/>
          </a:ln>
        </p:spPr>
        <p:txBody>
          <a:bodyPr>
            <a:spAutoFit/>
          </a:bodyPr>
          <a:lstStyle/>
          <a:p>
            <a:r>
              <a:rPr lang="en-US" altLang="zh-TW" sz="1200">
                <a:solidFill>
                  <a:srgbClr val="FF0000"/>
                </a:solidFill>
              </a:rPr>
              <a:t>Unified Storage</a:t>
            </a:r>
            <a:r>
              <a:rPr lang="en-US" altLang="zh-TW"/>
              <a:t> </a:t>
            </a:r>
          </a:p>
        </p:txBody>
      </p:sp>
      <p:sp>
        <p:nvSpPr>
          <p:cNvPr id="95313" name="Text Box 101"/>
          <p:cNvSpPr txBox="1">
            <a:spLocks noChangeArrowheads="1"/>
          </p:cNvSpPr>
          <p:nvPr/>
        </p:nvSpPr>
        <p:spPr bwMode="auto">
          <a:xfrm>
            <a:off x="6477000" y="3392488"/>
            <a:ext cx="1600200" cy="304800"/>
          </a:xfrm>
          <a:prstGeom prst="rect">
            <a:avLst/>
          </a:prstGeom>
          <a:noFill/>
          <a:ln w="9525">
            <a:noFill/>
            <a:miter lim="800000"/>
            <a:headEnd/>
            <a:tailEnd/>
          </a:ln>
        </p:spPr>
        <p:txBody>
          <a:bodyPr>
            <a:spAutoFit/>
          </a:bodyPr>
          <a:lstStyle/>
          <a:p>
            <a:r>
              <a:rPr lang="en-US" altLang="zh-TW" sz="1400" i="1"/>
              <a:t>iSCSI/NFS</a:t>
            </a:r>
          </a:p>
        </p:txBody>
      </p:sp>
      <p:sp>
        <p:nvSpPr>
          <p:cNvPr id="95314" name="Rectangle 103"/>
          <p:cNvSpPr>
            <a:spLocks noChangeArrowheads="1"/>
          </p:cNvSpPr>
          <p:nvPr/>
        </p:nvSpPr>
        <p:spPr bwMode="auto">
          <a:xfrm>
            <a:off x="4857750" y="3925888"/>
            <a:ext cx="1676400" cy="261937"/>
          </a:xfrm>
          <a:prstGeom prst="rect">
            <a:avLst/>
          </a:prstGeom>
          <a:noFill/>
          <a:ln w="28575">
            <a:noFill/>
            <a:miter lim="800000"/>
            <a:headEnd/>
            <a:tailEnd/>
          </a:ln>
        </p:spPr>
        <p:txBody>
          <a:bodyPr>
            <a:spAutoFit/>
          </a:bodyPr>
          <a:lstStyle/>
          <a:p>
            <a:r>
              <a:rPr lang="en-US" altLang="zh-TW" sz="1100">
                <a:solidFill>
                  <a:srgbClr val="FF0000"/>
                </a:solidFill>
              </a:rPr>
              <a:t>FCP/WAN/LAN</a:t>
            </a:r>
          </a:p>
        </p:txBody>
      </p:sp>
      <p:grpSp>
        <p:nvGrpSpPr>
          <p:cNvPr id="95315" name="Group 104"/>
          <p:cNvGrpSpPr>
            <a:grpSpLocks/>
          </p:cNvGrpSpPr>
          <p:nvPr/>
        </p:nvGrpSpPr>
        <p:grpSpPr bwMode="auto">
          <a:xfrm>
            <a:off x="3708400" y="2182813"/>
            <a:ext cx="936625" cy="958850"/>
            <a:chOff x="1156" y="1465"/>
            <a:chExt cx="590" cy="604"/>
          </a:xfrm>
        </p:grpSpPr>
        <p:graphicFrame>
          <p:nvGraphicFramePr>
            <p:cNvPr id="95240" name="Object 105"/>
            <p:cNvGraphicFramePr>
              <a:graphicFrameLocks noChangeAspect="1"/>
            </p:cNvGraphicFramePr>
            <p:nvPr/>
          </p:nvGraphicFramePr>
          <p:xfrm>
            <a:off x="1156" y="1660"/>
            <a:ext cx="318" cy="409"/>
          </p:xfrm>
          <a:graphic>
            <a:graphicData uri="http://schemas.openxmlformats.org/presentationml/2006/ole">
              <p:oleObj spid="_x0000_s95240" name="Visio" r:id="rId23" imgW="333146" imgH="470306" progId="Visio.Drawing.11">
                <p:embed/>
              </p:oleObj>
            </a:graphicData>
          </a:graphic>
        </p:graphicFrame>
        <p:graphicFrame>
          <p:nvGraphicFramePr>
            <p:cNvPr id="95241" name="Object 106"/>
            <p:cNvGraphicFramePr>
              <a:graphicFrameLocks noChangeAspect="1"/>
            </p:cNvGraphicFramePr>
            <p:nvPr/>
          </p:nvGraphicFramePr>
          <p:xfrm>
            <a:off x="1411" y="1661"/>
            <a:ext cx="335" cy="373"/>
          </p:xfrm>
          <a:graphic>
            <a:graphicData uri="http://schemas.openxmlformats.org/presentationml/2006/ole">
              <p:oleObj spid="_x0000_s95241" name="Visio" r:id="rId24" imgW="369213" imgH="466308" progId="Visio.Drawing.11">
                <p:embed/>
              </p:oleObj>
            </a:graphicData>
          </a:graphic>
        </p:graphicFrame>
        <p:graphicFrame>
          <p:nvGraphicFramePr>
            <p:cNvPr id="95242" name="Object 107"/>
            <p:cNvGraphicFramePr>
              <a:graphicFrameLocks noChangeAspect="1"/>
            </p:cNvGraphicFramePr>
            <p:nvPr/>
          </p:nvGraphicFramePr>
          <p:xfrm>
            <a:off x="1411" y="1465"/>
            <a:ext cx="335" cy="372"/>
          </p:xfrm>
          <a:graphic>
            <a:graphicData uri="http://schemas.openxmlformats.org/presentationml/2006/ole">
              <p:oleObj spid="_x0000_s95242" name="Visio" r:id="rId25" imgW="369213" imgH="466308" progId="Visio.Drawing.11">
                <p:embed/>
              </p:oleObj>
            </a:graphicData>
          </a:graphic>
        </p:graphicFrame>
        <p:graphicFrame>
          <p:nvGraphicFramePr>
            <p:cNvPr id="95243" name="Object 108"/>
            <p:cNvGraphicFramePr>
              <a:graphicFrameLocks noChangeAspect="1"/>
            </p:cNvGraphicFramePr>
            <p:nvPr/>
          </p:nvGraphicFramePr>
          <p:xfrm>
            <a:off x="1156" y="1480"/>
            <a:ext cx="306" cy="431"/>
          </p:xfrm>
          <a:graphic>
            <a:graphicData uri="http://schemas.openxmlformats.org/presentationml/2006/ole">
              <p:oleObj spid="_x0000_s95243" name="Visio" r:id="rId26" imgW="333146" imgH="470306" progId="Visio.Drawing.11">
                <p:embed/>
              </p:oleObj>
            </a:graphicData>
          </a:graphic>
        </p:graphicFrame>
      </p:grpSp>
      <p:pic>
        <p:nvPicPr>
          <p:cNvPr id="95316" name="Picture 113" descr="switch generic"/>
          <p:cNvPicPr>
            <a:picLocks noChangeAspect="1" noChangeArrowheads="1"/>
          </p:cNvPicPr>
          <p:nvPr/>
        </p:nvPicPr>
        <p:blipFill>
          <a:blip r:embed="rId10"/>
          <a:srcRect/>
          <a:stretch>
            <a:fillRect/>
          </a:stretch>
        </p:blipFill>
        <p:spPr bwMode="auto">
          <a:xfrm>
            <a:off x="2339975" y="3441700"/>
            <a:ext cx="647700" cy="107950"/>
          </a:xfrm>
          <a:prstGeom prst="rect">
            <a:avLst/>
          </a:prstGeom>
          <a:noFill/>
          <a:ln w="9525">
            <a:noFill/>
            <a:miter lim="800000"/>
            <a:headEnd/>
            <a:tailEnd/>
          </a:ln>
        </p:spPr>
      </p:pic>
      <p:sp>
        <p:nvSpPr>
          <p:cNvPr id="95317" name="Text Box 17"/>
          <p:cNvSpPr txBox="1">
            <a:spLocks noChangeArrowheads="1"/>
          </p:cNvSpPr>
          <p:nvPr/>
        </p:nvSpPr>
        <p:spPr bwMode="auto">
          <a:xfrm>
            <a:off x="4000500" y="3214688"/>
            <a:ext cx="1500188" cy="338137"/>
          </a:xfrm>
          <a:prstGeom prst="rect">
            <a:avLst/>
          </a:prstGeom>
          <a:noFill/>
          <a:ln w="9525">
            <a:noFill/>
            <a:miter lim="800000"/>
            <a:headEnd/>
            <a:tailEnd/>
          </a:ln>
        </p:spPr>
        <p:txBody>
          <a:bodyPr>
            <a:spAutoFit/>
          </a:bodyPr>
          <a:lstStyle/>
          <a:p>
            <a:r>
              <a:rPr lang="en-US" altLang="zh-TW" sz="800">
                <a:solidFill>
                  <a:srgbClr val="3366FF"/>
                </a:solidFill>
              </a:rPr>
              <a:t>Gigabit Ethernet /    </a:t>
            </a:r>
          </a:p>
          <a:p>
            <a:r>
              <a:rPr lang="en-US" altLang="zh-TW" sz="800">
                <a:solidFill>
                  <a:srgbClr val="3366FF"/>
                </a:solidFill>
              </a:rPr>
              <a:t>FC Switch</a:t>
            </a:r>
          </a:p>
        </p:txBody>
      </p:sp>
      <p:pic>
        <p:nvPicPr>
          <p:cNvPr id="95318" name="Picture 132" descr="Snapshots"/>
          <p:cNvPicPr>
            <a:picLocks noChangeAspect="1" noChangeArrowheads="1"/>
          </p:cNvPicPr>
          <p:nvPr/>
        </p:nvPicPr>
        <p:blipFill>
          <a:blip r:embed="rId27"/>
          <a:srcRect/>
          <a:stretch>
            <a:fillRect/>
          </a:stretch>
        </p:blipFill>
        <p:spPr bwMode="auto">
          <a:xfrm>
            <a:off x="1643063" y="4143375"/>
            <a:ext cx="552450" cy="747713"/>
          </a:xfrm>
          <a:prstGeom prst="rect">
            <a:avLst/>
          </a:prstGeom>
          <a:noFill/>
          <a:ln w="9525">
            <a:noFill/>
            <a:miter lim="800000"/>
            <a:headEnd/>
            <a:tailEnd/>
          </a:ln>
        </p:spPr>
      </p:pic>
      <p:pic>
        <p:nvPicPr>
          <p:cNvPr id="95319" name="Picture 132" descr="Snapshots"/>
          <p:cNvPicPr>
            <a:picLocks noChangeAspect="1" noChangeArrowheads="1"/>
          </p:cNvPicPr>
          <p:nvPr/>
        </p:nvPicPr>
        <p:blipFill>
          <a:blip r:embed="rId27"/>
          <a:srcRect/>
          <a:stretch>
            <a:fillRect/>
          </a:stretch>
        </p:blipFill>
        <p:spPr bwMode="auto">
          <a:xfrm>
            <a:off x="8001000" y="4643438"/>
            <a:ext cx="552450" cy="747712"/>
          </a:xfrm>
          <a:prstGeom prst="rect">
            <a:avLst/>
          </a:prstGeom>
          <a:noFill/>
          <a:ln w="9525">
            <a:noFill/>
            <a:miter lim="800000"/>
            <a:headEnd/>
            <a:tailEnd/>
          </a:ln>
        </p:spPr>
      </p:pic>
      <p:sp>
        <p:nvSpPr>
          <p:cNvPr id="95320" name="圓角矩形 115"/>
          <p:cNvSpPr>
            <a:spLocks noChangeArrowheads="1"/>
          </p:cNvSpPr>
          <p:nvPr/>
        </p:nvSpPr>
        <p:spPr bwMode="auto">
          <a:xfrm>
            <a:off x="3357563" y="4000500"/>
            <a:ext cx="1214437" cy="1000125"/>
          </a:xfrm>
          <a:prstGeom prst="roundRect">
            <a:avLst>
              <a:gd name="adj" fmla="val 16667"/>
            </a:avLst>
          </a:prstGeom>
          <a:solidFill>
            <a:srgbClr val="99FF66"/>
          </a:solidFill>
          <a:ln w="0" algn="ctr">
            <a:noFill/>
            <a:round/>
            <a:headEnd/>
            <a:tailEnd/>
          </a:ln>
        </p:spPr>
        <p:txBody>
          <a:bodyPr wrap="none" anchor="ctr"/>
          <a:lstStyle/>
          <a:p>
            <a:endParaRPr lang="zh-TW" altLang="zh-TW"/>
          </a:p>
        </p:txBody>
      </p:sp>
      <p:sp>
        <p:nvSpPr>
          <p:cNvPr id="95321" name="Text Box 43"/>
          <p:cNvSpPr txBox="1">
            <a:spLocks noChangeArrowheads="1"/>
          </p:cNvSpPr>
          <p:nvPr/>
        </p:nvSpPr>
        <p:spPr bwMode="auto">
          <a:xfrm>
            <a:off x="1214438" y="2000250"/>
            <a:ext cx="792162" cy="258763"/>
          </a:xfrm>
          <a:prstGeom prst="rect">
            <a:avLst/>
          </a:prstGeom>
          <a:noFill/>
          <a:ln w="9525">
            <a:noFill/>
            <a:miter lim="800000"/>
            <a:headEnd/>
            <a:tailEnd/>
          </a:ln>
        </p:spPr>
        <p:txBody>
          <a:bodyPr wrap="none">
            <a:spAutoFit/>
          </a:bodyPr>
          <a:lstStyle/>
          <a:p>
            <a:pPr>
              <a:lnSpc>
                <a:spcPct val="90000"/>
              </a:lnSpc>
            </a:pPr>
            <a:r>
              <a:rPr lang="en-US" altLang="zh-TW" sz="1200"/>
              <a:t>Mail</a:t>
            </a:r>
            <a:r>
              <a:rPr lang="zh-TW" altLang="en-US" sz="1200"/>
              <a:t>系統</a:t>
            </a:r>
          </a:p>
        </p:txBody>
      </p:sp>
      <p:grpSp>
        <p:nvGrpSpPr>
          <p:cNvPr id="95322" name="Group 89"/>
          <p:cNvGrpSpPr>
            <a:grpSpLocks/>
          </p:cNvGrpSpPr>
          <p:nvPr/>
        </p:nvGrpSpPr>
        <p:grpSpPr bwMode="auto">
          <a:xfrm>
            <a:off x="3473450" y="4017963"/>
            <a:ext cx="935038" cy="936625"/>
            <a:chOff x="3016" y="391"/>
            <a:chExt cx="726" cy="798"/>
          </a:xfrm>
        </p:grpSpPr>
        <p:pic>
          <p:nvPicPr>
            <p:cNvPr id="95324" name="Picture 90" descr="DS-14"/>
            <p:cNvPicPr>
              <a:picLocks noChangeAspect="1" noChangeArrowheads="1"/>
            </p:cNvPicPr>
            <p:nvPr/>
          </p:nvPicPr>
          <p:blipFill>
            <a:blip r:embed="rId11"/>
            <a:srcRect/>
            <a:stretch>
              <a:fillRect/>
            </a:stretch>
          </p:blipFill>
          <p:spPr bwMode="auto">
            <a:xfrm>
              <a:off x="3016" y="572"/>
              <a:ext cx="726" cy="208"/>
            </a:xfrm>
            <a:prstGeom prst="rect">
              <a:avLst/>
            </a:prstGeom>
            <a:noFill/>
            <a:ln w="9525">
              <a:noFill/>
              <a:miter lim="800000"/>
              <a:headEnd/>
              <a:tailEnd/>
            </a:ln>
          </p:spPr>
        </p:pic>
        <p:pic>
          <p:nvPicPr>
            <p:cNvPr id="95325" name="Picture 91" descr="FAS3000"/>
            <p:cNvPicPr>
              <a:picLocks noChangeAspect="1" noChangeArrowheads="1"/>
            </p:cNvPicPr>
            <p:nvPr/>
          </p:nvPicPr>
          <p:blipFill>
            <a:blip r:embed="rId12"/>
            <a:srcRect/>
            <a:stretch>
              <a:fillRect/>
            </a:stretch>
          </p:blipFill>
          <p:spPr bwMode="auto">
            <a:xfrm>
              <a:off x="3016" y="391"/>
              <a:ext cx="726" cy="202"/>
            </a:xfrm>
            <a:prstGeom prst="rect">
              <a:avLst/>
            </a:prstGeom>
            <a:noFill/>
            <a:ln w="9525">
              <a:noFill/>
              <a:miter lim="800000"/>
              <a:headEnd/>
              <a:tailEnd/>
            </a:ln>
          </p:spPr>
        </p:pic>
        <p:pic>
          <p:nvPicPr>
            <p:cNvPr id="95326" name="Picture 92" descr="DS-14"/>
            <p:cNvPicPr>
              <a:picLocks noChangeAspect="1" noChangeArrowheads="1"/>
            </p:cNvPicPr>
            <p:nvPr/>
          </p:nvPicPr>
          <p:blipFill>
            <a:blip r:embed="rId11"/>
            <a:srcRect/>
            <a:stretch>
              <a:fillRect/>
            </a:stretch>
          </p:blipFill>
          <p:spPr bwMode="auto">
            <a:xfrm>
              <a:off x="3016" y="773"/>
              <a:ext cx="726" cy="208"/>
            </a:xfrm>
            <a:prstGeom prst="rect">
              <a:avLst/>
            </a:prstGeom>
            <a:noFill/>
            <a:ln w="9525">
              <a:noFill/>
              <a:miter lim="800000"/>
              <a:headEnd/>
              <a:tailEnd/>
            </a:ln>
          </p:spPr>
        </p:pic>
        <p:pic>
          <p:nvPicPr>
            <p:cNvPr id="95327" name="Picture 93" descr="DS-14"/>
            <p:cNvPicPr>
              <a:picLocks noChangeAspect="1" noChangeArrowheads="1"/>
            </p:cNvPicPr>
            <p:nvPr/>
          </p:nvPicPr>
          <p:blipFill>
            <a:blip r:embed="rId11"/>
            <a:srcRect/>
            <a:stretch>
              <a:fillRect/>
            </a:stretch>
          </p:blipFill>
          <p:spPr bwMode="auto">
            <a:xfrm>
              <a:off x="3016" y="981"/>
              <a:ext cx="726" cy="208"/>
            </a:xfrm>
            <a:prstGeom prst="rect">
              <a:avLst/>
            </a:prstGeom>
            <a:noFill/>
            <a:ln w="9525">
              <a:noFill/>
              <a:miter lim="800000"/>
              <a:headEnd/>
              <a:tailEnd/>
            </a:ln>
          </p:spPr>
        </p:pic>
      </p:grpSp>
      <p:sp>
        <p:nvSpPr>
          <p:cNvPr id="95323" name="Rectangle 15"/>
          <p:cNvSpPr>
            <a:spLocks noChangeArrowheads="1"/>
          </p:cNvSpPr>
          <p:nvPr/>
        </p:nvSpPr>
        <p:spPr bwMode="auto">
          <a:xfrm>
            <a:off x="428625" y="5205413"/>
            <a:ext cx="5286375" cy="730250"/>
          </a:xfrm>
          <a:prstGeom prst="rect">
            <a:avLst/>
          </a:prstGeom>
          <a:noFill/>
          <a:ln w="9525">
            <a:noFill/>
            <a:miter lim="800000"/>
            <a:headEnd/>
            <a:tailEnd/>
          </a:ln>
        </p:spPr>
        <p:txBody>
          <a:bodyPr>
            <a:spAutoFit/>
          </a:bodyPr>
          <a:lstStyle/>
          <a:p>
            <a:pPr marL="284163" indent="-284163">
              <a:spcBef>
                <a:spcPct val="30000"/>
              </a:spcBef>
              <a:buClr>
                <a:schemeClr val="accent1"/>
              </a:buClr>
              <a:buFont typeface="Webdings" pitchFamily="18" charset="2"/>
              <a:buChar char="4"/>
              <a:tabLst>
                <a:tab pos="3654425" algn="r"/>
              </a:tabLst>
            </a:pPr>
            <a:r>
              <a:rPr lang="zh-TW" altLang="en-US"/>
              <a:t>目前應用方式 </a:t>
            </a:r>
            <a:r>
              <a:rPr lang="en-US" altLang="zh-TW"/>
              <a:t>:  NAS , iSCSI</a:t>
            </a:r>
          </a:p>
          <a:p>
            <a:pPr marL="284163" indent="-284163">
              <a:spcBef>
                <a:spcPct val="30000"/>
              </a:spcBef>
              <a:buClr>
                <a:schemeClr val="accent1"/>
              </a:buClr>
              <a:buFont typeface="Webdings" pitchFamily="18" charset="2"/>
              <a:buChar char="4"/>
              <a:tabLst>
                <a:tab pos="3654425" algn="r"/>
              </a:tabLst>
            </a:pPr>
            <a:r>
              <a:rPr lang="zh-TW" altLang="en-US"/>
              <a:t>目前應用</a:t>
            </a:r>
            <a:r>
              <a:rPr lang="en-US" altLang="zh-TW"/>
              <a:t>AP : Mail , HPC , AP</a:t>
            </a:r>
            <a:r>
              <a:rPr lang="zh-TW" altLang="en-US"/>
              <a:t>測試開發</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76" name="圓角矩形 114"/>
          <p:cNvSpPr>
            <a:spLocks noChangeArrowheads="1"/>
          </p:cNvSpPr>
          <p:nvPr/>
        </p:nvSpPr>
        <p:spPr bwMode="auto">
          <a:xfrm>
            <a:off x="5929313" y="857250"/>
            <a:ext cx="2928937" cy="5143500"/>
          </a:xfrm>
          <a:prstGeom prst="roundRect">
            <a:avLst>
              <a:gd name="adj" fmla="val 16667"/>
            </a:avLst>
          </a:prstGeom>
          <a:solidFill>
            <a:srgbClr val="99FF66"/>
          </a:solidFill>
          <a:ln w="0" algn="ctr">
            <a:noFill/>
            <a:round/>
            <a:headEnd/>
            <a:tailEnd/>
          </a:ln>
        </p:spPr>
        <p:txBody>
          <a:bodyPr wrap="none" anchor="ctr"/>
          <a:lstStyle/>
          <a:p>
            <a:endParaRPr lang="zh-TW" altLang="zh-TW"/>
          </a:p>
        </p:txBody>
      </p:sp>
      <p:sp>
        <p:nvSpPr>
          <p:cNvPr id="96277" name="Rectangle 2"/>
          <p:cNvSpPr>
            <a:spLocks noGrp="1" noChangeArrowheads="1"/>
          </p:cNvSpPr>
          <p:nvPr>
            <p:ph type="title" idx="4294967295"/>
          </p:nvPr>
        </p:nvSpPr>
        <p:spPr>
          <a:xfrm>
            <a:off x="990600" y="-214313"/>
            <a:ext cx="8020050" cy="914401"/>
          </a:xfrm>
        </p:spPr>
        <p:txBody>
          <a:bodyPr tIns="0" bIns="0"/>
          <a:lstStyle/>
          <a:p>
            <a:pPr eaLnBrk="1" hangingPunct="1"/>
            <a:r>
              <a:rPr lang="zh-TW" altLang="en-US" smtClean="0"/>
              <a:t>交大現況示意與未來規劃</a:t>
            </a:r>
          </a:p>
        </p:txBody>
      </p:sp>
      <p:sp>
        <p:nvSpPr>
          <p:cNvPr id="96278" name="Rectangle 3"/>
          <p:cNvSpPr>
            <a:spLocks noChangeArrowheads="1"/>
          </p:cNvSpPr>
          <p:nvPr/>
        </p:nvSpPr>
        <p:spPr bwMode="auto">
          <a:xfrm>
            <a:off x="6281738" y="3082925"/>
            <a:ext cx="2232025" cy="574675"/>
          </a:xfrm>
          <a:prstGeom prst="rect">
            <a:avLst/>
          </a:prstGeom>
          <a:solidFill>
            <a:srgbClr val="FFCCCC"/>
          </a:solidFill>
          <a:ln w="9525">
            <a:noFill/>
            <a:miter lim="800000"/>
            <a:headEnd/>
            <a:tailEnd/>
          </a:ln>
        </p:spPr>
        <p:txBody>
          <a:bodyPr wrap="none" anchor="ctr"/>
          <a:lstStyle/>
          <a:p>
            <a:endParaRPr lang="zh-TW" altLang="zh-TW"/>
          </a:p>
        </p:txBody>
      </p:sp>
      <p:sp>
        <p:nvSpPr>
          <p:cNvPr id="96279" name="Rectangle 4"/>
          <p:cNvSpPr>
            <a:spLocks noChangeArrowheads="1"/>
          </p:cNvSpPr>
          <p:nvPr/>
        </p:nvSpPr>
        <p:spPr bwMode="auto">
          <a:xfrm>
            <a:off x="6281738" y="3802063"/>
            <a:ext cx="2232025" cy="1366837"/>
          </a:xfrm>
          <a:prstGeom prst="rect">
            <a:avLst/>
          </a:prstGeom>
          <a:solidFill>
            <a:srgbClr val="CCFFFF"/>
          </a:solidFill>
          <a:ln w="9525">
            <a:noFill/>
            <a:miter lim="800000"/>
            <a:headEnd/>
            <a:tailEnd/>
          </a:ln>
        </p:spPr>
        <p:txBody>
          <a:bodyPr wrap="none" anchor="ctr"/>
          <a:lstStyle/>
          <a:p>
            <a:endParaRPr lang="zh-TW" altLang="zh-TW"/>
          </a:p>
        </p:txBody>
      </p:sp>
      <p:sp>
        <p:nvSpPr>
          <p:cNvPr id="96280" name="Rectangle 6"/>
          <p:cNvSpPr>
            <a:spLocks noChangeArrowheads="1"/>
          </p:cNvSpPr>
          <p:nvPr/>
        </p:nvSpPr>
        <p:spPr bwMode="auto">
          <a:xfrm>
            <a:off x="304800" y="3802063"/>
            <a:ext cx="4968875" cy="1366837"/>
          </a:xfrm>
          <a:prstGeom prst="rect">
            <a:avLst/>
          </a:prstGeom>
          <a:solidFill>
            <a:srgbClr val="CCFFFF"/>
          </a:solidFill>
          <a:ln w="9525">
            <a:noFill/>
            <a:miter lim="800000"/>
            <a:headEnd/>
            <a:tailEnd/>
          </a:ln>
        </p:spPr>
        <p:txBody>
          <a:bodyPr wrap="none" anchor="ctr"/>
          <a:lstStyle/>
          <a:p>
            <a:endParaRPr lang="zh-TW" altLang="zh-TW"/>
          </a:p>
        </p:txBody>
      </p:sp>
      <p:sp>
        <p:nvSpPr>
          <p:cNvPr id="96281" name="Rectangle 7"/>
          <p:cNvSpPr>
            <a:spLocks noChangeArrowheads="1"/>
          </p:cNvSpPr>
          <p:nvPr/>
        </p:nvSpPr>
        <p:spPr bwMode="auto">
          <a:xfrm>
            <a:off x="304800" y="3082925"/>
            <a:ext cx="4968875" cy="574675"/>
          </a:xfrm>
          <a:prstGeom prst="rect">
            <a:avLst/>
          </a:prstGeom>
          <a:solidFill>
            <a:srgbClr val="FFCCCC"/>
          </a:solidFill>
          <a:ln w="9525">
            <a:noFill/>
            <a:miter lim="800000"/>
            <a:headEnd/>
            <a:tailEnd/>
          </a:ln>
        </p:spPr>
        <p:txBody>
          <a:bodyPr wrap="none" anchor="ctr"/>
          <a:lstStyle/>
          <a:p>
            <a:endParaRPr lang="zh-TW" altLang="zh-TW"/>
          </a:p>
        </p:txBody>
      </p:sp>
      <p:sp>
        <p:nvSpPr>
          <p:cNvPr id="96282" name="Text Box 8"/>
          <p:cNvSpPr txBox="1">
            <a:spLocks noChangeArrowheads="1"/>
          </p:cNvSpPr>
          <p:nvPr/>
        </p:nvSpPr>
        <p:spPr bwMode="auto">
          <a:xfrm>
            <a:off x="1328738" y="631825"/>
            <a:ext cx="3171825" cy="396875"/>
          </a:xfrm>
          <a:prstGeom prst="rect">
            <a:avLst/>
          </a:prstGeom>
          <a:noFill/>
          <a:ln w="9525">
            <a:noFill/>
            <a:miter lim="800000"/>
            <a:headEnd/>
            <a:tailEnd/>
          </a:ln>
        </p:spPr>
        <p:txBody>
          <a:bodyPr>
            <a:spAutoFit/>
          </a:bodyPr>
          <a:lstStyle/>
          <a:p>
            <a:pPr fontAlgn="ctr"/>
            <a:r>
              <a:rPr lang="en-US" altLang="zh-TW" sz="2000"/>
              <a:t>Primary Site</a:t>
            </a:r>
          </a:p>
        </p:txBody>
      </p:sp>
      <p:sp>
        <p:nvSpPr>
          <p:cNvPr id="96283" name="Text Box 9"/>
          <p:cNvSpPr txBox="1">
            <a:spLocks noChangeArrowheads="1"/>
          </p:cNvSpPr>
          <p:nvPr/>
        </p:nvSpPr>
        <p:spPr bwMode="auto">
          <a:xfrm>
            <a:off x="6208713" y="596900"/>
            <a:ext cx="2233612" cy="396875"/>
          </a:xfrm>
          <a:prstGeom prst="rect">
            <a:avLst/>
          </a:prstGeom>
          <a:noFill/>
          <a:ln w="9525">
            <a:noFill/>
            <a:miter lim="800000"/>
            <a:headEnd/>
            <a:tailEnd/>
          </a:ln>
        </p:spPr>
        <p:txBody>
          <a:bodyPr>
            <a:spAutoFit/>
          </a:bodyPr>
          <a:lstStyle/>
          <a:p>
            <a:pPr fontAlgn="ctr"/>
            <a:r>
              <a:rPr lang="en-US" altLang="zh-TW" sz="2000"/>
              <a:t>DR Site</a:t>
            </a:r>
          </a:p>
        </p:txBody>
      </p:sp>
      <p:sp>
        <p:nvSpPr>
          <p:cNvPr id="96284" name="Line 10"/>
          <p:cNvSpPr>
            <a:spLocks noChangeShapeType="1"/>
          </p:cNvSpPr>
          <p:nvPr/>
        </p:nvSpPr>
        <p:spPr bwMode="auto">
          <a:xfrm>
            <a:off x="3400425" y="4162425"/>
            <a:ext cx="4175125" cy="0"/>
          </a:xfrm>
          <a:prstGeom prst="line">
            <a:avLst/>
          </a:prstGeom>
          <a:noFill/>
          <a:ln w="28575">
            <a:solidFill>
              <a:schemeClr val="bg2"/>
            </a:solidFill>
            <a:round/>
            <a:headEnd/>
            <a:tailEnd/>
          </a:ln>
        </p:spPr>
        <p:txBody>
          <a:bodyPr wrap="none"/>
          <a:lstStyle/>
          <a:p>
            <a:endParaRPr lang="zh-TW" altLang="en-US"/>
          </a:p>
        </p:txBody>
      </p:sp>
      <p:sp>
        <p:nvSpPr>
          <p:cNvPr id="96285" name="Line 11"/>
          <p:cNvSpPr>
            <a:spLocks noChangeShapeType="1"/>
          </p:cNvSpPr>
          <p:nvPr/>
        </p:nvSpPr>
        <p:spPr bwMode="auto">
          <a:xfrm>
            <a:off x="1716088" y="2016125"/>
            <a:ext cx="0" cy="995363"/>
          </a:xfrm>
          <a:prstGeom prst="line">
            <a:avLst/>
          </a:prstGeom>
          <a:noFill/>
          <a:ln w="28575">
            <a:solidFill>
              <a:schemeClr val="bg2"/>
            </a:solidFill>
            <a:round/>
            <a:headEnd/>
            <a:tailEnd/>
          </a:ln>
        </p:spPr>
        <p:txBody>
          <a:bodyPr wrap="none"/>
          <a:lstStyle/>
          <a:p>
            <a:endParaRPr lang="zh-TW" altLang="en-US"/>
          </a:p>
        </p:txBody>
      </p:sp>
      <p:sp>
        <p:nvSpPr>
          <p:cNvPr id="96286" name="Line 12"/>
          <p:cNvSpPr>
            <a:spLocks noChangeShapeType="1"/>
          </p:cNvSpPr>
          <p:nvPr/>
        </p:nvSpPr>
        <p:spPr bwMode="auto">
          <a:xfrm>
            <a:off x="4121150" y="2016125"/>
            <a:ext cx="0" cy="706438"/>
          </a:xfrm>
          <a:prstGeom prst="line">
            <a:avLst/>
          </a:prstGeom>
          <a:noFill/>
          <a:ln w="28575">
            <a:solidFill>
              <a:schemeClr val="bg2"/>
            </a:solidFill>
            <a:round/>
            <a:headEnd/>
            <a:tailEnd/>
          </a:ln>
        </p:spPr>
        <p:txBody>
          <a:bodyPr wrap="none"/>
          <a:lstStyle/>
          <a:p>
            <a:endParaRPr lang="zh-TW" altLang="en-US"/>
          </a:p>
        </p:txBody>
      </p:sp>
      <p:sp>
        <p:nvSpPr>
          <p:cNvPr id="96287" name="Line 13"/>
          <p:cNvSpPr>
            <a:spLocks noChangeShapeType="1"/>
          </p:cNvSpPr>
          <p:nvPr/>
        </p:nvSpPr>
        <p:spPr bwMode="auto">
          <a:xfrm>
            <a:off x="1671638" y="3009900"/>
            <a:ext cx="936625" cy="431800"/>
          </a:xfrm>
          <a:prstGeom prst="line">
            <a:avLst/>
          </a:prstGeom>
          <a:noFill/>
          <a:ln w="28575">
            <a:solidFill>
              <a:srgbClr val="3366FF"/>
            </a:solidFill>
            <a:round/>
            <a:headEnd/>
            <a:tailEnd/>
          </a:ln>
        </p:spPr>
        <p:txBody>
          <a:bodyPr wrap="none"/>
          <a:lstStyle/>
          <a:p>
            <a:endParaRPr lang="zh-TW" altLang="en-US"/>
          </a:p>
        </p:txBody>
      </p:sp>
      <p:sp>
        <p:nvSpPr>
          <p:cNvPr id="96288" name="Line 14"/>
          <p:cNvSpPr>
            <a:spLocks noChangeShapeType="1"/>
          </p:cNvSpPr>
          <p:nvPr/>
        </p:nvSpPr>
        <p:spPr bwMode="auto">
          <a:xfrm flipH="1">
            <a:off x="2608263" y="3009900"/>
            <a:ext cx="358775" cy="431800"/>
          </a:xfrm>
          <a:prstGeom prst="line">
            <a:avLst/>
          </a:prstGeom>
          <a:noFill/>
          <a:ln w="28575">
            <a:solidFill>
              <a:srgbClr val="3366FF"/>
            </a:solidFill>
            <a:round/>
            <a:headEnd/>
            <a:tailEnd/>
          </a:ln>
        </p:spPr>
        <p:txBody>
          <a:bodyPr wrap="none"/>
          <a:lstStyle/>
          <a:p>
            <a:endParaRPr lang="zh-TW" altLang="en-US"/>
          </a:p>
        </p:txBody>
      </p:sp>
      <p:sp>
        <p:nvSpPr>
          <p:cNvPr id="96289" name="Line 15"/>
          <p:cNvSpPr>
            <a:spLocks noChangeShapeType="1"/>
          </p:cNvSpPr>
          <p:nvPr/>
        </p:nvSpPr>
        <p:spPr bwMode="auto">
          <a:xfrm>
            <a:off x="2970213" y="2016125"/>
            <a:ext cx="0" cy="647700"/>
          </a:xfrm>
          <a:prstGeom prst="line">
            <a:avLst/>
          </a:prstGeom>
          <a:noFill/>
          <a:ln w="28575">
            <a:solidFill>
              <a:schemeClr val="bg2"/>
            </a:solidFill>
            <a:round/>
            <a:headEnd/>
            <a:tailEnd/>
          </a:ln>
        </p:spPr>
        <p:txBody>
          <a:bodyPr wrap="none"/>
          <a:lstStyle/>
          <a:p>
            <a:endParaRPr lang="zh-TW" altLang="en-US"/>
          </a:p>
        </p:txBody>
      </p:sp>
      <p:sp>
        <p:nvSpPr>
          <p:cNvPr id="96290" name="Text Box 16"/>
          <p:cNvSpPr txBox="1">
            <a:spLocks noChangeAspect="1" noChangeArrowheads="1"/>
          </p:cNvSpPr>
          <p:nvPr/>
        </p:nvSpPr>
        <p:spPr bwMode="gray">
          <a:xfrm>
            <a:off x="6357938" y="4954588"/>
            <a:ext cx="1785937" cy="276225"/>
          </a:xfrm>
          <a:prstGeom prst="rect">
            <a:avLst/>
          </a:prstGeom>
          <a:noFill/>
          <a:ln w="9525">
            <a:noFill/>
            <a:miter lim="800000"/>
            <a:headEnd/>
            <a:tailEnd/>
          </a:ln>
        </p:spPr>
        <p:txBody>
          <a:bodyPr>
            <a:spAutoFit/>
          </a:bodyPr>
          <a:lstStyle/>
          <a:p>
            <a:r>
              <a:rPr lang="en-US" altLang="zh-TW" sz="1200"/>
              <a:t>NetApp FC+SATA</a:t>
            </a:r>
          </a:p>
        </p:txBody>
      </p:sp>
      <p:sp>
        <p:nvSpPr>
          <p:cNvPr id="96291" name="Text Box 17"/>
          <p:cNvSpPr txBox="1">
            <a:spLocks noChangeArrowheads="1"/>
          </p:cNvSpPr>
          <p:nvPr/>
        </p:nvSpPr>
        <p:spPr bwMode="auto">
          <a:xfrm>
            <a:off x="1331913" y="3284538"/>
            <a:ext cx="1295400" cy="214312"/>
          </a:xfrm>
          <a:prstGeom prst="rect">
            <a:avLst/>
          </a:prstGeom>
          <a:noFill/>
          <a:ln w="9525">
            <a:noFill/>
            <a:miter lim="800000"/>
            <a:headEnd/>
            <a:tailEnd/>
          </a:ln>
        </p:spPr>
        <p:txBody>
          <a:bodyPr>
            <a:spAutoFit/>
          </a:bodyPr>
          <a:lstStyle/>
          <a:p>
            <a:r>
              <a:rPr lang="en-US" altLang="zh-TW" sz="800">
                <a:solidFill>
                  <a:srgbClr val="3366FF"/>
                </a:solidFill>
              </a:rPr>
              <a:t>Gigabit Ethernet</a:t>
            </a:r>
          </a:p>
        </p:txBody>
      </p:sp>
      <p:sp>
        <p:nvSpPr>
          <p:cNvPr id="96292" name="Text Box 18"/>
          <p:cNvSpPr txBox="1">
            <a:spLocks noChangeAspect="1" noChangeArrowheads="1"/>
          </p:cNvSpPr>
          <p:nvPr/>
        </p:nvSpPr>
        <p:spPr bwMode="gray">
          <a:xfrm>
            <a:off x="1000125" y="4929188"/>
            <a:ext cx="2428875" cy="276225"/>
          </a:xfrm>
          <a:prstGeom prst="rect">
            <a:avLst/>
          </a:prstGeom>
          <a:noFill/>
          <a:ln w="9525">
            <a:noFill/>
            <a:miter lim="800000"/>
            <a:headEnd/>
            <a:tailEnd/>
          </a:ln>
        </p:spPr>
        <p:txBody>
          <a:bodyPr>
            <a:spAutoFit/>
          </a:bodyPr>
          <a:lstStyle/>
          <a:p>
            <a:r>
              <a:rPr lang="en-US" altLang="zh-TW" sz="1200"/>
              <a:t>NetApp FAS 3000 FC   44TB</a:t>
            </a:r>
          </a:p>
        </p:txBody>
      </p:sp>
      <p:sp>
        <p:nvSpPr>
          <p:cNvPr id="96293" name="Line 19"/>
          <p:cNvSpPr>
            <a:spLocks noChangeShapeType="1"/>
          </p:cNvSpPr>
          <p:nvPr/>
        </p:nvSpPr>
        <p:spPr bwMode="auto">
          <a:xfrm flipH="1" flipV="1">
            <a:off x="2608263" y="3514725"/>
            <a:ext cx="1439862" cy="503238"/>
          </a:xfrm>
          <a:prstGeom prst="line">
            <a:avLst/>
          </a:prstGeom>
          <a:noFill/>
          <a:ln w="28575">
            <a:solidFill>
              <a:srgbClr val="3366FF"/>
            </a:solidFill>
            <a:round/>
            <a:headEnd/>
            <a:tailEnd/>
          </a:ln>
        </p:spPr>
        <p:txBody>
          <a:bodyPr wrap="none"/>
          <a:lstStyle/>
          <a:p>
            <a:endParaRPr lang="zh-TW" altLang="en-US"/>
          </a:p>
        </p:txBody>
      </p:sp>
      <p:pic>
        <p:nvPicPr>
          <p:cNvPr id="96294" name="Picture 20" descr="network cloud"/>
          <p:cNvPicPr>
            <a:picLocks noChangeAspect="1" noChangeArrowheads="1"/>
          </p:cNvPicPr>
          <p:nvPr/>
        </p:nvPicPr>
        <p:blipFill>
          <a:blip r:embed="rId4"/>
          <a:srcRect/>
          <a:stretch>
            <a:fillRect/>
          </a:stretch>
        </p:blipFill>
        <p:spPr bwMode="auto">
          <a:xfrm>
            <a:off x="5143500" y="3714750"/>
            <a:ext cx="1100138" cy="581025"/>
          </a:xfrm>
          <a:prstGeom prst="rect">
            <a:avLst/>
          </a:prstGeom>
          <a:noFill/>
          <a:ln w="9525">
            <a:noFill/>
            <a:miter lim="800000"/>
            <a:headEnd/>
            <a:tailEnd/>
          </a:ln>
        </p:spPr>
      </p:pic>
      <p:sp>
        <p:nvSpPr>
          <p:cNvPr id="96295" name="Text Box 23"/>
          <p:cNvSpPr txBox="1">
            <a:spLocks noChangeArrowheads="1"/>
          </p:cNvSpPr>
          <p:nvPr/>
        </p:nvSpPr>
        <p:spPr bwMode="auto">
          <a:xfrm>
            <a:off x="2678113" y="3082925"/>
            <a:ext cx="720725" cy="304800"/>
          </a:xfrm>
          <a:prstGeom prst="rect">
            <a:avLst/>
          </a:prstGeom>
          <a:noFill/>
          <a:ln w="9525">
            <a:noFill/>
            <a:miter lim="800000"/>
            <a:headEnd/>
            <a:tailEnd/>
          </a:ln>
        </p:spPr>
        <p:txBody>
          <a:bodyPr>
            <a:spAutoFit/>
          </a:bodyPr>
          <a:lstStyle/>
          <a:p>
            <a:r>
              <a:rPr lang="en-US" altLang="zh-TW" sz="1400" i="1"/>
              <a:t>NFS</a:t>
            </a:r>
          </a:p>
        </p:txBody>
      </p:sp>
      <p:sp>
        <p:nvSpPr>
          <p:cNvPr id="96296" name="Text Box 24"/>
          <p:cNvSpPr txBox="1">
            <a:spLocks noChangeArrowheads="1"/>
          </p:cNvSpPr>
          <p:nvPr/>
        </p:nvSpPr>
        <p:spPr bwMode="auto">
          <a:xfrm>
            <a:off x="4000500" y="3000375"/>
            <a:ext cx="1239838" cy="307975"/>
          </a:xfrm>
          <a:prstGeom prst="rect">
            <a:avLst/>
          </a:prstGeom>
          <a:noFill/>
          <a:ln w="9525">
            <a:noFill/>
            <a:miter lim="800000"/>
            <a:headEnd/>
            <a:tailEnd/>
          </a:ln>
        </p:spPr>
        <p:txBody>
          <a:bodyPr>
            <a:spAutoFit/>
          </a:bodyPr>
          <a:lstStyle/>
          <a:p>
            <a:r>
              <a:rPr lang="en-US" altLang="zh-TW" sz="1400" i="1"/>
              <a:t>ISCSI/FCP</a:t>
            </a:r>
          </a:p>
        </p:txBody>
      </p:sp>
      <p:sp>
        <p:nvSpPr>
          <p:cNvPr id="96297" name="Line 25"/>
          <p:cNvSpPr>
            <a:spLocks noChangeShapeType="1"/>
          </p:cNvSpPr>
          <p:nvPr/>
        </p:nvSpPr>
        <p:spPr bwMode="auto">
          <a:xfrm>
            <a:off x="6624638" y="2686050"/>
            <a:ext cx="0" cy="647700"/>
          </a:xfrm>
          <a:prstGeom prst="line">
            <a:avLst/>
          </a:prstGeom>
          <a:noFill/>
          <a:ln w="28575">
            <a:solidFill>
              <a:srgbClr val="3366FF"/>
            </a:solidFill>
            <a:round/>
            <a:headEnd/>
            <a:tailEnd/>
          </a:ln>
        </p:spPr>
        <p:txBody>
          <a:bodyPr wrap="none"/>
          <a:lstStyle/>
          <a:p>
            <a:endParaRPr lang="zh-TW" altLang="en-US"/>
          </a:p>
        </p:txBody>
      </p:sp>
      <p:sp>
        <p:nvSpPr>
          <p:cNvPr id="96298" name="Line 26"/>
          <p:cNvSpPr>
            <a:spLocks noChangeShapeType="1"/>
          </p:cNvSpPr>
          <p:nvPr/>
        </p:nvSpPr>
        <p:spPr bwMode="auto">
          <a:xfrm>
            <a:off x="7924800" y="2676525"/>
            <a:ext cx="0" cy="647700"/>
          </a:xfrm>
          <a:prstGeom prst="line">
            <a:avLst/>
          </a:prstGeom>
          <a:noFill/>
          <a:ln w="28575">
            <a:solidFill>
              <a:srgbClr val="3366FF"/>
            </a:solidFill>
            <a:round/>
            <a:headEnd/>
            <a:tailEnd/>
          </a:ln>
        </p:spPr>
        <p:txBody>
          <a:bodyPr wrap="none"/>
          <a:lstStyle/>
          <a:p>
            <a:endParaRPr lang="zh-TW" altLang="en-US"/>
          </a:p>
        </p:txBody>
      </p:sp>
      <p:sp>
        <p:nvSpPr>
          <p:cNvPr id="96299" name="Line 27"/>
          <p:cNvSpPr>
            <a:spLocks noChangeShapeType="1"/>
          </p:cNvSpPr>
          <p:nvPr/>
        </p:nvSpPr>
        <p:spPr bwMode="auto">
          <a:xfrm>
            <a:off x="6642100" y="3333750"/>
            <a:ext cx="1295400" cy="0"/>
          </a:xfrm>
          <a:prstGeom prst="line">
            <a:avLst/>
          </a:prstGeom>
          <a:noFill/>
          <a:ln w="28575">
            <a:solidFill>
              <a:srgbClr val="3366FF"/>
            </a:solidFill>
            <a:round/>
            <a:headEnd/>
            <a:tailEnd/>
          </a:ln>
        </p:spPr>
        <p:txBody>
          <a:bodyPr wrap="none"/>
          <a:lstStyle/>
          <a:p>
            <a:endParaRPr lang="zh-TW" altLang="en-US"/>
          </a:p>
        </p:txBody>
      </p:sp>
      <p:sp>
        <p:nvSpPr>
          <p:cNvPr id="96300" name="Line 28"/>
          <p:cNvSpPr>
            <a:spLocks noChangeShapeType="1"/>
          </p:cNvSpPr>
          <p:nvPr/>
        </p:nvSpPr>
        <p:spPr bwMode="auto">
          <a:xfrm>
            <a:off x="7237413" y="2938463"/>
            <a:ext cx="0" cy="1584325"/>
          </a:xfrm>
          <a:prstGeom prst="line">
            <a:avLst/>
          </a:prstGeom>
          <a:noFill/>
          <a:ln w="28575">
            <a:solidFill>
              <a:srgbClr val="3366FF"/>
            </a:solidFill>
            <a:round/>
            <a:headEnd/>
            <a:tailEnd/>
          </a:ln>
        </p:spPr>
        <p:txBody>
          <a:bodyPr wrap="none"/>
          <a:lstStyle/>
          <a:p>
            <a:endParaRPr lang="zh-TW" altLang="en-US"/>
          </a:p>
        </p:txBody>
      </p:sp>
      <p:grpSp>
        <p:nvGrpSpPr>
          <p:cNvPr id="96301" name="Group 30"/>
          <p:cNvGrpSpPr>
            <a:grpSpLocks/>
          </p:cNvGrpSpPr>
          <p:nvPr/>
        </p:nvGrpSpPr>
        <p:grpSpPr bwMode="auto">
          <a:xfrm>
            <a:off x="1239838" y="2195513"/>
            <a:ext cx="936625" cy="958850"/>
            <a:chOff x="1156" y="1465"/>
            <a:chExt cx="590" cy="604"/>
          </a:xfrm>
        </p:grpSpPr>
        <p:graphicFrame>
          <p:nvGraphicFramePr>
            <p:cNvPr id="96272" name="Object 31"/>
            <p:cNvGraphicFramePr>
              <a:graphicFrameLocks noChangeAspect="1"/>
            </p:cNvGraphicFramePr>
            <p:nvPr/>
          </p:nvGraphicFramePr>
          <p:xfrm>
            <a:off x="1156" y="1660"/>
            <a:ext cx="318" cy="409"/>
          </p:xfrm>
          <a:graphic>
            <a:graphicData uri="http://schemas.openxmlformats.org/presentationml/2006/ole">
              <p:oleObj spid="_x0000_s96272" name="Visio" r:id="rId5" imgW="333146" imgH="470306" progId="Visio.Drawing.11">
                <p:embed/>
              </p:oleObj>
            </a:graphicData>
          </a:graphic>
        </p:graphicFrame>
        <p:graphicFrame>
          <p:nvGraphicFramePr>
            <p:cNvPr id="96273" name="Object 32"/>
            <p:cNvGraphicFramePr>
              <a:graphicFrameLocks noChangeAspect="1"/>
            </p:cNvGraphicFramePr>
            <p:nvPr/>
          </p:nvGraphicFramePr>
          <p:xfrm>
            <a:off x="1411" y="1661"/>
            <a:ext cx="335" cy="373"/>
          </p:xfrm>
          <a:graphic>
            <a:graphicData uri="http://schemas.openxmlformats.org/presentationml/2006/ole">
              <p:oleObj spid="_x0000_s96273" name="Visio" r:id="rId6" imgW="369213" imgH="466308" progId="Visio.Drawing.11">
                <p:embed/>
              </p:oleObj>
            </a:graphicData>
          </a:graphic>
        </p:graphicFrame>
        <p:graphicFrame>
          <p:nvGraphicFramePr>
            <p:cNvPr id="96274" name="Object 33"/>
            <p:cNvGraphicFramePr>
              <a:graphicFrameLocks noChangeAspect="1"/>
            </p:cNvGraphicFramePr>
            <p:nvPr/>
          </p:nvGraphicFramePr>
          <p:xfrm>
            <a:off x="1411" y="1465"/>
            <a:ext cx="335" cy="372"/>
          </p:xfrm>
          <a:graphic>
            <a:graphicData uri="http://schemas.openxmlformats.org/presentationml/2006/ole">
              <p:oleObj spid="_x0000_s96274" name="Visio" r:id="rId7" imgW="369213" imgH="466308" progId="Visio.Drawing.11">
                <p:embed/>
              </p:oleObj>
            </a:graphicData>
          </a:graphic>
        </p:graphicFrame>
        <p:graphicFrame>
          <p:nvGraphicFramePr>
            <p:cNvPr id="96275" name="Object 34"/>
            <p:cNvGraphicFramePr>
              <a:graphicFrameLocks noChangeAspect="1"/>
            </p:cNvGraphicFramePr>
            <p:nvPr/>
          </p:nvGraphicFramePr>
          <p:xfrm>
            <a:off x="1156" y="1480"/>
            <a:ext cx="306" cy="431"/>
          </p:xfrm>
          <a:graphic>
            <a:graphicData uri="http://schemas.openxmlformats.org/presentationml/2006/ole">
              <p:oleObj spid="_x0000_s96275" name="Visio" r:id="rId8" imgW="333146" imgH="470306" progId="Visio.Drawing.11">
                <p:embed/>
              </p:oleObj>
            </a:graphicData>
          </a:graphic>
        </p:graphicFrame>
      </p:grpSp>
      <p:sp>
        <p:nvSpPr>
          <p:cNvPr id="96302" name="Line 35"/>
          <p:cNvSpPr>
            <a:spLocks noChangeShapeType="1"/>
          </p:cNvSpPr>
          <p:nvPr/>
        </p:nvSpPr>
        <p:spPr bwMode="auto">
          <a:xfrm>
            <a:off x="1566863" y="2016125"/>
            <a:ext cx="2841625" cy="0"/>
          </a:xfrm>
          <a:prstGeom prst="line">
            <a:avLst/>
          </a:prstGeom>
          <a:noFill/>
          <a:ln w="28575">
            <a:solidFill>
              <a:schemeClr val="bg2"/>
            </a:solidFill>
            <a:round/>
            <a:headEnd/>
            <a:tailEnd/>
          </a:ln>
        </p:spPr>
        <p:txBody>
          <a:bodyPr wrap="none"/>
          <a:lstStyle/>
          <a:p>
            <a:endParaRPr lang="zh-TW" altLang="en-US"/>
          </a:p>
        </p:txBody>
      </p:sp>
      <p:sp>
        <p:nvSpPr>
          <p:cNvPr id="96303" name="Rectangle 36"/>
          <p:cNvSpPr>
            <a:spLocks noChangeArrowheads="1"/>
          </p:cNvSpPr>
          <p:nvPr/>
        </p:nvSpPr>
        <p:spPr bwMode="auto">
          <a:xfrm>
            <a:off x="3114675" y="1584325"/>
            <a:ext cx="1565275" cy="274638"/>
          </a:xfrm>
          <a:prstGeom prst="rect">
            <a:avLst/>
          </a:prstGeom>
          <a:noFill/>
          <a:ln w="9525">
            <a:noFill/>
            <a:miter lim="800000"/>
            <a:headEnd/>
            <a:tailEnd/>
          </a:ln>
        </p:spPr>
        <p:txBody>
          <a:bodyPr>
            <a:spAutoFit/>
          </a:bodyPr>
          <a:lstStyle/>
          <a:p>
            <a:r>
              <a:rPr lang="en-US" altLang="zh-TW" sz="1200"/>
              <a:t>Clients Access</a:t>
            </a:r>
          </a:p>
        </p:txBody>
      </p:sp>
      <p:sp>
        <p:nvSpPr>
          <p:cNvPr id="96304" name="Text Box 37"/>
          <p:cNvSpPr txBox="1">
            <a:spLocks noChangeArrowheads="1"/>
          </p:cNvSpPr>
          <p:nvPr/>
        </p:nvSpPr>
        <p:spPr bwMode="auto">
          <a:xfrm>
            <a:off x="2771775" y="1770063"/>
            <a:ext cx="1295400" cy="274637"/>
          </a:xfrm>
          <a:prstGeom prst="rect">
            <a:avLst/>
          </a:prstGeom>
          <a:noFill/>
          <a:ln w="9525">
            <a:noFill/>
            <a:miter lim="800000"/>
            <a:headEnd/>
            <a:tailEnd/>
          </a:ln>
        </p:spPr>
        <p:txBody>
          <a:bodyPr>
            <a:spAutoFit/>
          </a:bodyPr>
          <a:lstStyle/>
          <a:p>
            <a:r>
              <a:rPr lang="en-US" altLang="zh-TW" sz="1200"/>
              <a:t>WAN</a:t>
            </a:r>
          </a:p>
        </p:txBody>
      </p:sp>
      <p:sp>
        <p:nvSpPr>
          <p:cNvPr id="96305" name="Line 38"/>
          <p:cNvSpPr>
            <a:spLocks noChangeShapeType="1"/>
          </p:cNvSpPr>
          <p:nvPr/>
        </p:nvSpPr>
        <p:spPr bwMode="auto">
          <a:xfrm>
            <a:off x="2968625" y="1354138"/>
            <a:ext cx="0" cy="647700"/>
          </a:xfrm>
          <a:prstGeom prst="line">
            <a:avLst/>
          </a:prstGeom>
          <a:noFill/>
          <a:ln w="28575">
            <a:solidFill>
              <a:schemeClr val="bg2"/>
            </a:solidFill>
            <a:round/>
            <a:headEnd/>
            <a:tailEnd/>
          </a:ln>
        </p:spPr>
        <p:txBody>
          <a:bodyPr wrap="none"/>
          <a:lstStyle/>
          <a:p>
            <a:endParaRPr lang="zh-TW" altLang="en-US"/>
          </a:p>
        </p:txBody>
      </p:sp>
      <p:pic>
        <p:nvPicPr>
          <p:cNvPr id="96306" name="Picture 39" descr="vfiler admin"/>
          <p:cNvPicPr>
            <a:picLocks noChangeAspect="1" noChangeArrowheads="1"/>
          </p:cNvPicPr>
          <p:nvPr/>
        </p:nvPicPr>
        <p:blipFill>
          <a:blip r:embed="rId9"/>
          <a:srcRect/>
          <a:stretch>
            <a:fillRect/>
          </a:stretch>
        </p:blipFill>
        <p:spPr bwMode="auto">
          <a:xfrm>
            <a:off x="2608263" y="982663"/>
            <a:ext cx="708025" cy="731837"/>
          </a:xfrm>
          <a:prstGeom prst="rect">
            <a:avLst/>
          </a:prstGeom>
          <a:noFill/>
          <a:ln w="9525">
            <a:noFill/>
            <a:miter lim="800000"/>
            <a:headEnd/>
            <a:tailEnd/>
          </a:ln>
        </p:spPr>
      </p:pic>
      <p:sp>
        <p:nvSpPr>
          <p:cNvPr id="96307" name="Text Box 40"/>
          <p:cNvSpPr txBox="1">
            <a:spLocks noChangeArrowheads="1"/>
          </p:cNvSpPr>
          <p:nvPr/>
        </p:nvSpPr>
        <p:spPr bwMode="auto">
          <a:xfrm>
            <a:off x="2286000" y="2016125"/>
            <a:ext cx="1223963" cy="274638"/>
          </a:xfrm>
          <a:prstGeom prst="rect">
            <a:avLst/>
          </a:prstGeom>
          <a:noFill/>
          <a:ln w="9525">
            <a:noFill/>
            <a:miter lim="800000"/>
            <a:headEnd/>
            <a:tailEnd/>
          </a:ln>
        </p:spPr>
        <p:txBody>
          <a:bodyPr>
            <a:spAutoFit/>
          </a:bodyPr>
          <a:lstStyle/>
          <a:p>
            <a:r>
              <a:rPr lang="en-US" altLang="zh-TW" sz="1200"/>
              <a:t>HPCService</a:t>
            </a:r>
          </a:p>
        </p:txBody>
      </p:sp>
      <p:sp>
        <p:nvSpPr>
          <p:cNvPr id="96308" name="Text Box 42"/>
          <p:cNvSpPr txBox="1">
            <a:spLocks noChangeArrowheads="1"/>
          </p:cNvSpPr>
          <p:nvPr/>
        </p:nvSpPr>
        <p:spPr bwMode="auto">
          <a:xfrm>
            <a:off x="3760788" y="2016125"/>
            <a:ext cx="1674812" cy="274638"/>
          </a:xfrm>
          <a:prstGeom prst="rect">
            <a:avLst/>
          </a:prstGeom>
          <a:noFill/>
          <a:ln w="9525">
            <a:noFill/>
            <a:miter lim="800000"/>
            <a:headEnd/>
            <a:tailEnd/>
          </a:ln>
        </p:spPr>
        <p:txBody>
          <a:bodyPr>
            <a:spAutoFit/>
          </a:bodyPr>
          <a:lstStyle/>
          <a:p>
            <a:r>
              <a:rPr lang="en-US" altLang="zh-TW" sz="1200"/>
              <a:t>Windows AP/DB</a:t>
            </a:r>
          </a:p>
        </p:txBody>
      </p:sp>
      <p:pic>
        <p:nvPicPr>
          <p:cNvPr id="96309" name="Picture 43" descr="switch generic"/>
          <p:cNvPicPr>
            <a:picLocks noChangeAspect="1" noChangeArrowheads="1"/>
          </p:cNvPicPr>
          <p:nvPr/>
        </p:nvPicPr>
        <p:blipFill>
          <a:blip r:embed="rId10"/>
          <a:srcRect/>
          <a:stretch>
            <a:fillRect/>
          </a:stretch>
        </p:blipFill>
        <p:spPr bwMode="auto">
          <a:xfrm>
            <a:off x="2608263" y="1930400"/>
            <a:ext cx="647700" cy="107950"/>
          </a:xfrm>
          <a:prstGeom prst="rect">
            <a:avLst/>
          </a:prstGeom>
          <a:noFill/>
          <a:ln w="9525">
            <a:noFill/>
            <a:miter lim="800000"/>
            <a:headEnd/>
            <a:tailEnd/>
          </a:ln>
        </p:spPr>
      </p:pic>
      <p:grpSp>
        <p:nvGrpSpPr>
          <p:cNvPr id="96310" name="Group 44"/>
          <p:cNvGrpSpPr>
            <a:grpSpLocks/>
          </p:cNvGrpSpPr>
          <p:nvPr/>
        </p:nvGrpSpPr>
        <p:grpSpPr bwMode="auto">
          <a:xfrm>
            <a:off x="6786563" y="4017963"/>
            <a:ext cx="935037" cy="936625"/>
            <a:chOff x="3016" y="391"/>
            <a:chExt cx="726" cy="798"/>
          </a:xfrm>
        </p:grpSpPr>
        <p:pic>
          <p:nvPicPr>
            <p:cNvPr id="96356" name="Picture 45" descr="DS-14"/>
            <p:cNvPicPr>
              <a:picLocks noChangeAspect="1" noChangeArrowheads="1"/>
            </p:cNvPicPr>
            <p:nvPr/>
          </p:nvPicPr>
          <p:blipFill>
            <a:blip r:embed="rId11"/>
            <a:srcRect/>
            <a:stretch>
              <a:fillRect/>
            </a:stretch>
          </p:blipFill>
          <p:spPr bwMode="auto">
            <a:xfrm>
              <a:off x="3016" y="572"/>
              <a:ext cx="726" cy="208"/>
            </a:xfrm>
            <a:prstGeom prst="rect">
              <a:avLst/>
            </a:prstGeom>
            <a:noFill/>
            <a:ln w="9525">
              <a:noFill/>
              <a:miter lim="800000"/>
              <a:headEnd/>
              <a:tailEnd/>
            </a:ln>
          </p:spPr>
        </p:pic>
        <p:pic>
          <p:nvPicPr>
            <p:cNvPr id="96357" name="Picture 46" descr="FAS3000"/>
            <p:cNvPicPr>
              <a:picLocks noChangeAspect="1" noChangeArrowheads="1"/>
            </p:cNvPicPr>
            <p:nvPr/>
          </p:nvPicPr>
          <p:blipFill>
            <a:blip r:embed="rId12"/>
            <a:srcRect/>
            <a:stretch>
              <a:fillRect/>
            </a:stretch>
          </p:blipFill>
          <p:spPr bwMode="auto">
            <a:xfrm>
              <a:off x="3016" y="391"/>
              <a:ext cx="726" cy="202"/>
            </a:xfrm>
            <a:prstGeom prst="rect">
              <a:avLst/>
            </a:prstGeom>
            <a:noFill/>
            <a:ln w="9525">
              <a:noFill/>
              <a:miter lim="800000"/>
              <a:headEnd/>
              <a:tailEnd/>
            </a:ln>
          </p:spPr>
        </p:pic>
        <p:pic>
          <p:nvPicPr>
            <p:cNvPr id="96358" name="Picture 47" descr="DS-14"/>
            <p:cNvPicPr>
              <a:picLocks noChangeAspect="1" noChangeArrowheads="1"/>
            </p:cNvPicPr>
            <p:nvPr/>
          </p:nvPicPr>
          <p:blipFill>
            <a:blip r:embed="rId11"/>
            <a:srcRect/>
            <a:stretch>
              <a:fillRect/>
            </a:stretch>
          </p:blipFill>
          <p:spPr bwMode="auto">
            <a:xfrm>
              <a:off x="3016" y="773"/>
              <a:ext cx="726" cy="208"/>
            </a:xfrm>
            <a:prstGeom prst="rect">
              <a:avLst/>
            </a:prstGeom>
            <a:noFill/>
            <a:ln w="9525">
              <a:noFill/>
              <a:miter lim="800000"/>
              <a:headEnd/>
              <a:tailEnd/>
            </a:ln>
          </p:spPr>
        </p:pic>
        <p:pic>
          <p:nvPicPr>
            <p:cNvPr id="96359" name="Picture 48" descr="DS-14"/>
            <p:cNvPicPr>
              <a:picLocks noChangeAspect="1" noChangeArrowheads="1"/>
            </p:cNvPicPr>
            <p:nvPr/>
          </p:nvPicPr>
          <p:blipFill>
            <a:blip r:embed="rId11"/>
            <a:srcRect/>
            <a:stretch>
              <a:fillRect/>
            </a:stretch>
          </p:blipFill>
          <p:spPr bwMode="auto">
            <a:xfrm>
              <a:off x="3016" y="981"/>
              <a:ext cx="726" cy="208"/>
            </a:xfrm>
            <a:prstGeom prst="rect">
              <a:avLst/>
            </a:prstGeom>
            <a:noFill/>
            <a:ln w="9525">
              <a:noFill/>
              <a:miter lim="800000"/>
              <a:headEnd/>
              <a:tailEnd/>
            </a:ln>
          </p:spPr>
        </p:pic>
      </p:grpSp>
      <p:sp>
        <p:nvSpPr>
          <p:cNvPr id="96311" name="Line 49"/>
          <p:cNvSpPr>
            <a:spLocks noChangeShapeType="1"/>
          </p:cNvSpPr>
          <p:nvPr/>
        </p:nvSpPr>
        <p:spPr bwMode="auto">
          <a:xfrm flipV="1">
            <a:off x="2681288" y="3514725"/>
            <a:ext cx="1368425" cy="503238"/>
          </a:xfrm>
          <a:prstGeom prst="line">
            <a:avLst/>
          </a:prstGeom>
          <a:noFill/>
          <a:ln w="28575">
            <a:solidFill>
              <a:srgbClr val="FF0000"/>
            </a:solidFill>
            <a:round/>
            <a:headEnd/>
            <a:tailEnd/>
          </a:ln>
        </p:spPr>
        <p:txBody>
          <a:bodyPr wrap="none"/>
          <a:lstStyle/>
          <a:p>
            <a:endParaRPr lang="zh-TW" altLang="en-US"/>
          </a:p>
        </p:txBody>
      </p:sp>
      <p:sp>
        <p:nvSpPr>
          <p:cNvPr id="96312" name="Line 50"/>
          <p:cNvSpPr>
            <a:spLocks noChangeShapeType="1"/>
          </p:cNvSpPr>
          <p:nvPr/>
        </p:nvSpPr>
        <p:spPr bwMode="auto">
          <a:xfrm flipV="1">
            <a:off x="4048125" y="3514725"/>
            <a:ext cx="0" cy="503238"/>
          </a:xfrm>
          <a:prstGeom prst="line">
            <a:avLst/>
          </a:prstGeom>
          <a:noFill/>
          <a:ln w="28575">
            <a:solidFill>
              <a:srgbClr val="FF0000"/>
            </a:solidFill>
            <a:round/>
            <a:headEnd/>
            <a:tailEnd/>
          </a:ln>
        </p:spPr>
        <p:txBody>
          <a:bodyPr wrap="none"/>
          <a:lstStyle/>
          <a:p>
            <a:endParaRPr lang="zh-TW" altLang="en-US"/>
          </a:p>
        </p:txBody>
      </p:sp>
      <p:pic>
        <p:nvPicPr>
          <p:cNvPr id="96313" name="Picture 51" descr="switch generic"/>
          <p:cNvPicPr>
            <a:picLocks noChangeAspect="1" noChangeArrowheads="1"/>
          </p:cNvPicPr>
          <p:nvPr/>
        </p:nvPicPr>
        <p:blipFill>
          <a:blip r:embed="rId10"/>
          <a:srcRect/>
          <a:stretch>
            <a:fillRect/>
          </a:stretch>
        </p:blipFill>
        <p:spPr bwMode="auto">
          <a:xfrm>
            <a:off x="3759200" y="3441700"/>
            <a:ext cx="647700" cy="107950"/>
          </a:xfrm>
          <a:prstGeom prst="rect">
            <a:avLst/>
          </a:prstGeom>
          <a:noFill/>
          <a:ln w="9525">
            <a:noFill/>
            <a:miter lim="800000"/>
            <a:headEnd/>
            <a:tailEnd/>
          </a:ln>
        </p:spPr>
      </p:pic>
      <p:pic>
        <p:nvPicPr>
          <p:cNvPr id="96314" name="Picture 53" descr="switch generic"/>
          <p:cNvPicPr>
            <a:picLocks noChangeAspect="1" noChangeArrowheads="1"/>
          </p:cNvPicPr>
          <p:nvPr/>
        </p:nvPicPr>
        <p:blipFill>
          <a:blip r:embed="rId10"/>
          <a:srcRect/>
          <a:stretch>
            <a:fillRect/>
          </a:stretch>
        </p:blipFill>
        <p:spPr bwMode="auto">
          <a:xfrm>
            <a:off x="6929438" y="3289300"/>
            <a:ext cx="647700" cy="107950"/>
          </a:xfrm>
          <a:prstGeom prst="rect">
            <a:avLst/>
          </a:prstGeom>
          <a:noFill/>
          <a:ln w="9525">
            <a:noFill/>
            <a:miter lim="800000"/>
            <a:headEnd/>
            <a:tailEnd/>
          </a:ln>
        </p:spPr>
      </p:pic>
      <p:grpSp>
        <p:nvGrpSpPr>
          <p:cNvPr id="96315" name="Group 55"/>
          <p:cNvGrpSpPr>
            <a:grpSpLocks/>
          </p:cNvGrpSpPr>
          <p:nvPr/>
        </p:nvGrpSpPr>
        <p:grpSpPr bwMode="auto">
          <a:xfrm>
            <a:off x="2505075" y="2182813"/>
            <a:ext cx="966788" cy="958850"/>
            <a:chOff x="1953" y="1480"/>
            <a:chExt cx="609" cy="604"/>
          </a:xfrm>
        </p:grpSpPr>
        <p:graphicFrame>
          <p:nvGraphicFramePr>
            <p:cNvPr id="96268" name="Object 56"/>
            <p:cNvGraphicFramePr>
              <a:graphicFrameLocks noChangeAspect="1"/>
            </p:cNvGraphicFramePr>
            <p:nvPr/>
          </p:nvGraphicFramePr>
          <p:xfrm>
            <a:off x="1955" y="1707"/>
            <a:ext cx="337" cy="373"/>
          </p:xfrm>
          <a:graphic>
            <a:graphicData uri="http://schemas.openxmlformats.org/presentationml/2006/ole">
              <p:oleObj spid="_x0000_s96268" name="Visio" r:id="rId13" imgW="333451" imgH="420624" progId="Visio.Drawing.11">
                <p:embed/>
              </p:oleObj>
            </a:graphicData>
          </a:graphic>
        </p:graphicFrame>
        <p:graphicFrame>
          <p:nvGraphicFramePr>
            <p:cNvPr id="96269" name="Object 57"/>
            <p:cNvGraphicFramePr>
              <a:graphicFrameLocks noChangeAspect="1"/>
            </p:cNvGraphicFramePr>
            <p:nvPr/>
          </p:nvGraphicFramePr>
          <p:xfrm>
            <a:off x="2225" y="1711"/>
            <a:ext cx="337" cy="373"/>
          </p:xfrm>
          <a:graphic>
            <a:graphicData uri="http://schemas.openxmlformats.org/presentationml/2006/ole">
              <p:oleObj spid="_x0000_s96269" name="Visio" r:id="rId14" imgW="333451" imgH="420624" progId="Visio.Drawing.11">
                <p:embed/>
              </p:oleObj>
            </a:graphicData>
          </a:graphic>
        </p:graphicFrame>
        <p:graphicFrame>
          <p:nvGraphicFramePr>
            <p:cNvPr id="96270" name="Object 58"/>
            <p:cNvGraphicFramePr>
              <a:graphicFrameLocks noChangeAspect="1"/>
            </p:cNvGraphicFramePr>
            <p:nvPr/>
          </p:nvGraphicFramePr>
          <p:xfrm>
            <a:off x="1953" y="1505"/>
            <a:ext cx="337" cy="373"/>
          </p:xfrm>
          <a:graphic>
            <a:graphicData uri="http://schemas.openxmlformats.org/presentationml/2006/ole">
              <p:oleObj spid="_x0000_s96270" name="Visio" r:id="rId15" imgW="333451" imgH="420624" progId="Visio.Drawing.11">
                <p:embed/>
              </p:oleObj>
            </a:graphicData>
          </a:graphic>
        </p:graphicFrame>
        <p:graphicFrame>
          <p:nvGraphicFramePr>
            <p:cNvPr id="96271" name="Object 59"/>
            <p:cNvGraphicFramePr>
              <a:graphicFrameLocks noChangeAspect="1"/>
            </p:cNvGraphicFramePr>
            <p:nvPr/>
          </p:nvGraphicFramePr>
          <p:xfrm>
            <a:off x="2225" y="1480"/>
            <a:ext cx="337" cy="373"/>
          </p:xfrm>
          <a:graphic>
            <a:graphicData uri="http://schemas.openxmlformats.org/presentationml/2006/ole">
              <p:oleObj spid="_x0000_s96271" name="Visio" r:id="rId16" imgW="333451" imgH="420624" progId="Visio.Drawing.11">
                <p:embed/>
              </p:oleObj>
            </a:graphicData>
          </a:graphic>
        </p:graphicFrame>
      </p:grpSp>
      <p:sp>
        <p:nvSpPr>
          <p:cNvPr id="96316" name="Text Box 60"/>
          <p:cNvSpPr txBox="1">
            <a:spLocks noChangeArrowheads="1"/>
          </p:cNvSpPr>
          <p:nvPr/>
        </p:nvSpPr>
        <p:spPr bwMode="auto">
          <a:xfrm>
            <a:off x="304800" y="3298825"/>
            <a:ext cx="584200" cy="274638"/>
          </a:xfrm>
          <a:prstGeom prst="rect">
            <a:avLst/>
          </a:prstGeom>
          <a:noFill/>
          <a:ln w="9525">
            <a:noFill/>
            <a:miter lim="800000"/>
            <a:headEnd/>
            <a:tailEnd/>
          </a:ln>
        </p:spPr>
        <p:txBody>
          <a:bodyPr>
            <a:spAutoFit/>
          </a:bodyPr>
          <a:lstStyle/>
          <a:p>
            <a:r>
              <a:rPr lang="en-US" altLang="zh-TW" sz="1200">
                <a:solidFill>
                  <a:srgbClr val="CC0000"/>
                </a:solidFill>
              </a:rPr>
              <a:t>SAN</a:t>
            </a:r>
          </a:p>
        </p:txBody>
      </p:sp>
      <p:sp>
        <p:nvSpPr>
          <p:cNvPr id="96317" name="Text Box 62"/>
          <p:cNvSpPr txBox="1">
            <a:spLocks noChangeArrowheads="1"/>
          </p:cNvSpPr>
          <p:nvPr/>
        </p:nvSpPr>
        <p:spPr bwMode="auto">
          <a:xfrm>
            <a:off x="188913" y="4175125"/>
            <a:ext cx="908050" cy="549275"/>
          </a:xfrm>
          <a:prstGeom prst="rect">
            <a:avLst/>
          </a:prstGeom>
          <a:noFill/>
          <a:ln w="9525">
            <a:noFill/>
            <a:miter lim="800000"/>
            <a:headEnd/>
            <a:tailEnd/>
          </a:ln>
        </p:spPr>
        <p:txBody>
          <a:bodyPr>
            <a:spAutoFit/>
          </a:bodyPr>
          <a:lstStyle/>
          <a:p>
            <a:r>
              <a:rPr lang="en-US" altLang="zh-TW" sz="1200">
                <a:solidFill>
                  <a:srgbClr val="FF0000"/>
                </a:solidFill>
              </a:rPr>
              <a:t>Unified Storage</a:t>
            </a:r>
            <a:r>
              <a:rPr lang="en-US" altLang="zh-TW"/>
              <a:t> </a:t>
            </a:r>
          </a:p>
        </p:txBody>
      </p:sp>
      <p:sp>
        <p:nvSpPr>
          <p:cNvPr id="96318" name="Line 64"/>
          <p:cNvSpPr>
            <a:spLocks noChangeShapeType="1"/>
          </p:cNvSpPr>
          <p:nvPr/>
        </p:nvSpPr>
        <p:spPr bwMode="auto">
          <a:xfrm>
            <a:off x="2681288" y="3513138"/>
            <a:ext cx="0" cy="504825"/>
          </a:xfrm>
          <a:prstGeom prst="line">
            <a:avLst/>
          </a:prstGeom>
          <a:noFill/>
          <a:ln w="28575">
            <a:solidFill>
              <a:srgbClr val="3366FF"/>
            </a:solidFill>
            <a:round/>
            <a:headEnd/>
            <a:tailEnd/>
          </a:ln>
        </p:spPr>
        <p:txBody>
          <a:bodyPr wrap="none"/>
          <a:lstStyle/>
          <a:p>
            <a:endParaRPr lang="zh-TW" altLang="en-US"/>
          </a:p>
        </p:txBody>
      </p:sp>
      <p:sp>
        <p:nvSpPr>
          <p:cNvPr id="96319" name="Line 65"/>
          <p:cNvSpPr>
            <a:spLocks noChangeShapeType="1"/>
          </p:cNvSpPr>
          <p:nvPr/>
        </p:nvSpPr>
        <p:spPr bwMode="auto">
          <a:xfrm flipV="1">
            <a:off x="4048125" y="2938463"/>
            <a:ext cx="0" cy="503237"/>
          </a:xfrm>
          <a:prstGeom prst="line">
            <a:avLst/>
          </a:prstGeom>
          <a:noFill/>
          <a:ln w="28575">
            <a:solidFill>
              <a:srgbClr val="FF0000"/>
            </a:solidFill>
            <a:round/>
            <a:headEnd/>
            <a:tailEnd/>
          </a:ln>
        </p:spPr>
        <p:txBody>
          <a:bodyPr wrap="none"/>
          <a:lstStyle/>
          <a:p>
            <a:endParaRPr lang="zh-TW" altLang="en-US"/>
          </a:p>
        </p:txBody>
      </p:sp>
      <p:sp>
        <p:nvSpPr>
          <p:cNvPr id="96320" name="Text Box 66"/>
          <p:cNvSpPr txBox="1">
            <a:spLocks noChangeArrowheads="1"/>
          </p:cNvSpPr>
          <p:nvPr/>
        </p:nvSpPr>
        <p:spPr bwMode="auto">
          <a:xfrm>
            <a:off x="1042988" y="3095625"/>
            <a:ext cx="1081087" cy="304800"/>
          </a:xfrm>
          <a:prstGeom prst="rect">
            <a:avLst/>
          </a:prstGeom>
          <a:noFill/>
          <a:ln w="9525">
            <a:noFill/>
            <a:miter lim="800000"/>
            <a:headEnd/>
            <a:tailEnd/>
          </a:ln>
        </p:spPr>
        <p:txBody>
          <a:bodyPr>
            <a:spAutoFit/>
          </a:bodyPr>
          <a:lstStyle/>
          <a:p>
            <a:r>
              <a:rPr lang="en-US" altLang="zh-TW" sz="1400" i="1"/>
              <a:t>NFS</a:t>
            </a:r>
          </a:p>
        </p:txBody>
      </p:sp>
      <p:sp>
        <p:nvSpPr>
          <p:cNvPr id="96321" name="Line 67"/>
          <p:cNvSpPr>
            <a:spLocks noChangeShapeType="1"/>
          </p:cNvSpPr>
          <p:nvPr/>
        </p:nvSpPr>
        <p:spPr bwMode="auto">
          <a:xfrm>
            <a:off x="2824163" y="4162425"/>
            <a:ext cx="936625" cy="0"/>
          </a:xfrm>
          <a:prstGeom prst="line">
            <a:avLst/>
          </a:prstGeom>
          <a:noFill/>
          <a:ln w="28575">
            <a:solidFill>
              <a:schemeClr val="bg2"/>
            </a:solidFill>
            <a:round/>
            <a:headEnd/>
            <a:tailEnd/>
          </a:ln>
        </p:spPr>
        <p:txBody>
          <a:bodyPr wrap="none"/>
          <a:lstStyle/>
          <a:p>
            <a:endParaRPr lang="zh-TW" altLang="en-US"/>
          </a:p>
        </p:txBody>
      </p:sp>
      <p:sp>
        <p:nvSpPr>
          <p:cNvPr id="96322" name="Freeform 68"/>
          <p:cNvSpPr>
            <a:spLocks/>
          </p:cNvSpPr>
          <p:nvPr/>
        </p:nvSpPr>
        <p:spPr bwMode="auto">
          <a:xfrm rot="1141602">
            <a:off x="4535488" y="4184650"/>
            <a:ext cx="2187575" cy="698500"/>
          </a:xfrm>
          <a:custGeom>
            <a:avLst/>
            <a:gdLst>
              <a:gd name="T0" fmla="*/ 2147483647 w 616"/>
              <a:gd name="T1" fmla="*/ 2147483647 h 594"/>
              <a:gd name="T2" fmla="*/ 2147483647 w 616"/>
              <a:gd name="T3" fmla="*/ 0 h 594"/>
              <a:gd name="T4" fmla="*/ 2147483647 w 616"/>
              <a:gd name="T5" fmla="*/ 2147483647 h 594"/>
              <a:gd name="T6" fmla="*/ 2147483647 w 616"/>
              <a:gd name="T7" fmla="*/ 2147483647 h 594"/>
              <a:gd name="T8" fmla="*/ 0 w 616"/>
              <a:gd name="T9" fmla="*/ 2147483647 h 594"/>
              <a:gd name="T10" fmla="*/ 2147483647 w 616"/>
              <a:gd name="T11" fmla="*/ 2147483647 h 594"/>
              <a:gd name="T12" fmla="*/ 2147483647 w 616"/>
              <a:gd name="T13" fmla="*/ 2147483647 h 594"/>
              <a:gd name="T14" fmla="*/ 0 60000 65536"/>
              <a:gd name="T15" fmla="*/ 0 60000 65536"/>
              <a:gd name="T16" fmla="*/ 0 60000 65536"/>
              <a:gd name="T17" fmla="*/ 0 60000 65536"/>
              <a:gd name="T18" fmla="*/ 0 60000 65536"/>
              <a:gd name="T19" fmla="*/ 0 60000 65536"/>
              <a:gd name="T20" fmla="*/ 0 60000 65536"/>
              <a:gd name="T21" fmla="*/ 0 w 616"/>
              <a:gd name="T22" fmla="*/ 0 h 594"/>
              <a:gd name="T23" fmla="*/ 616 w 616"/>
              <a:gd name="T24" fmla="*/ 594 h 5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6" h="594">
                <a:moveTo>
                  <a:pt x="161" y="248"/>
                </a:moveTo>
                <a:lnTo>
                  <a:pt x="616" y="0"/>
                </a:lnTo>
                <a:lnTo>
                  <a:pt x="317" y="248"/>
                </a:lnTo>
                <a:lnTo>
                  <a:pt x="414" y="329"/>
                </a:lnTo>
                <a:lnTo>
                  <a:pt x="0" y="594"/>
                </a:lnTo>
                <a:lnTo>
                  <a:pt x="282" y="323"/>
                </a:lnTo>
                <a:lnTo>
                  <a:pt x="161" y="248"/>
                </a:lnTo>
                <a:close/>
              </a:path>
            </a:pathLst>
          </a:custGeom>
          <a:solidFill>
            <a:srgbClr val="D0AD4A">
              <a:alpha val="59999"/>
            </a:srgbClr>
          </a:solidFill>
          <a:ln w="9525">
            <a:noFill/>
            <a:round/>
            <a:headEnd/>
            <a:tailEnd/>
          </a:ln>
        </p:spPr>
        <p:txBody>
          <a:bodyPr anchor="ctr"/>
          <a:lstStyle/>
          <a:p>
            <a:endParaRPr lang="zh-TW" altLang="en-US"/>
          </a:p>
        </p:txBody>
      </p:sp>
      <p:sp>
        <p:nvSpPr>
          <p:cNvPr id="96323" name="Rectangle 69"/>
          <p:cNvSpPr>
            <a:spLocks noChangeArrowheads="1"/>
          </p:cNvSpPr>
          <p:nvPr/>
        </p:nvSpPr>
        <p:spPr bwMode="auto">
          <a:xfrm>
            <a:off x="5129213" y="4378325"/>
            <a:ext cx="1274762" cy="304800"/>
          </a:xfrm>
          <a:prstGeom prst="rect">
            <a:avLst/>
          </a:prstGeom>
          <a:noFill/>
          <a:ln w="28575">
            <a:noFill/>
            <a:miter lim="800000"/>
            <a:headEnd/>
            <a:tailEnd/>
          </a:ln>
        </p:spPr>
        <p:txBody>
          <a:bodyPr>
            <a:spAutoFit/>
          </a:bodyPr>
          <a:lstStyle/>
          <a:p>
            <a:r>
              <a:rPr lang="en-US" altLang="zh-TW" sz="1400"/>
              <a:t>SnapMirror</a:t>
            </a:r>
          </a:p>
        </p:txBody>
      </p:sp>
      <p:sp>
        <p:nvSpPr>
          <p:cNvPr id="96324" name="Line 70"/>
          <p:cNvSpPr>
            <a:spLocks noChangeShapeType="1"/>
          </p:cNvSpPr>
          <p:nvPr/>
        </p:nvSpPr>
        <p:spPr bwMode="auto">
          <a:xfrm>
            <a:off x="6424613" y="2027238"/>
            <a:ext cx="1728787" cy="0"/>
          </a:xfrm>
          <a:prstGeom prst="line">
            <a:avLst/>
          </a:prstGeom>
          <a:noFill/>
          <a:ln w="28575">
            <a:solidFill>
              <a:schemeClr val="bg2"/>
            </a:solidFill>
            <a:round/>
            <a:headEnd/>
            <a:tailEnd/>
          </a:ln>
        </p:spPr>
        <p:txBody>
          <a:bodyPr wrap="none"/>
          <a:lstStyle/>
          <a:p>
            <a:endParaRPr lang="zh-TW" altLang="en-US"/>
          </a:p>
        </p:txBody>
      </p:sp>
      <p:sp>
        <p:nvSpPr>
          <p:cNvPr id="96325" name="Rectangle 71"/>
          <p:cNvSpPr>
            <a:spLocks noChangeArrowheads="1"/>
          </p:cNvSpPr>
          <p:nvPr/>
        </p:nvSpPr>
        <p:spPr bwMode="auto">
          <a:xfrm>
            <a:off x="7380288" y="1617663"/>
            <a:ext cx="1565275" cy="274637"/>
          </a:xfrm>
          <a:prstGeom prst="rect">
            <a:avLst/>
          </a:prstGeom>
          <a:noFill/>
          <a:ln w="9525">
            <a:noFill/>
            <a:miter lim="800000"/>
            <a:headEnd/>
            <a:tailEnd/>
          </a:ln>
        </p:spPr>
        <p:txBody>
          <a:bodyPr>
            <a:spAutoFit/>
          </a:bodyPr>
          <a:lstStyle/>
          <a:p>
            <a:r>
              <a:rPr lang="en-US" altLang="zh-TW" sz="1200"/>
              <a:t>Clients Access</a:t>
            </a:r>
          </a:p>
        </p:txBody>
      </p:sp>
      <p:sp>
        <p:nvSpPr>
          <p:cNvPr id="96326" name="Text Box 72"/>
          <p:cNvSpPr txBox="1">
            <a:spLocks noChangeArrowheads="1"/>
          </p:cNvSpPr>
          <p:nvPr/>
        </p:nvSpPr>
        <p:spPr bwMode="auto">
          <a:xfrm>
            <a:off x="7075488" y="1781175"/>
            <a:ext cx="1295400" cy="274638"/>
          </a:xfrm>
          <a:prstGeom prst="rect">
            <a:avLst/>
          </a:prstGeom>
          <a:noFill/>
          <a:ln w="9525">
            <a:noFill/>
            <a:miter lim="800000"/>
            <a:headEnd/>
            <a:tailEnd/>
          </a:ln>
        </p:spPr>
        <p:txBody>
          <a:bodyPr>
            <a:spAutoFit/>
          </a:bodyPr>
          <a:lstStyle/>
          <a:p>
            <a:r>
              <a:rPr lang="en-US" altLang="zh-TW" sz="1200"/>
              <a:t>WAN</a:t>
            </a:r>
          </a:p>
        </p:txBody>
      </p:sp>
      <p:sp>
        <p:nvSpPr>
          <p:cNvPr id="96327" name="Line 73"/>
          <p:cNvSpPr>
            <a:spLocks noChangeShapeType="1"/>
          </p:cNvSpPr>
          <p:nvPr/>
        </p:nvSpPr>
        <p:spPr bwMode="auto">
          <a:xfrm>
            <a:off x="7289800" y="1365250"/>
            <a:ext cx="0" cy="1068388"/>
          </a:xfrm>
          <a:prstGeom prst="line">
            <a:avLst/>
          </a:prstGeom>
          <a:noFill/>
          <a:ln w="28575">
            <a:solidFill>
              <a:schemeClr val="bg2"/>
            </a:solidFill>
            <a:round/>
            <a:headEnd/>
            <a:tailEnd/>
          </a:ln>
        </p:spPr>
        <p:txBody>
          <a:bodyPr wrap="none"/>
          <a:lstStyle/>
          <a:p>
            <a:endParaRPr lang="zh-TW" altLang="en-US"/>
          </a:p>
        </p:txBody>
      </p:sp>
      <p:pic>
        <p:nvPicPr>
          <p:cNvPr id="96328" name="Picture 74" descr="vfiler admin"/>
          <p:cNvPicPr>
            <a:picLocks noChangeAspect="1" noChangeArrowheads="1"/>
          </p:cNvPicPr>
          <p:nvPr/>
        </p:nvPicPr>
        <p:blipFill>
          <a:blip r:embed="rId9"/>
          <a:srcRect/>
          <a:stretch>
            <a:fillRect/>
          </a:stretch>
        </p:blipFill>
        <p:spPr bwMode="auto">
          <a:xfrm>
            <a:off x="6929438" y="993775"/>
            <a:ext cx="708025" cy="731838"/>
          </a:xfrm>
          <a:prstGeom prst="rect">
            <a:avLst/>
          </a:prstGeom>
          <a:noFill/>
          <a:ln w="9525">
            <a:noFill/>
            <a:miter lim="800000"/>
            <a:headEnd/>
            <a:tailEnd/>
          </a:ln>
        </p:spPr>
      </p:pic>
      <p:pic>
        <p:nvPicPr>
          <p:cNvPr id="96329" name="Picture 75" descr="switch generic"/>
          <p:cNvPicPr>
            <a:picLocks noChangeAspect="1" noChangeArrowheads="1"/>
          </p:cNvPicPr>
          <p:nvPr/>
        </p:nvPicPr>
        <p:blipFill>
          <a:blip r:embed="rId10"/>
          <a:srcRect/>
          <a:stretch>
            <a:fillRect/>
          </a:stretch>
        </p:blipFill>
        <p:spPr bwMode="auto">
          <a:xfrm>
            <a:off x="6929438" y="1941513"/>
            <a:ext cx="647700" cy="107950"/>
          </a:xfrm>
          <a:prstGeom prst="rect">
            <a:avLst/>
          </a:prstGeom>
          <a:noFill/>
          <a:ln w="9525">
            <a:noFill/>
            <a:miter lim="800000"/>
            <a:headEnd/>
            <a:tailEnd/>
          </a:ln>
        </p:spPr>
      </p:pic>
      <p:sp>
        <p:nvSpPr>
          <p:cNvPr id="96330" name="Line 76"/>
          <p:cNvSpPr>
            <a:spLocks noChangeShapeType="1"/>
          </p:cNvSpPr>
          <p:nvPr/>
        </p:nvSpPr>
        <p:spPr bwMode="auto">
          <a:xfrm>
            <a:off x="7937500" y="2014538"/>
            <a:ext cx="0" cy="360362"/>
          </a:xfrm>
          <a:prstGeom prst="line">
            <a:avLst/>
          </a:prstGeom>
          <a:noFill/>
          <a:ln w="28575">
            <a:solidFill>
              <a:schemeClr val="bg2"/>
            </a:solidFill>
            <a:round/>
            <a:headEnd/>
            <a:tailEnd/>
          </a:ln>
        </p:spPr>
        <p:txBody>
          <a:bodyPr wrap="none"/>
          <a:lstStyle/>
          <a:p>
            <a:endParaRPr lang="zh-TW" altLang="en-US"/>
          </a:p>
        </p:txBody>
      </p:sp>
      <p:sp>
        <p:nvSpPr>
          <p:cNvPr id="96331" name="Line 77"/>
          <p:cNvSpPr>
            <a:spLocks noChangeShapeType="1"/>
          </p:cNvSpPr>
          <p:nvPr/>
        </p:nvSpPr>
        <p:spPr bwMode="auto">
          <a:xfrm>
            <a:off x="6615113" y="2039938"/>
            <a:ext cx="0" cy="360362"/>
          </a:xfrm>
          <a:prstGeom prst="line">
            <a:avLst/>
          </a:prstGeom>
          <a:noFill/>
          <a:ln w="28575">
            <a:solidFill>
              <a:schemeClr val="bg2"/>
            </a:solidFill>
            <a:round/>
            <a:headEnd/>
            <a:tailEnd/>
          </a:ln>
        </p:spPr>
        <p:txBody>
          <a:bodyPr wrap="none"/>
          <a:lstStyle/>
          <a:p>
            <a:endParaRPr lang="zh-TW" altLang="en-US"/>
          </a:p>
        </p:txBody>
      </p:sp>
      <p:graphicFrame>
        <p:nvGraphicFramePr>
          <p:cNvPr id="96258" name="Object 79"/>
          <p:cNvGraphicFramePr>
            <a:graphicFrameLocks noChangeAspect="1"/>
          </p:cNvGraphicFramePr>
          <p:nvPr/>
        </p:nvGraphicFramePr>
        <p:xfrm>
          <a:off x="6323013" y="2447925"/>
          <a:ext cx="534987" cy="592138"/>
        </p:xfrm>
        <a:graphic>
          <a:graphicData uri="http://schemas.openxmlformats.org/presentationml/2006/ole">
            <p:oleObj spid="_x0000_s96258" name="Visio" r:id="rId17" imgW="333451" imgH="420624" progId="Visio.Drawing.11">
              <p:embed/>
            </p:oleObj>
          </a:graphicData>
        </a:graphic>
      </p:graphicFrame>
      <p:graphicFrame>
        <p:nvGraphicFramePr>
          <p:cNvPr id="96259" name="Object 80"/>
          <p:cNvGraphicFramePr>
            <a:graphicFrameLocks noChangeAspect="1"/>
          </p:cNvGraphicFramePr>
          <p:nvPr/>
        </p:nvGraphicFramePr>
        <p:xfrm>
          <a:off x="6323013" y="2159000"/>
          <a:ext cx="534987" cy="592138"/>
        </p:xfrm>
        <a:graphic>
          <a:graphicData uri="http://schemas.openxmlformats.org/presentationml/2006/ole">
            <p:oleObj spid="_x0000_s96259" name="Visio" r:id="rId18" imgW="333451" imgH="420624" progId="Visio.Drawing.11">
              <p:embed/>
            </p:oleObj>
          </a:graphicData>
        </a:graphic>
      </p:graphicFrame>
      <p:graphicFrame>
        <p:nvGraphicFramePr>
          <p:cNvPr id="96260" name="Object 81"/>
          <p:cNvGraphicFramePr>
            <a:graphicFrameLocks noChangeAspect="1"/>
          </p:cNvGraphicFramePr>
          <p:nvPr/>
        </p:nvGraphicFramePr>
        <p:xfrm>
          <a:off x="7073900" y="2506663"/>
          <a:ext cx="466725" cy="576262"/>
        </p:xfrm>
        <a:graphic>
          <a:graphicData uri="http://schemas.openxmlformats.org/presentationml/2006/ole">
            <p:oleObj spid="_x0000_s96260" name="Visio" r:id="rId19" imgW="333146" imgH="470306" progId="Visio.Drawing.11">
              <p:embed/>
            </p:oleObj>
          </a:graphicData>
        </a:graphic>
      </p:graphicFrame>
      <p:graphicFrame>
        <p:nvGraphicFramePr>
          <p:cNvPr id="96261" name="Object 82"/>
          <p:cNvGraphicFramePr>
            <a:graphicFrameLocks noChangeAspect="1"/>
          </p:cNvGraphicFramePr>
          <p:nvPr/>
        </p:nvGraphicFramePr>
        <p:xfrm>
          <a:off x="7073900" y="2146300"/>
          <a:ext cx="458788" cy="647700"/>
        </p:xfrm>
        <a:graphic>
          <a:graphicData uri="http://schemas.openxmlformats.org/presentationml/2006/ole">
            <p:oleObj spid="_x0000_s96261" name="Visio" r:id="rId20" imgW="333146" imgH="470306" progId="Visio.Drawing.11">
              <p:embed/>
            </p:oleObj>
          </a:graphicData>
        </a:graphic>
      </p:graphicFrame>
      <p:graphicFrame>
        <p:nvGraphicFramePr>
          <p:cNvPr id="96262" name="Object 83"/>
          <p:cNvGraphicFramePr>
            <a:graphicFrameLocks noChangeAspect="1"/>
          </p:cNvGraphicFramePr>
          <p:nvPr/>
        </p:nvGraphicFramePr>
        <p:xfrm>
          <a:off x="7639050" y="2433638"/>
          <a:ext cx="514350" cy="649287"/>
        </p:xfrm>
        <a:graphic>
          <a:graphicData uri="http://schemas.openxmlformats.org/presentationml/2006/ole">
            <p:oleObj spid="_x0000_s96262" name="Visio" r:id="rId21" imgW="369213" imgH="466308" progId="Visio.Drawing.11">
              <p:embed/>
            </p:oleObj>
          </a:graphicData>
        </a:graphic>
      </p:graphicFrame>
      <p:graphicFrame>
        <p:nvGraphicFramePr>
          <p:cNvPr id="96263" name="Object 84"/>
          <p:cNvGraphicFramePr>
            <a:graphicFrameLocks noChangeAspect="1"/>
          </p:cNvGraphicFramePr>
          <p:nvPr/>
        </p:nvGraphicFramePr>
        <p:xfrm>
          <a:off x="7627938" y="2074863"/>
          <a:ext cx="525462" cy="655637"/>
        </p:xfrm>
        <a:graphic>
          <a:graphicData uri="http://schemas.openxmlformats.org/presentationml/2006/ole">
            <p:oleObj spid="_x0000_s96263" name="Visio" r:id="rId22" imgW="369213" imgH="466308" progId="Visio.Drawing.11">
              <p:embed/>
            </p:oleObj>
          </a:graphicData>
        </a:graphic>
      </p:graphicFrame>
      <p:sp>
        <p:nvSpPr>
          <p:cNvPr id="96332" name="Line 87"/>
          <p:cNvSpPr>
            <a:spLocks noChangeShapeType="1"/>
          </p:cNvSpPr>
          <p:nvPr/>
        </p:nvSpPr>
        <p:spPr bwMode="auto">
          <a:xfrm>
            <a:off x="3184525" y="4162425"/>
            <a:ext cx="431800" cy="287338"/>
          </a:xfrm>
          <a:prstGeom prst="line">
            <a:avLst/>
          </a:prstGeom>
          <a:noFill/>
          <a:ln w="28575">
            <a:solidFill>
              <a:schemeClr val="bg2"/>
            </a:solidFill>
            <a:round/>
            <a:headEnd/>
            <a:tailEnd/>
          </a:ln>
        </p:spPr>
        <p:txBody>
          <a:bodyPr wrap="none"/>
          <a:lstStyle/>
          <a:p>
            <a:endParaRPr lang="zh-TW" altLang="en-US"/>
          </a:p>
        </p:txBody>
      </p:sp>
      <p:sp>
        <p:nvSpPr>
          <p:cNvPr id="96333" name="Line 88"/>
          <p:cNvSpPr>
            <a:spLocks noChangeShapeType="1"/>
          </p:cNvSpPr>
          <p:nvPr/>
        </p:nvSpPr>
        <p:spPr bwMode="auto">
          <a:xfrm flipH="1">
            <a:off x="3113088" y="4162425"/>
            <a:ext cx="358775" cy="215900"/>
          </a:xfrm>
          <a:prstGeom prst="line">
            <a:avLst/>
          </a:prstGeom>
          <a:noFill/>
          <a:ln w="28575">
            <a:solidFill>
              <a:schemeClr val="bg2"/>
            </a:solidFill>
            <a:round/>
            <a:headEnd/>
            <a:tailEnd/>
          </a:ln>
        </p:spPr>
        <p:txBody>
          <a:bodyPr wrap="none"/>
          <a:lstStyle/>
          <a:p>
            <a:endParaRPr lang="zh-TW" altLang="en-US"/>
          </a:p>
        </p:txBody>
      </p:sp>
      <p:grpSp>
        <p:nvGrpSpPr>
          <p:cNvPr id="96334" name="Group 94"/>
          <p:cNvGrpSpPr>
            <a:grpSpLocks/>
          </p:cNvGrpSpPr>
          <p:nvPr/>
        </p:nvGrpSpPr>
        <p:grpSpPr bwMode="auto">
          <a:xfrm>
            <a:off x="2249488" y="4017963"/>
            <a:ext cx="935037" cy="936625"/>
            <a:chOff x="3016" y="391"/>
            <a:chExt cx="726" cy="798"/>
          </a:xfrm>
        </p:grpSpPr>
        <p:pic>
          <p:nvPicPr>
            <p:cNvPr id="96352" name="Picture 95" descr="DS-14"/>
            <p:cNvPicPr>
              <a:picLocks noChangeAspect="1" noChangeArrowheads="1"/>
            </p:cNvPicPr>
            <p:nvPr/>
          </p:nvPicPr>
          <p:blipFill>
            <a:blip r:embed="rId11"/>
            <a:srcRect/>
            <a:stretch>
              <a:fillRect/>
            </a:stretch>
          </p:blipFill>
          <p:spPr bwMode="auto">
            <a:xfrm>
              <a:off x="3016" y="572"/>
              <a:ext cx="726" cy="208"/>
            </a:xfrm>
            <a:prstGeom prst="rect">
              <a:avLst/>
            </a:prstGeom>
            <a:noFill/>
            <a:ln w="9525">
              <a:noFill/>
              <a:miter lim="800000"/>
              <a:headEnd/>
              <a:tailEnd/>
            </a:ln>
          </p:spPr>
        </p:pic>
        <p:pic>
          <p:nvPicPr>
            <p:cNvPr id="96353" name="Picture 96" descr="FAS3000"/>
            <p:cNvPicPr>
              <a:picLocks noChangeAspect="1" noChangeArrowheads="1"/>
            </p:cNvPicPr>
            <p:nvPr/>
          </p:nvPicPr>
          <p:blipFill>
            <a:blip r:embed="rId12"/>
            <a:srcRect/>
            <a:stretch>
              <a:fillRect/>
            </a:stretch>
          </p:blipFill>
          <p:spPr bwMode="auto">
            <a:xfrm>
              <a:off x="3016" y="391"/>
              <a:ext cx="726" cy="202"/>
            </a:xfrm>
            <a:prstGeom prst="rect">
              <a:avLst/>
            </a:prstGeom>
            <a:noFill/>
            <a:ln w="9525">
              <a:noFill/>
              <a:miter lim="800000"/>
              <a:headEnd/>
              <a:tailEnd/>
            </a:ln>
          </p:spPr>
        </p:pic>
        <p:pic>
          <p:nvPicPr>
            <p:cNvPr id="96354" name="Picture 97" descr="DS-14"/>
            <p:cNvPicPr>
              <a:picLocks noChangeAspect="1" noChangeArrowheads="1"/>
            </p:cNvPicPr>
            <p:nvPr/>
          </p:nvPicPr>
          <p:blipFill>
            <a:blip r:embed="rId11"/>
            <a:srcRect/>
            <a:stretch>
              <a:fillRect/>
            </a:stretch>
          </p:blipFill>
          <p:spPr bwMode="auto">
            <a:xfrm>
              <a:off x="3016" y="773"/>
              <a:ext cx="726" cy="208"/>
            </a:xfrm>
            <a:prstGeom prst="rect">
              <a:avLst/>
            </a:prstGeom>
            <a:noFill/>
            <a:ln w="9525">
              <a:noFill/>
              <a:miter lim="800000"/>
              <a:headEnd/>
              <a:tailEnd/>
            </a:ln>
          </p:spPr>
        </p:pic>
        <p:pic>
          <p:nvPicPr>
            <p:cNvPr id="96355" name="Picture 98" descr="DS-14"/>
            <p:cNvPicPr>
              <a:picLocks noChangeAspect="1" noChangeArrowheads="1"/>
            </p:cNvPicPr>
            <p:nvPr/>
          </p:nvPicPr>
          <p:blipFill>
            <a:blip r:embed="rId11"/>
            <a:srcRect/>
            <a:stretch>
              <a:fillRect/>
            </a:stretch>
          </p:blipFill>
          <p:spPr bwMode="auto">
            <a:xfrm>
              <a:off x="3016" y="981"/>
              <a:ext cx="726" cy="208"/>
            </a:xfrm>
            <a:prstGeom prst="rect">
              <a:avLst/>
            </a:prstGeom>
            <a:noFill/>
            <a:ln w="9525">
              <a:noFill/>
              <a:miter lim="800000"/>
              <a:headEnd/>
              <a:tailEnd/>
            </a:ln>
          </p:spPr>
        </p:pic>
      </p:grpSp>
      <p:sp>
        <p:nvSpPr>
          <p:cNvPr id="96335" name="Text Box 99"/>
          <p:cNvSpPr txBox="1">
            <a:spLocks noChangeArrowheads="1"/>
          </p:cNvSpPr>
          <p:nvPr/>
        </p:nvSpPr>
        <p:spPr bwMode="auto">
          <a:xfrm>
            <a:off x="8008938" y="3273425"/>
            <a:ext cx="584200" cy="274638"/>
          </a:xfrm>
          <a:prstGeom prst="rect">
            <a:avLst/>
          </a:prstGeom>
          <a:noFill/>
          <a:ln w="9525">
            <a:noFill/>
            <a:miter lim="800000"/>
            <a:headEnd/>
            <a:tailEnd/>
          </a:ln>
        </p:spPr>
        <p:txBody>
          <a:bodyPr>
            <a:spAutoFit/>
          </a:bodyPr>
          <a:lstStyle/>
          <a:p>
            <a:r>
              <a:rPr lang="en-US" altLang="zh-TW" sz="1200">
                <a:solidFill>
                  <a:srgbClr val="CC0000"/>
                </a:solidFill>
              </a:rPr>
              <a:t>SAN</a:t>
            </a:r>
          </a:p>
        </p:txBody>
      </p:sp>
      <p:sp>
        <p:nvSpPr>
          <p:cNvPr id="96336" name="Text Box 100"/>
          <p:cNvSpPr txBox="1">
            <a:spLocks noChangeArrowheads="1"/>
          </p:cNvSpPr>
          <p:nvPr/>
        </p:nvSpPr>
        <p:spPr bwMode="auto">
          <a:xfrm>
            <a:off x="7750175" y="4197350"/>
            <a:ext cx="908050" cy="549275"/>
          </a:xfrm>
          <a:prstGeom prst="rect">
            <a:avLst/>
          </a:prstGeom>
          <a:noFill/>
          <a:ln w="9525">
            <a:noFill/>
            <a:miter lim="800000"/>
            <a:headEnd/>
            <a:tailEnd/>
          </a:ln>
        </p:spPr>
        <p:txBody>
          <a:bodyPr>
            <a:spAutoFit/>
          </a:bodyPr>
          <a:lstStyle/>
          <a:p>
            <a:r>
              <a:rPr lang="en-US" altLang="zh-TW" sz="1200">
                <a:solidFill>
                  <a:srgbClr val="FF0000"/>
                </a:solidFill>
              </a:rPr>
              <a:t>Unified Storage</a:t>
            </a:r>
            <a:r>
              <a:rPr lang="en-US" altLang="zh-TW"/>
              <a:t> </a:t>
            </a:r>
          </a:p>
        </p:txBody>
      </p:sp>
      <p:sp>
        <p:nvSpPr>
          <p:cNvPr id="96337" name="Text Box 101"/>
          <p:cNvSpPr txBox="1">
            <a:spLocks noChangeArrowheads="1"/>
          </p:cNvSpPr>
          <p:nvPr/>
        </p:nvSpPr>
        <p:spPr bwMode="auto">
          <a:xfrm>
            <a:off x="6477000" y="3392488"/>
            <a:ext cx="1600200" cy="304800"/>
          </a:xfrm>
          <a:prstGeom prst="rect">
            <a:avLst/>
          </a:prstGeom>
          <a:noFill/>
          <a:ln w="9525">
            <a:noFill/>
            <a:miter lim="800000"/>
            <a:headEnd/>
            <a:tailEnd/>
          </a:ln>
        </p:spPr>
        <p:txBody>
          <a:bodyPr>
            <a:spAutoFit/>
          </a:bodyPr>
          <a:lstStyle/>
          <a:p>
            <a:r>
              <a:rPr lang="en-US" altLang="zh-TW" sz="1400" i="1"/>
              <a:t>iSCSI/NFS</a:t>
            </a:r>
          </a:p>
        </p:txBody>
      </p:sp>
      <p:sp>
        <p:nvSpPr>
          <p:cNvPr id="96338" name="Rectangle 103"/>
          <p:cNvSpPr>
            <a:spLocks noChangeArrowheads="1"/>
          </p:cNvSpPr>
          <p:nvPr/>
        </p:nvSpPr>
        <p:spPr bwMode="auto">
          <a:xfrm>
            <a:off x="4857750" y="3925888"/>
            <a:ext cx="1676400" cy="261937"/>
          </a:xfrm>
          <a:prstGeom prst="rect">
            <a:avLst/>
          </a:prstGeom>
          <a:noFill/>
          <a:ln w="28575">
            <a:noFill/>
            <a:miter lim="800000"/>
            <a:headEnd/>
            <a:tailEnd/>
          </a:ln>
        </p:spPr>
        <p:txBody>
          <a:bodyPr>
            <a:spAutoFit/>
          </a:bodyPr>
          <a:lstStyle/>
          <a:p>
            <a:r>
              <a:rPr lang="en-US" altLang="zh-TW" sz="1100">
                <a:solidFill>
                  <a:srgbClr val="FF0000"/>
                </a:solidFill>
              </a:rPr>
              <a:t>FCP/WAN/LAN</a:t>
            </a:r>
          </a:p>
        </p:txBody>
      </p:sp>
      <p:grpSp>
        <p:nvGrpSpPr>
          <p:cNvPr id="96339" name="Group 104"/>
          <p:cNvGrpSpPr>
            <a:grpSpLocks/>
          </p:cNvGrpSpPr>
          <p:nvPr/>
        </p:nvGrpSpPr>
        <p:grpSpPr bwMode="auto">
          <a:xfrm>
            <a:off x="3708400" y="2182813"/>
            <a:ext cx="936625" cy="958850"/>
            <a:chOff x="1156" y="1465"/>
            <a:chExt cx="590" cy="604"/>
          </a:xfrm>
        </p:grpSpPr>
        <p:graphicFrame>
          <p:nvGraphicFramePr>
            <p:cNvPr id="96264" name="Object 105"/>
            <p:cNvGraphicFramePr>
              <a:graphicFrameLocks noChangeAspect="1"/>
            </p:cNvGraphicFramePr>
            <p:nvPr/>
          </p:nvGraphicFramePr>
          <p:xfrm>
            <a:off x="1156" y="1660"/>
            <a:ext cx="318" cy="409"/>
          </p:xfrm>
          <a:graphic>
            <a:graphicData uri="http://schemas.openxmlformats.org/presentationml/2006/ole">
              <p:oleObj spid="_x0000_s96264" name="Visio" r:id="rId23" imgW="333146" imgH="470306" progId="Visio.Drawing.11">
                <p:embed/>
              </p:oleObj>
            </a:graphicData>
          </a:graphic>
        </p:graphicFrame>
        <p:graphicFrame>
          <p:nvGraphicFramePr>
            <p:cNvPr id="96265" name="Object 106"/>
            <p:cNvGraphicFramePr>
              <a:graphicFrameLocks noChangeAspect="1"/>
            </p:cNvGraphicFramePr>
            <p:nvPr/>
          </p:nvGraphicFramePr>
          <p:xfrm>
            <a:off x="1411" y="1661"/>
            <a:ext cx="335" cy="373"/>
          </p:xfrm>
          <a:graphic>
            <a:graphicData uri="http://schemas.openxmlformats.org/presentationml/2006/ole">
              <p:oleObj spid="_x0000_s96265" name="Visio" r:id="rId24" imgW="369213" imgH="466308" progId="Visio.Drawing.11">
                <p:embed/>
              </p:oleObj>
            </a:graphicData>
          </a:graphic>
        </p:graphicFrame>
        <p:graphicFrame>
          <p:nvGraphicFramePr>
            <p:cNvPr id="96266" name="Object 107"/>
            <p:cNvGraphicFramePr>
              <a:graphicFrameLocks noChangeAspect="1"/>
            </p:cNvGraphicFramePr>
            <p:nvPr/>
          </p:nvGraphicFramePr>
          <p:xfrm>
            <a:off x="1411" y="1465"/>
            <a:ext cx="335" cy="372"/>
          </p:xfrm>
          <a:graphic>
            <a:graphicData uri="http://schemas.openxmlformats.org/presentationml/2006/ole">
              <p:oleObj spid="_x0000_s96266" name="Visio" r:id="rId25" imgW="369213" imgH="466308" progId="Visio.Drawing.11">
                <p:embed/>
              </p:oleObj>
            </a:graphicData>
          </a:graphic>
        </p:graphicFrame>
        <p:graphicFrame>
          <p:nvGraphicFramePr>
            <p:cNvPr id="96267" name="Object 108"/>
            <p:cNvGraphicFramePr>
              <a:graphicFrameLocks noChangeAspect="1"/>
            </p:cNvGraphicFramePr>
            <p:nvPr/>
          </p:nvGraphicFramePr>
          <p:xfrm>
            <a:off x="1156" y="1480"/>
            <a:ext cx="306" cy="431"/>
          </p:xfrm>
          <a:graphic>
            <a:graphicData uri="http://schemas.openxmlformats.org/presentationml/2006/ole">
              <p:oleObj spid="_x0000_s96267" name="Visio" r:id="rId26" imgW="333146" imgH="470306" progId="Visio.Drawing.11">
                <p:embed/>
              </p:oleObj>
            </a:graphicData>
          </a:graphic>
        </p:graphicFrame>
      </p:grpSp>
      <p:pic>
        <p:nvPicPr>
          <p:cNvPr id="96340" name="Picture 113" descr="switch generic"/>
          <p:cNvPicPr>
            <a:picLocks noChangeAspect="1" noChangeArrowheads="1"/>
          </p:cNvPicPr>
          <p:nvPr/>
        </p:nvPicPr>
        <p:blipFill>
          <a:blip r:embed="rId10"/>
          <a:srcRect/>
          <a:stretch>
            <a:fillRect/>
          </a:stretch>
        </p:blipFill>
        <p:spPr bwMode="auto">
          <a:xfrm>
            <a:off x="2339975" y="3441700"/>
            <a:ext cx="647700" cy="107950"/>
          </a:xfrm>
          <a:prstGeom prst="rect">
            <a:avLst/>
          </a:prstGeom>
          <a:noFill/>
          <a:ln w="9525">
            <a:noFill/>
            <a:miter lim="800000"/>
            <a:headEnd/>
            <a:tailEnd/>
          </a:ln>
        </p:spPr>
      </p:pic>
      <p:sp>
        <p:nvSpPr>
          <p:cNvPr id="96341" name="Text Box 17"/>
          <p:cNvSpPr txBox="1">
            <a:spLocks noChangeArrowheads="1"/>
          </p:cNvSpPr>
          <p:nvPr/>
        </p:nvSpPr>
        <p:spPr bwMode="auto">
          <a:xfrm>
            <a:off x="4000500" y="3214688"/>
            <a:ext cx="1500188" cy="338137"/>
          </a:xfrm>
          <a:prstGeom prst="rect">
            <a:avLst/>
          </a:prstGeom>
          <a:noFill/>
          <a:ln w="9525">
            <a:noFill/>
            <a:miter lim="800000"/>
            <a:headEnd/>
            <a:tailEnd/>
          </a:ln>
        </p:spPr>
        <p:txBody>
          <a:bodyPr>
            <a:spAutoFit/>
          </a:bodyPr>
          <a:lstStyle/>
          <a:p>
            <a:r>
              <a:rPr lang="en-US" altLang="zh-TW" sz="800">
                <a:solidFill>
                  <a:srgbClr val="3366FF"/>
                </a:solidFill>
              </a:rPr>
              <a:t>Gigabit Ethernet /    </a:t>
            </a:r>
          </a:p>
          <a:p>
            <a:r>
              <a:rPr lang="en-US" altLang="zh-TW" sz="800">
                <a:solidFill>
                  <a:srgbClr val="3366FF"/>
                </a:solidFill>
              </a:rPr>
              <a:t>FC Switch</a:t>
            </a:r>
          </a:p>
        </p:txBody>
      </p:sp>
      <p:pic>
        <p:nvPicPr>
          <p:cNvPr id="96342" name="Picture 132" descr="Snapshots"/>
          <p:cNvPicPr>
            <a:picLocks noChangeAspect="1" noChangeArrowheads="1"/>
          </p:cNvPicPr>
          <p:nvPr/>
        </p:nvPicPr>
        <p:blipFill>
          <a:blip r:embed="rId27"/>
          <a:srcRect/>
          <a:stretch>
            <a:fillRect/>
          </a:stretch>
        </p:blipFill>
        <p:spPr bwMode="auto">
          <a:xfrm>
            <a:off x="1643063" y="4143375"/>
            <a:ext cx="552450" cy="747713"/>
          </a:xfrm>
          <a:prstGeom prst="rect">
            <a:avLst/>
          </a:prstGeom>
          <a:noFill/>
          <a:ln w="9525">
            <a:noFill/>
            <a:miter lim="800000"/>
            <a:headEnd/>
            <a:tailEnd/>
          </a:ln>
        </p:spPr>
      </p:pic>
      <p:pic>
        <p:nvPicPr>
          <p:cNvPr id="96343" name="Picture 132" descr="Snapshots"/>
          <p:cNvPicPr>
            <a:picLocks noChangeAspect="1" noChangeArrowheads="1"/>
          </p:cNvPicPr>
          <p:nvPr/>
        </p:nvPicPr>
        <p:blipFill>
          <a:blip r:embed="rId27"/>
          <a:srcRect/>
          <a:stretch>
            <a:fillRect/>
          </a:stretch>
        </p:blipFill>
        <p:spPr bwMode="auto">
          <a:xfrm>
            <a:off x="8001000" y="4643438"/>
            <a:ext cx="552450" cy="747712"/>
          </a:xfrm>
          <a:prstGeom prst="rect">
            <a:avLst/>
          </a:prstGeom>
          <a:noFill/>
          <a:ln w="9525">
            <a:noFill/>
            <a:miter lim="800000"/>
            <a:headEnd/>
            <a:tailEnd/>
          </a:ln>
        </p:spPr>
      </p:pic>
      <p:sp>
        <p:nvSpPr>
          <p:cNvPr id="96344" name="圓角矩形 115"/>
          <p:cNvSpPr>
            <a:spLocks noChangeArrowheads="1"/>
          </p:cNvSpPr>
          <p:nvPr/>
        </p:nvSpPr>
        <p:spPr bwMode="auto">
          <a:xfrm>
            <a:off x="3357563" y="4000500"/>
            <a:ext cx="1214437" cy="1000125"/>
          </a:xfrm>
          <a:prstGeom prst="roundRect">
            <a:avLst>
              <a:gd name="adj" fmla="val 16667"/>
            </a:avLst>
          </a:prstGeom>
          <a:solidFill>
            <a:srgbClr val="99FF66"/>
          </a:solidFill>
          <a:ln w="0" algn="ctr">
            <a:noFill/>
            <a:round/>
            <a:headEnd/>
            <a:tailEnd/>
          </a:ln>
        </p:spPr>
        <p:txBody>
          <a:bodyPr wrap="none" anchor="ctr"/>
          <a:lstStyle/>
          <a:p>
            <a:endParaRPr lang="zh-TW" altLang="zh-TW"/>
          </a:p>
        </p:txBody>
      </p:sp>
      <p:sp>
        <p:nvSpPr>
          <p:cNvPr id="96345" name="Text Box 43"/>
          <p:cNvSpPr txBox="1">
            <a:spLocks noChangeArrowheads="1"/>
          </p:cNvSpPr>
          <p:nvPr/>
        </p:nvSpPr>
        <p:spPr bwMode="auto">
          <a:xfrm>
            <a:off x="1214438" y="2000250"/>
            <a:ext cx="792162" cy="258763"/>
          </a:xfrm>
          <a:prstGeom prst="rect">
            <a:avLst/>
          </a:prstGeom>
          <a:noFill/>
          <a:ln w="9525">
            <a:noFill/>
            <a:miter lim="800000"/>
            <a:headEnd/>
            <a:tailEnd/>
          </a:ln>
        </p:spPr>
        <p:txBody>
          <a:bodyPr wrap="none">
            <a:spAutoFit/>
          </a:bodyPr>
          <a:lstStyle/>
          <a:p>
            <a:pPr>
              <a:lnSpc>
                <a:spcPct val="90000"/>
              </a:lnSpc>
            </a:pPr>
            <a:r>
              <a:rPr lang="en-US" altLang="zh-TW" sz="1200"/>
              <a:t>Mail</a:t>
            </a:r>
            <a:r>
              <a:rPr lang="zh-TW" altLang="en-US" sz="1200"/>
              <a:t>系統</a:t>
            </a:r>
          </a:p>
        </p:txBody>
      </p:sp>
      <p:grpSp>
        <p:nvGrpSpPr>
          <p:cNvPr id="96346" name="Group 89"/>
          <p:cNvGrpSpPr>
            <a:grpSpLocks/>
          </p:cNvGrpSpPr>
          <p:nvPr/>
        </p:nvGrpSpPr>
        <p:grpSpPr bwMode="auto">
          <a:xfrm>
            <a:off x="3473450" y="4017963"/>
            <a:ext cx="935038" cy="936625"/>
            <a:chOff x="3016" y="391"/>
            <a:chExt cx="726" cy="798"/>
          </a:xfrm>
        </p:grpSpPr>
        <p:pic>
          <p:nvPicPr>
            <p:cNvPr id="96348" name="Picture 90" descr="DS-14"/>
            <p:cNvPicPr>
              <a:picLocks noChangeAspect="1" noChangeArrowheads="1"/>
            </p:cNvPicPr>
            <p:nvPr/>
          </p:nvPicPr>
          <p:blipFill>
            <a:blip r:embed="rId11"/>
            <a:srcRect/>
            <a:stretch>
              <a:fillRect/>
            </a:stretch>
          </p:blipFill>
          <p:spPr bwMode="auto">
            <a:xfrm>
              <a:off x="3016" y="572"/>
              <a:ext cx="726" cy="208"/>
            </a:xfrm>
            <a:prstGeom prst="rect">
              <a:avLst/>
            </a:prstGeom>
            <a:noFill/>
            <a:ln w="9525">
              <a:noFill/>
              <a:miter lim="800000"/>
              <a:headEnd/>
              <a:tailEnd/>
            </a:ln>
          </p:spPr>
        </p:pic>
        <p:pic>
          <p:nvPicPr>
            <p:cNvPr id="96349" name="Picture 91" descr="FAS3000"/>
            <p:cNvPicPr>
              <a:picLocks noChangeAspect="1" noChangeArrowheads="1"/>
            </p:cNvPicPr>
            <p:nvPr/>
          </p:nvPicPr>
          <p:blipFill>
            <a:blip r:embed="rId12"/>
            <a:srcRect/>
            <a:stretch>
              <a:fillRect/>
            </a:stretch>
          </p:blipFill>
          <p:spPr bwMode="auto">
            <a:xfrm>
              <a:off x="3016" y="391"/>
              <a:ext cx="726" cy="202"/>
            </a:xfrm>
            <a:prstGeom prst="rect">
              <a:avLst/>
            </a:prstGeom>
            <a:noFill/>
            <a:ln w="9525">
              <a:noFill/>
              <a:miter lim="800000"/>
              <a:headEnd/>
              <a:tailEnd/>
            </a:ln>
          </p:spPr>
        </p:pic>
        <p:pic>
          <p:nvPicPr>
            <p:cNvPr id="96350" name="Picture 92" descr="DS-14"/>
            <p:cNvPicPr>
              <a:picLocks noChangeAspect="1" noChangeArrowheads="1"/>
            </p:cNvPicPr>
            <p:nvPr/>
          </p:nvPicPr>
          <p:blipFill>
            <a:blip r:embed="rId11"/>
            <a:srcRect/>
            <a:stretch>
              <a:fillRect/>
            </a:stretch>
          </p:blipFill>
          <p:spPr bwMode="auto">
            <a:xfrm>
              <a:off x="3016" y="773"/>
              <a:ext cx="726" cy="208"/>
            </a:xfrm>
            <a:prstGeom prst="rect">
              <a:avLst/>
            </a:prstGeom>
            <a:noFill/>
            <a:ln w="9525">
              <a:noFill/>
              <a:miter lim="800000"/>
              <a:headEnd/>
              <a:tailEnd/>
            </a:ln>
          </p:spPr>
        </p:pic>
        <p:pic>
          <p:nvPicPr>
            <p:cNvPr id="96351" name="Picture 93" descr="DS-14"/>
            <p:cNvPicPr>
              <a:picLocks noChangeAspect="1" noChangeArrowheads="1"/>
            </p:cNvPicPr>
            <p:nvPr/>
          </p:nvPicPr>
          <p:blipFill>
            <a:blip r:embed="rId11"/>
            <a:srcRect/>
            <a:stretch>
              <a:fillRect/>
            </a:stretch>
          </p:blipFill>
          <p:spPr bwMode="auto">
            <a:xfrm>
              <a:off x="3016" y="981"/>
              <a:ext cx="726" cy="208"/>
            </a:xfrm>
            <a:prstGeom prst="rect">
              <a:avLst/>
            </a:prstGeom>
            <a:noFill/>
            <a:ln w="9525">
              <a:noFill/>
              <a:miter lim="800000"/>
              <a:headEnd/>
              <a:tailEnd/>
            </a:ln>
          </p:spPr>
        </p:pic>
      </p:grpSp>
      <p:sp>
        <p:nvSpPr>
          <p:cNvPr id="96347" name="Rectangle 15"/>
          <p:cNvSpPr>
            <a:spLocks noChangeArrowheads="1"/>
          </p:cNvSpPr>
          <p:nvPr/>
        </p:nvSpPr>
        <p:spPr bwMode="auto">
          <a:xfrm>
            <a:off x="428625" y="5205413"/>
            <a:ext cx="5286375" cy="1366837"/>
          </a:xfrm>
          <a:prstGeom prst="rect">
            <a:avLst/>
          </a:prstGeom>
          <a:noFill/>
          <a:ln w="9525">
            <a:noFill/>
            <a:miter lim="800000"/>
            <a:headEnd/>
            <a:tailEnd/>
          </a:ln>
        </p:spPr>
        <p:txBody>
          <a:bodyPr>
            <a:spAutoFit/>
          </a:bodyPr>
          <a:lstStyle/>
          <a:p>
            <a:pPr marL="284163" indent="-284163">
              <a:spcBef>
                <a:spcPct val="30000"/>
              </a:spcBef>
              <a:buClr>
                <a:schemeClr val="accent1"/>
              </a:buClr>
              <a:buFont typeface="Webdings" pitchFamily="18" charset="2"/>
              <a:buChar char="4"/>
              <a:tabLst>
                <a:tab pos="3654425" algn="r"/>
              </a:tabLst>
            </a:pPr>
            <a:r>
              <a:rPr lang="zh-TW" altLang="en-US"/>
              <a:t>目前應用方式 </a:t>
            </a:r>
            <a:r>
              <a:rPr lang="en-US" altLang="zh-TW"/>
              <a:t>:  NAS , iSCSI</a:t>
            </a:r>
          </a:p>
          <a:p>
            <a:pPr marL="284163" indent="-284163">
              <a:spcBef>
                <a:spcPct val="30000"/>
              </a:spcBef>
              <a:buClr>
                <a:schemeClr val="accent1"/>
              </a:buClr>
              <a:buFont typeface="Webdings" pitchFamily="18" charset="2"/>
              <a:buChar char="4"/>
              <a:tabLst>
                <a:tab pos="3654425" algn="r"/>
              </a:tabLst>
            </a:pPr>
            <a:r>
              <a:rPr lang="zh-TW" altLang="en-US"/>
              <a:t>目前應用</a:t>
            </a:r>
            <a:r>
              <a:rPr lang="en-US" altLang="zh-TW"/>
              <a:t>AP : </a:t>
            </a:r>
          </a:p>
          <a:p>
            <a:pPr marL="741363" lvl="1" indent="-284163">
              <a:spcBef>
                <a:spcPct val="30000"/>
              </a:spcBef>
              <a:buClr>
                <a:schemeClr val="accent1"/>
              </a:buClr>
              <a:buFont typeface="Webdings" pitchFamily="18" charset="2"/>
              <a:buChar char="4"/>
              <a:tabLst>
                <a:tab pos="3654425" algn="r"/>
              </a:tabLst>
            </a:pPr>
            <a:r>
              <a:rPr lang="zh-TW" altLang="en-US"/>
              <a:t>四種不同</a:t>
            </a:r>
            <a:r>
              <a:rPr lang="en-US" altLang="zh-TW"/>
              <a:t>Mail</a:t>
            </a:r>
            <a:r>
              <a:rPr lang="zh-TW" altLang="en-US"/>
              <a:t>系統 </a:t>
            </a:r>
            <a:r>
              <a:rPr lang="en-US" altLang="zh-TW"/>
              <a:t>, NetFlow Data,iSCSI AP , Unix System Data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01" name="圓角矩形 114"/>
          <p:cNvSpPr>
            <a:spLocks noChangeArrowheads="1"/>
          </p:cNvSpPr>
          <p:nvPr/>
        </p:nvSpPr>
        <p:spPr bwMode="auto">
          <a:xfrm>
            <a:off x="5929313" y="857250"/>
            <a:ext cx="2928937" cy="5143500"/>
          </a:xfrm>
          <a:prstGeom prst="roundRect">
            <a:avLst>
              <a:gd name="adj" fmla="val 16667"/>
            </a:avLst>
          </a:prstGeom>
          <a:solidFill>
            <a:srgbClr val="99FF66"/>
          </a:solidFill>
          <a:ln w="0" algn="ctr">
            <a:noFill/>
            <a:round/>
            <a:headEnd/>
            <a:tailEnd/>
          </a:ln>
        </p:spPr>
        <p:txBody>
          <a:bodyPr wrap="none" anchor="ctr"/>
          <a:lstStyle/>
          <a:p>
            <a:endParaRPr lang="zh-TW" altLang="zh-TW"/>
          </a:p>
        </p:txBody>
      </p:sp>
      <p:sp>
        <p:nvSpPr>
          <p:cNvPr id="97302" name="Rectangle 2"/>
          <p:cNvSpPr>
            <a:spLocks noGrp="1" noChangeArrowheads="1"/>
          </p:cNvSpPr>
          <p:nvPr>
            <p:ph type="title" idx="4294967295"/>
          </p:nvPr>
        </p:nvSpPr>
        <p:spPr>
          <a:xfrm>
            <a:off x="990600" y="-271463"/>
            <a:ext cx="8020050" cy="914401"/>
          </a:xfrm>
        </p:spPr>
        <p:txBody>
          <a:bodyPr tIns="0" bIns="0"/>
          <a:lstStyle/>
          <a:p>
            <a:pPr eaLnBrk="1" hangingPunct="1"/>
            <a:r>
              <a:rPr lang="zh-TW" altLang="en-US" smtClean="0"/>
              <a:t>成大現況示意與未來規劃</a:t>
            </a:r>
          </a:p>
        </p:txBody>
      </p:sp>
      <p:sp>
        <p:nvSpPr>
          <p:cNvPr id="97303" name="Rectangle 3"/>
          <p:cNvSpPr>
            <a:spLocks noChangeArrowheads="1"/>
          </p:cNvSpPr>
          <p:nvPr/>
        </p:nvSpPr>
        <p:spPr bwMode="auto">
          <a:xfrm>
            <a:off x="6281738" y="3082925"/>
            <a:ext cx="2232025" cy="574675"/>
          </a:xfrm>
          <a:prstGeom prst="rect">
            <a:avLst/>
          </a:prstGeom>
          <a:solidFill>
            <a:srgbClr val="FFCCCC"/>
          </a:solidFill>
          <a:ln w="9525">
            <a:noFill/>
            <a:miter lim="800000"/>
            <a:headEnd/>
            <a:tailEnd/>
          </a:ln>
        </p:spPr>
        <p:txBody>
          <a:bodyPr wrap="none" anchor="ctr"/>
          <a:lstStyle/>
          <a:p>
            <a:endParaRPr lang="zh-TW" altLang="zh-TW"/>
          </a:p>
        </p:txBody>
      </p:sp>
      <p:sp>
        <p:nvSpPr>
          <p:cNvPr id="97304" name="Rectangle 4"/>
          <p:cNvSpPr>
            <a:spLocks noChangeArrowheads="1"/>
          </p:cNvSpPr>
          <p:nvPr/>
        </p:nvSpPr>
        <p:spPr bwMode="auto">
          <a:xfrm>
            <a:off x="6281738" y="3802063"/>
            <a:ext cx="2232025" cy="1366837"/>
          </a:xfrm>
          <a:prstGeom prst="rect">
            <a:avLst/>
          </a:prstGeom>
          <a:solidFill>
            <a:srgbClr val="CCFFFF"/>
          </a:solidFill>
          <a:ln w="9525">
            <a:noFill/>
            <a:miter lim="800000"/>
            <a:headEnd/>
            <a:tailEnd/>
          </a:ln>
        </p:spPr>
        <p:txBody>
          <a:bodyPr wrap="none" anchor="ctr"/>
          <a:lstStyle/>
          <a:p>
            <a:endParaRPr lang="zh-TW" altLang="zh-TW"/>
          </a:p>
        </p:txBody>
      </p:sp>
      <p:sp>
        <p:nvSpPr>
          <p:cNvPr id="97305" name="Rectangle 5"/>
          <p:cNvSpPr>
            <a:spLocks noChangeArrowheads="1"/>
          </p:cNvSpPr>
          <p:nvPr/>
        </p:nvSpPr>
        <p:spPr bwMode="auto">
          <a:xfrm>
            <a:off x="304800" y="5316538"/>
            <a:ext cx="4968875" cy="1293812"/>
          </a:xfrm>
          <a:prstGeom prst="rect">
            <a:avLst/>
          </a:prstGeom>
          <a:solidFill>
            <a:srgbClr val="FFFF99"/>
          </a:solidFill>
          <a:ln w="9525">
            <a:noFill/>
            <a:miter lim="800000"/>
            <a:headEnd/>
            <a:tailEnd/>
          </a:ln>
        </p:spPr>
        <p:txBody>
          <a:bodyPr wrap="none" anchor="ctr"/>
          <a:lstStyle/>
          <a:p>
            <a:endParaRPr lang="zh-TW" altLang="zh-TW"/>
          </a:p>
        </p:txBody>
      </p:sp>
      <p:sp>
        <p:nvSpPr>
          <p:cNvPr id="97306" name="Rectangle 6"/>
          <p:cNvSpPr>
            <a:spLocks noChangeArrowheads="1"/>
          </p:cNvSpPr>
          <p:nvPr/>
        </p:nvSpPr>
        <p:spPr bwMode="auto">
          <a:xfrm>
            <a:off x="304800" y="3802063"/>
            <a:ext cx="4968875" cy="1366837"/>
          </a:xfrm>
          <a:prstGeom prst="rect">
            <a:avLst/>
          </a:prstGeom>
          <a:solidFill>
            <a:srgbClr val="CCFFFF"/>
          </a:solidFill>
          <a:ln w="9525">
            <a:noFill/>
            <a:miter lim="800000"/>
            <a:headEnd/>
            <a:tailEnd/>
          </a:ln>
        </p:spPr>
        <p:txBody>
          <a:bodyPr wrap="none" anchor="ctr"/>
          <a:lstStyle/>
          <a:p>
            <a:endParaRPr lang="zh-TW" altLang="zh-TW"/>
          </a:p>
        </p:txBody>
      </p:sp>
      <p:sp>
        <p:nvSpPr>
          <p:cNvPr id="97307" name="Rectangle 7"/>
          <p:cNvSpPr>
            <a:spLocks noChangeArrowheads="1"/>
          </p:cNvSpPr>
          <p:nvPr/>
        </p:nvSpPr>
        <p:spPr bwMode="auto">
          <a:xfrm>
            <a:off x="304800" y="3082925"/>
            <a:ext cx="4968875" cy="574675"/>
          </a:xfrm>
          <a:prstGeom prst="rect">
            <a:avLst/>
          </a:prstGeom>
          <a:solidFill>
            <a:srgbClr val="FFCCCC"/>
          </a:solidFill>
          <a:ln w="9525">
            <a:noFill/>
            <a:miter lim="800000"/>
            <a:headEnd/>
            <a:tailEnd/>
          </a:ln>
        </p:spPr>
        <p:txBody>
          <a:bodyPr wrap="none" anchor="ctr"/>
          <a:lstStyle/>
          <a:p>
            <a:endParaRPr lang="zh-TW" altLang="zh-TW"/>
          </a:p>
        </p:txBody>
      </p:sp>
      <p:sp>
        <p:nvSpPr>
          <p:cNvPr id="97308" name="Text Box 8"/>
          <p:cNvSpPr txBox="1">
            <a:spLocks noChangeArrowheads="1"/>
          </p:cNvSpPr>
          <p:nvPr/>
        </p:nvSpPr>
        <p:spPr bwMode="auto">
          <a:xfrm>
            <a:off x="1328738" y="631825"/>
            <a:ext cx="3171825" cy="396875"/>
          </a:xfrm>
          <a:prstGeom prst="rect">
            <a:avLst/>
          </a:prstGeom>
          <a:noFill/>
          <a:ln w="9525">
            <a:noFill/>
            <a:miter lim="800000"/>
            <a:headEnd/>
            <a:tailEnd/>
          </a:ln>
        </p:spPr>
        <p:txBody>
          <a:bodyPr>
            <a:spAutoFit/>
          </a:bodyPr>
          <a:lstStyle/>
          <a:p>
            <a:pPr fontAlgn="ctr"/>
            <a:r>
              <a:rPr lang="en-US" altLang="zh-TW" sz="2000"/>
              <a:t>Primary Site</a:t>
            </a:r>
          </a:p>
        </p:txBody>
      </p:sp>
      <p:sp>
        <p:nvSpPr>
          <p:cNvPr id="97309" name="Text Box 9"/>
          <p:cNvSpPr txBox="1">
            <a:spLocks noChangeArrowheads="1"/>
          </p:cNvSpPr>
          <p:nvPr/>
        </p:nvSpPr>
        <p:spPr bwMode="auto">
          <a:xfrm>
            <a:off x="6208713" y="596900"/>
            <a:ext cx="2233612" cy="396875"/>
          </a:xfrm>
          <a:prstGeom prst="rect">
            <a:avLst/>
          </a:prstGeom>
          <a:noFill/>
          <a:ln w="9525">
            <a:noFill/>
            <a:miter lim="800000"/>
            <a:headEnd/>
            <a:tailEnd/>
          </a:ln>
        </p:spPr>
        <p:txBody>
          <a:bodyPr>
            <a:spAutoFit/>
          </a:bodyPr>
          <a:lstStyle/>
          <a:p>
            <a:pPr fontAlgn="ctr"/>
            <a:r>
              <a:rPr lang="en-US" altLang="zh-TW" sz="2000"/>
              <a:t>DR Site</a:t>
            </a:r>
          </a:p>
        </p:txBody>
      </p:sp>
      <p:sp>
        <p:nvSpPr>
          <p:cNvPr id="97310" name="Line 10"/>
          <p:cNvSpPr>
            <a:spLocks noChangeShapeType="1"/>
          </p:cNvSpPr>
          <p:nvPr/>
        </p:nvSpPr>
        <p:spPr bwMode="auto">
          <a:xfrm>
            <a:off x="3400425" y="4162425"/>
            <a:ext cx="4175125" cy="0"/>
          </a:xfrm>
          <a:prstGeom prst="line">
            <a:avLst/>
          </a:prstGeom>
          <a:noFill/>
          <a:ln w="28575">
            <a:solidFill>
              <a:schemeClr val="bg2"/>
            </a:solidFill>
            <a:round/>
            <a:headEnd/>
            <a:tailEnd/>
          </a:ln>
        </p:spPr>
        <p:txBody>
          <a:bodyPr wrap="none"/>
          <a:lstStyle/>
          <a:p>
            <a:endParaRPr lang="zh-TW" altLang="en-US"/>
          </a:p>
        </p:txBody>
      </p:sp>
      <p:sp>
        <p:nvSpPr>
          <p:cNvPr id="97311" name="Line 11"/>
          <p:cNvSpPr>
            <a:spLocks noChangeShapeType="1"/>
          </p:cNvSpPr>
          <p:nvPr/>
        </p:nvSpPr>
        <p:spPr bwMode="auto">
          <a:xfrm>
            <a:off x="1716088" y="2016125"/>
            <a:ext cx="0" cy="995363"/>
          </a:xfrm>
          <a:prstGeom prst="line">
            <a:avLst/>
          </a:prstGeom>
          <a:noFill/>
          <a:ln w="28575">
            <a:solidFill>
              <a:schemeClr val="bg2"/>
            </a:solidFill>
            <a:round/>
            <a:headEnd/>
            <a:tailEnd/>
          </a:ln>
        </p:spPr>
        <p:txBody>
          <a:bodyPr wrap="none"/>
          <a:lstStyle/>
          <a:p>
            <a:endParaRPr lang="zh-TW" altLang="en-US"/>
          </a:p>
        </p:txBody>
      </p:sp>
      <p:sp>
        <p:nvSpPr>
          <p:cNvPr id="97312" name="Line 12"/>
          <p:cNvSpPr>
            <a:spLocks noChangeShapeType="1"/>
          </p:cNvSpPr>
          <p:nvPr/>
        </p:nvSpPr>
        <p:spPr bwMode="auto">
          <a:xfrm>
            <a:off x="4121150" y="2016125"/>
            <a:ext cx="0" cy="706438"/>
          </a:xfrm>
          <a:prstGeom prst="line">
            <a:avLst/>
          </a:prstGeom>
          <a:noFill/>
          <a:ln w="28575">
            <a:solidFill>
              <a:schemeClr val="bg2"/>
            </a:solidFill>
            <a:round/>
            <a:headEnd/>
            <a:tailEnd/>
          </a:ln>
        </p:spPr>
        <p:txBody>
          <a:bodyPr wrap="none"/>
          <a:lstStyle/>
          <a:p>
            <a:endParaRPr lang="zh-TW" altLang="en-US"/>
          </a:p>
        </p:txBody>
      </p:sp>
      <p:sp>
        <p:nvSpPr>
          <p:cNvPr id="97313" name="Line 13"/>
          <p:cNvSpPr>
            <a:spLocks noChangeShapeType="1"/>
          </p:cNvSpPr>
          <p:nvPr/>
        </p:nvSpPr>
        <p:spPr bwMode="auto">
          <a:xfrm>
            <a:off x="1671638" y="3009900"/>
            <a:ext cx="936625" cy="431800"/>
          </a:xfrm>
          <a:prstGeom prst="line">
            <a:avLst/>
          </a:prstGeom>
          <a:noFill/>
          <a:ln w="28575">
            <a:solidFill>
              <a:srgbClr val="3366FF"/>
            </a:solidFill>
            <a:round/>
            <a:headEnd/>
            <a:tailEnd/>
          </a:ln>
        </p:spPr>
        <p:txBody>
          <a:bodyPr wrap="none"/>
          <a:lstStyle/>
          <a:p>
            <a:endParaRPr lang="zh-TW" altLang="en-US"/>
          </a:p>
        </p:txBody>
      </p:sp>
      <p:sp>
        <p:nvSpPr>
          <p:cNvPr id="97314" name="Line 14"/>
          <p:cNvSpPr>
            <a:spLocks noChangeShapeType="1"/>
          </p:cNvSpPr>
          <p:nvPr/>
        </p:nvSpPr>
        <p:spPr bwMode="auto">
          <a:xfrm flipH="1">
            <a:off x="2608263" y="3009900"/>
            <a:ext cx="358775" cy="431800"/>
          </a:xfrm>
          <a:prstGeom prst="line">
            <a:avLst/>
          </a:prstGeom>
          <a:noFill/>
          <a:ln w="28575">
            <a:solidFill>
              <a:srgbClr val="3366FF"/>
            </a:solidFill>
            <a:round/>
            <a:headEnd/>
            <a:tailEnd/>
          </a:ln>
        </p:spPr>
        <p:txBody>
          <a:bodyPr wrap="none"/>
          <a:lstStyle/>
          <a:p>
            <a:endParaRPr lang="zh-TW" altLang="en-US"/>
          </a:p>
        </p:txBody>
      </p:sp>
      <p:sp>
        <p:nvSpPr>
          <p:cNvPr id="97315" name="Line 15"/>
          <p:cNvSpPr>
            <a:spLocks noChangeShapeType="1"/>
          </p:cNvSpPr>
          <p:nvPr/>
        </p:nvSpPr>
        <p:spPr bwMode="auto">
          <a:xfrm>
            <a:off x="2970213" y="2016125"/>
            <a:ext cx="0" cy="647700"/>
          </a:xfrm>
          <a:prstGeom prst="line">
            <a:avLst/>
          </a:prstGeom>
          <a:noFill/>
          <a:ln w="28575">
            <a:solidFill>
              <a:schemeClr val="bg2"/>
            </a:solidFill>
            <a:round/>
            <a:headEnd/>
            <a:tailEnd/>
          </a:ln>
        </p:spPr>
        <p:txBody>
          <a:bodyPr wrap="none"/>
          <a:lstStyle/>
          <a:p>
            <a:endParaRPr lang="zh-TW" altLang="en-US"/>
          </a:p>
        </p:txBody>
      </p:sp>
      <p:sp>
        <p:nvSpPr>
          <p:cNvPr id="97316" name="Text Box 16"/>
          <p:cNvSpPr txBox="1">
            <a:spLocks noChangeAspect="1" noChangeArrowheads="1"/>
          </p:cNvSpPr>
          <p:nvPr/>
        </p:nvSpPr>
        <p:spPr bwMode="gray">
          <a:xfrm>
            <a:off x="6357938" y="4954588"/>
            <a:ext cx="1785937" cy="276225"/>
          </a:xfrm>
          <a:prstGeom prst="rect">
            <a:avLst/>
          </a:prstGeom>
          <a:noFill/>
          <a:ln w="9525">
            <a:noFill/>
            <a:miter lim="800000"/>
            <a:headEnd/>
            <a:tailEnd/>
          </a:ln>
        </p:spPr>
        <p:txBody>
          <a:bodyPr>
            <a:spAutoFit/>
          </a:bodyPr>
          <a:lstStyle/>
          <a:p>
            <a:r>
              <a:rPr lang="en-US" altLang="zh-TW" sz="1200"/>
              <a:t>NetApp FC+SATA</a:t>
            </a:r>
          </a:p>
        </p:txBody>
      </p:sp>
      <p:sp>
        <p:nvSpPr>
          <p:cNvPr id="97317" name="Text Box 17"/>
          <p:cNvSpPr txBox="1">
            <a:spLocks noChangeArrowheads="1"/>
          </p:cNvSpPr>
          <p:nvPr/>
        </p:nvSpPr>
        <p:spPr bwMode="auto">
          <a:xfrm>
            <a:off x="1331913" y="3284538"/>
            <a:ext cx="1295400" cy="214312"/>
          </a:xfrm>
          <a:prstGeom prst="rect">
            <a:avLst/>
          </a:prstGeom>
          <a:noFill/>
          <a:ln w="9525">
            <a:noFill/>
            <a:miter lim="800000"/>
            <a:headEnd/>
            <a:tailEnd/>
          </a:ln>
        </p:spPr>
        <p:txBody>
          <a:bodyPr>
            <a:spAutoFit/>
          </a:bodyPr>
          <a:lstStyle/>
          <a:p>
            <a:r>
              <a:rPr lang="en-US" altLang="zh-TW" sz="800">
                <a:solidFill>
                  <a:srgbClr val="3366FF"/>
                </a:solidFill>
              </a:rPr>
              <a:t>Gigabit Ethernet</a:t>
            </a:r>
          </a:p>
        </p:txBody>
      </p:sp>
      <p:sp>
        <p:nvSpPr>
          <p:cNvPr id="97318" name="Text Box 18"/>
          <p:cNvSpPr txBox="1">
            <a:spLocks noChangeAspect="1" noChangeArrowheads="1"/>
          </p:cNvSpPr>
          <p:nvPr/>
        </p:nvSpPr>
        <p:spPr bwMode="gray">
          <a:xfrm>
            <a:off x="2214563" y="4916488"/>
            <a:ext cx="2428875" cy="457200"/>
          </a:xfrm>
          <a:prstGeom prst="rect">
            <a:avLst/>
          </a:prstGeom>
          <a:noFill/>
          <a:ln w="9525">
            <a:noFill/>
            <a:miter lim="800000"/>
            <a:headEnd/>
            <a:tailEnd/>
          </a:ln>
        </p:spPr>
        <p:txBody>
          <a:bodyPr>
            <a:spAutoFit/>
          </a:bodyPr>
          <a:lstStyle/>
          <a:p>
            <a:r>
              <a:rPr lang="en-US" altLang="zh-TW" sz="1200"/>
              <a:t>NetApp FAS 3100 FC + SATA</a:t>
            </a:r>
          </a:p>
          <a:p>
            <a:r>
              <a:rPr lang="en-US" altLang="zh-TW" sz="1200"/>
              <a:t>18TB </a:t>
            </a:r>
            <a:r>
              <a:rPr lang="en-US" altLang="zh-TW" sz="1200">
                <a:sym typeface="Wingdings" pitchFamily="2" charset="2"/>
              </a:rPr>
              <a:t> 46TB</a:t>
            </a:r>
            <a:endParaRPr lang="en-US" altLang="zh-TW" sz="1200"/>
          </a:p>
        </p:txBody>
      </p:sp>
      <p:sp>
        <p:nvSpPr>
          <p:cNvPr id="97319" name="Line 19"/>
          <p:cNvSpPr>
            <a:spLocks noChangeShapeType="1"/>
          </p:cNvSpPr>
          <p:nvPr/>
        </p:nvSpPr>
        <p:spPr bwMode="auto">
          <a:xfrm flipH="1" flipV="1">
            <a:off x="2608263" y="3514725"/>
            <a:ext cx="1439862" cy="503238"/>
          </a:xfrm>
          <a:prstGeom prst="line">
            <a:avLst/>
          </a:prstGeom>
          <a:noFill/>
          <a:ln w="28575">
            <a:solidFill>
              <a:srgbClr val="3366FF"/>
            </a:solidFill>
            <a:round/>
            <a:headEnd/>
            <a:tailEnd/>
          </a:ln>
        </p:spPr>
        <p:txBody>
          <a:bodyPr wrap="none"/>
          <a:lstStyle/>
          <a:p>
            <a:endParaRPr lang="zh-TW" altLang="en-US"/>
          </a:p>
        </p:txBody>
      </p:sp>
      <p:pic>
        <p:nvPicPr>
          <p:cNvPr id="97320" name="Picture 20" descr="network cloud"/>
          <p:cNvPicPr>
            <a:picLocks noChangeAspect="1" noChangeArrowheads="1"/>
          </p:cNvPicPr>
          <p:nvPr/>
        </p:nvPicPr>
        <p:blipFill>
          <a:blip r:embed="rId4"/>
          <a:srcRect/>
          <a:stretch>
            <a:fillRect/>
          </a:stretch>
        </p:blipFill>
        <p:spPr bwMode="auto">
          <a:xfrm>
            <a:off x="5346700" y="3802063"/>
            <a:ext cx="935038" cy="493712"/>
          </a:xfrm>
          <a:prstGeom prst="rect">
            <a:avLst/>
          </a:prstGeom>
          <a:noFill/>
          <a:ln w="9525">
            <a:noFill/>
            <a:miter lim="800000"/>
            <a:headEnd/>
            <a:tailEnd/>
          </a:ln>
        </p:spPr>
      </p:pic>
      <p:sp>
        <p:nvSpPr>
          <p:cNvPr id="97321" name="Text Box 22"/>
          <p:cNvSpPr txBox="1">
            <a:spLocks noChangeArrowheads="1"/>
          </p:cNvSpPr>
          <p:nvPr/>
        </p:nvSpPr>
        <p:spPr bwMode="auto">
          <a:xfrm>
            <a:off x="1785938" y="5407025"/>
            <a:ext cx="928687" cy="307975"/>
          </a:xfrm>
          <a:prstGeom prst="rect">
            <a:avLst/>
          </a:prstGeom>
          <a:noFill/>
          <a:ln w="9525">
            <a:noFill/>
            <a:miter lim="800000"/>
            <a:headEnd/>
            <a:tailEnd/>
          </a:ln>
        </p:spPr>
        <p:txBody>
          <a:bodyPr>
            <a:spAutoFit/>
          </a:bodyPr>
          <a:lstStyle/>
          <a:p>
            <a:r>
              <a:rPr lang="en-US" altLang="zh-TW" sz="1400" i="1">
                <a:solidFill>
                  <a:srgbClr val="006600"/>
                </a:solidFill>
              </a:rPr>
              <a:t>FC/SCSI</a:t>
            </a:r>
          </a:p>
        </p:txBody>
      </p:sp>
      <p:sp>
        <p:nvSpPr>
          <p:cNvPr id="97322" name="Text Box 23"/>
          <p:cNvSpPr txBox="1">
            <a:spLocks noChangeArrowheads="1"/>
          </p:cNvSpPr>
          <p:nvPr/>
        </p:nvSpPr>
        <p:spPr bwMode="auto">
          <a:xfrm>
            <a:off x="2678113" y="3082925"/>
            <a:ext cx="720725" cy="304800"/>
          </a:xfrm>
          <a:prstGeom prst="rect">
            <a:avLst/>
          </a:prstGeom>
          <a:noFill/>
          <a:ln w="9525">
            <a:noFill/>
            <a:miter lim="800000"/>
            <a:headEnd/>
            <a:tailEnd/>
          </a:ln>
        </p:spPr>
        <p:txBody>
          <a:bodyPr>
            <a:spAutoFit/>
          </a:bodyPr>
          <a:lstStyle/>
          <a:p>
            <a:r>
              <a:rPr lang="en-US" altLang="zh-TW" sz="1400" i="1"/>
              <a:t>NFS</a:t>
            </a:r>
          </a:p>
        </p:txBody>
      </p:sp>
      <p:sp>
        <p:nvSpPr>
          <p:cNvPr id="97323" name="Text Box 24"/>
          <p:cNvSpPr txBox="1">
            <a:spLocks noChangeArrowheads="1"/>
          </p:cNvSpPr>
          <p:nvPr/>
        </p:nvSpPr>
        <p:spPr bwMode="auto">
          <a:xfrm>
            <a:off x="4000500" y="3000375"/>
            <a:ext cx="1239838" cy="307975"/>
          </a:xfrm>
          <a:prstGeom prst="rect">
            <a:avLst/>
          </a:prstGeom>
          <a:noFill/>
          <a:ln w="9525">
            <a:noFill/>
            <a:miter lim="800000"/>
            <a:headEnd/>
            <a:tailEnd/>
          </a:ln>
        </p:spPr>
        <p:txBody>
          <a:bodyPr>
            <a:spAutoFit/>
          </a:bodyPr>
          <a:lstStyle/>
          <a:p>
            <a:r>
              <a:rPr lang="en-US" altLang="zh-TW" sz="1400" i="1"/>
              <a:t>ISCSI/FCP</a:t>
            </a:r>
          </a:p>
        </p:txBody>
      </p:sp>
      <p:sp>
        <p:nvSpPr>
          <p:cNvPr id="97324" name="Line 25"/>
          <p:cNvSpPr>
            <a:spLocks noChangeShapeType="1"/>
          </p:cNvSpPr>
          <p:nvPr/>
        </p:nvSpPr>
        <p:spPr bwMode="auto">
          <a:xfrm>
            <a:off x="6624638" y="2686050"/>
            <a:ext cx="0" cy="647700"/>
          </a:xfrm>
          <a:prstGeom prst="line">
            <a:avLst/>
          </a:prstGeom>
          <a:noFill/>
          <a:ln w="28575">
            <a:solidFill>
              <a:srgbClr val="3366FF"/>
            </a:solidFill>
            <a:round/>
            <a:headEnd/>
            <a:tailEnd/>
          </a:ln>
        </p:spPr>
        <p:txBody>
          <a:bodyPr wrap="none"/>
          <a:lstStyle/>
          <a:p>
            <a:endParaRPr lang="zh-TW" altLang="en-US"/>
          </a:p>
        </p:txBody>
      </p:sp>
      <p:sp>
        <p:nvSpPr>
          <p:cNvPr id="97325" name="Line 26"/>
          <p:cNvSpPr>
            <a:spLocks noChangeShapeType="1"/>
          </p:cNvSpPr>
          <p:nvPr/>
        </p:nvSpPr>
        <p:spPr bwMode="auto">
          <a:xfrm>
            <a:off x="7924800" y="2676525"/>
            <a:ext cx="0" cy="647700"/>
          </a:xfrm>
          <a:prstGeom prst="line">
            <a:avLst/>
          </a:prstGeom>
          <a:noFill/>
          <a:ln w="28575">
            <a:solidFill>
              <a:srgbClr val="3366FF"/>
            </a:solidFill>
            <a:round/>
            <a:headEnd/>
            <a:tailEnd/>
          </a:ln>
        </p:spPr>
        <p:txBody>
          <a:bodyPr wrap="none"/>
          <a:lstStyle/>
          <a:p>
            <a:endParaRPr lang="zh-TW" altLang="en-US"/>
          </a:p>
        </p:txBody>
      </p:sp>
      <p:sp>
        <p:nvSpPr>
          <p:cNvPr id="97326" name="Line 27"/>
          <p:cNvSpPr>
            <a:spLocks noChangeShapeType="1"/>
          </p:cNvSpPr>
          <p:nvPr/>
        </p:nvSpPr>
        <p:spPr bwMode="auto">
          <a:xfrm>
            <a:off x="6642100" y="3333750"/>
            <a:ext cx="1295400" cy="0"/>
          </a:xfrm>
          <a:prstGeom prst="line">
            <a:avLst/>
          </a:prstGeom>
          <a:noFill/>
          <a:ln w="28575">
            <a:solidFill>
              <a:srgbClr val="3366FF"/>
            </a:solidFill>
            <a:round/>
            <a:headEnd/>
            <a:tailEnd/>
          </a:ln>
        </p:spPr>
        <p:txBody>
          <a:bodyPr wrap="none"/>
          <a:lstStyle/>
          <a:p>
            <a:endParaRPr lang="zh-TW" altLang="en-US"/>
          </a:p>
        </p:txBody>
      </p:sp>
      <p:sp>
        <p:nvSpPr>
          <p:cNvPr id="97327" name="Line 28"/>
          <p:cNvSpPr>
            <a:spLocks noChangeShapeType="1"/>
          </p:cNvSpPr>
          <p:nvPr/>
        </p:nvSpPr>
        <p:spPr bwMode="auto">
          <a:xfrm>
            <a:off x="7237413" y="2938463"/>
            <a:ext cx="0" cy="1584325"/>
          </a:xfrm>
          <a:prstGeom prst="line">
            <a:avLst/>
          </a:prstGeom>
          <a:noFill/>
          <a:ln w="28575">
            <a:solidFill>
              <a:srgbClr val="3366FF"/>
            </a:solidFill>
            <a:round/>
            <a:headEnd/>
            <a:tailEnd/>
          </a:ln>
        </p:spPr>
        <p:txBody>
          <a:bodyPr wrap="none"/>
          <a:lstStyle/>
          <a:p>
            <a:endParaRPr lang="zh-TW" altLang="en-US"/>
          </a:p>
        </p:txBody>
      </p:sp>
      <p:grpSp>
        <p:nvGrpSpPr>
          <p:cNvPr id="97328" name="Group 30"/>
          <p:cNvGrpSpPr>
            <a:grpSpLocks/>
          </p:cNvGrpSpPr>
          <p:nvPr/>
        </p:nvGrpSpPr>
        <p:grpSpPr bwMode="auto">
          <a:xfrm>
            <a:off x="1239838" y="2195513"/>
            <a:ext cx="936625" cy="958850"/>
            <a:chOff x="1156" y="1465"/>
            <a:chExt cx="590" cy="604"/>
          </a:xfrm>
        </p:grpSpPr>
        <p:graphicFrame>
          <p:nvGraphicFramePr>
            <p:cNvPr id="97297" name="Object 31"/>
            <p:cNvGraphicFramePr>
              <a:graphicFrameLocks noChangeAspect="1"/>
            </p:cNvGraphicFramePr>
            <p:nvPr/>
          </p:nvGraphicFramePr>
          <p:xfrm>
            <a:off x="1156" y="1660"/>
            <a:ext cx="318" cy="409"/>
          </p:xfrm>
          <a:graphic>
            <a:graphicData uri="http://schemas.openxmlformats.org/presentationml/2006/ole">
              <p:oleObj spid="_x0000_s97297" name="Visio" r:id="rId5" imgW="333146" imgH="470306" progId="Visio.Drawing.11">
                <p:embed/>
              </p:oleObj>
            </a:graphicData>
          </a:graphic>
        </p:graphicFrame>
        <p:graphicFrame>
          <p:nvGraphicFramePr>
            <p:cNvPr id="97298" name="Object 32"/>
            <p:cNvGraphicFramePr>
              <a:graphicFrameLocks noChangeAspect="1"/>
            </p:cNvGraphicFramePr>
            <p:nvPr/>
          </p:nvGraphicFramePr>
          <p:xfrm>
            <a:off x="1411" y="1661"/>
            <a:ext cx="335" cy="373"/>
          </p:xfrm>
          <a:graphic>
            <a:graphicData uri="http://schemas.openxmlformats.org/presentationml/2006/ole">
              <p:oleObj spid="_x0000_s97298" name="Visio" r:id="rId6" imgW="369213" imgH="466308" progId="Visio.Drawing.11">
                <p:embed/>
              </p:oleObj>
            </a:graphicData>
          </a:graphic>
        </p:graphicFrame>
        <p:graphicFrame>
          <p:nvGraphicFramePr>
            <p:cNvPr id="97299" name="Object 33"/>
            <p:cNvGraphicFramePr>
              <a:graphicFrameLocks noChangeAspect="1"/>
            </p:cNvGraphicFramePr>
            <p:nvPr/>
          </p:nvGraphicFramePr>
          <p:xfrm>
            <a:off x="1411" y="1465"/>
            <a:ext cx="335" cy="372"/>
          </p:xfrm>
          <a:graphic>
            <a:graphicData uri="http://schemas.openxmlformats.org/presentationml/2006/ole">
              <p:oleObj spid="_x0000_s97299" name="Visio" r:id="rId7" imgW="369213" imgH="466308" progId="Visio.Drawing.11">
                <p:embed/>
              </p:oleObj>
            </a:graphicData>
          </a:graphic>
        </p:graphicFrame>
        <p:graphicFrame>
          <p:nvGraphicFramePr>
            <p:cNvPr id="97300" name="Object 34"/>
            <p:cNvGraphicFramePr>
              <a:graphicFrameLocks noChangeAspect="1"/>
            </p:cNvGraphicFramePr>
            <p:nvPr/>
          </p:nvGraphicFramePr>
          <p:xfrm>
            <a:off x="1156" y="1480"/>
            <a:ext cx="306" cy="431"/>
          </p:xfrm>
          <a:graphic>
            <a:graphicData uri="http://schemas.openxmlformats.org/presentationml/2006/ole">
              <p:oleObj spid="_x0000_s97300" name="Visio" r:id="rId8" imgW="333146" imgH="470306" progId="Visio.Drawing.11">
                <p:embed/>
              </p:oleObj>
            </a:graphicData>
          </a:graphic>
        </p:graphicFrame>
      </p:grpSp>
      <p:sp>
        <p:nvSpPr>
          <p:cNvPr id="97329" name="Line 35"/>
          <p:cNvSpPr>
            <a:spLocks noChangeShapeType="1"/>
          </p:cNvSpPr>
          <p:nvPr/>
        </p:nvSpPr>
        <p:spPr bwMode="auto">
          <a:xfrm>
            <a:off x="1566863" y="2016125"/>
            <a:ext cx="2841625" cy="0"/>
          </a:xfrm>
          <a:prstGeom prst="line">
            <a:avLst/>
          </a:prstGeom>
          <a:noFill/>
          <a:ln w="28575">
            <a:solidFill>
              <a:schemeClr val="bg2"/>
            </a:solidFill>
            <a:round/>
            <a:headEnd/>
            <a:tailEnd/>
          </a:ln>
        </p:spPr>
        <p:txBody>
          <a:bodyPr wrap="none"/>
          <a:lstStyle/>
          <a:p>
            <a:endParaRPr lang="zh-TW" altLang="en-US"/>
          </a:p>
        </p:txBody>
      </p:sp>
      <p:sp>
        <p:nvSpPr>
          <p:cNvPr id="97330" name="Rectangle 36"/>
          <p:cNvSpPr>
            <a:spLocks noChangeArrowheads="1"/>
          </p:cNvSpPr>
          <p:nvPr/>
        </p:nvSpPr>
        <p:spPr bwMode="auto">
          <a:xfrm>
            <a:off x="3114675" y="1584325"/>
            <a:ext cx="1565275" cy="274638"/>
          </a:xfrm>
          <a:prstGeom prst="rect">
            <a:avLst/>
          </a:prstGeom>
          <a:noFill/>
          <a:ln w="9525">
            <a:noFill/>
            <a:miter lim="800000"/>
            <a:headEnd/>
            <a:tailEnd/>
          </a:ln>
        </p:spPr>
        <p:txBody>
          <a:bodyPr>
            <a:spAutoFit/>
          </a:bodyPr>
          <a:lstStyle/>
          <a:p>
            <a:r>
              <a:rPr lang="en-US" altLang="zh-TW" sz="1200"/>
              <a:t>Clients Access</a:t>
            </a:r>
          </a:p>
        </p:txBody>
      </p:sp>
      <p:sp>
        <p:nvSpPr>
          <p:cNvPr id="97331" name="Text Box 37"/>
          <p:cNvSpPr txBox="1">
            <a:spLocks noChangeArrowheads="1"/>
          </p:cNvSpPr>
          <p:nvPr/>
        </p:nvSpPr>
        <p:spPr bwMode="auto">
          <a:xfrm>
            <a:off x="2771775" y="1770063"/>
            <a:ext cx="1295400" cy="274637"/>
          </a:xfrm>
          <a:prstGeom prst="rect">
            <a:avLst/>
          </a:prstGeom>
          <a:noFill/>
          <a:ln w="9525">
            <a:noFill/>
            <a:miter lim="800000"/>
            <a:headEnd/>
            <a:tailEnd/>
          </a:ln>
        </p:spPr>
        <p:txBody>
          <a:bodyPr>
            <a:spAutoFit/>
          </a:bodyPr>
          <a:lstStyle/>
          <a:p>
            <a:r>
              <a:rPr lang="en-US" altLang="zh-TW" sz="1200"/>
              <a:t>WAN</a:t>
            </a:r>
          </a:p>
        </p:txBody>
      </p:sp>
      <p:sp>
        <p:nvSpPr>
          <p:cNvPr id="97332" name="Line 38"/>
          <p:cNvSpPr>
            <a:spLocks noChangeShapeType="1"/>
          </p:cNvSpPr>
          <p:nvPr/>
        </p:nvSpPr>
        <p:spPr bwMode="auto">
          <a:xfrm>
            <a:off x="2968625" y="1354138"/>
            <a:ext cx="0" cy="647700"/>
          </a:xfrm>
          <a:prstGeom prst="line">
            <a:avLst/>
          </a:prstGeom>
          <a:noFill/>
          <a:ln w="28575">
            <a:solidFill>
              <a:schemeClr val="bg2"/>
            </a:solidFill>
            <a:round/>
            <a:headEnd/>
            <a:tailEnd/>
          </a:ln>
        </p:spPr>
        <p:txBody>
          <a:bodyPr wrap="none"/>
          <a:lstStyle/>
          <a:p>
            <a:endParaRPr lang="zh-TW" altLang="en-US"/>
          </a:p>
        </p:txBody>
      </p:sp>
      <p:pic>
        <p:nvPicPr>
          <p:cNvPr id="97333" name="Picture 39" descr="vfiler admin"/>
          <p:cNvPicPr>
            <a:picLocks noChangeAspect="1" noChangeArrowheads="1"/>
          </p:cNvPicPr>
          <p:nvPr/>
        </p:nvPicPr>
        <p:blipFill>
          <a:blip r:embed="rId9"/>
          <a:srcRect/>
          <a:stretch>
            <a:fillRect/>
          </a:stretch>
        </p:blipFill>
        <p:spPr bwMode="auto">
          <a:xfrm>
            <a:off x="2608263" y="982663"/>
            <a:ext cx="708025" cy="731837"/>
          </a:xfrm>
          <a:prstGeom prst="rect">
            <a:avLst/>
          </a:prstGeom>
          <a:noFill/>
          <a:ln w="9525">
            <a:noFill/>
            <a:miter lim="800000"/>
            <a:headEnd/>
            <a:tailEnd/>
          </a:ln>
        </p:spPr>
      </p:pic>
      <p:sp>
        <p:nvSpPr>
          <p:cNvPr id="97334" name="Text Box 40"/>
          <p:cNvSpPr txBox="1">
            <a:spLocks noChangeArrowheads="1"/>
          </p:cNvSpPr>
          <p:nvPr/>
        </p:nvSpPr>
        <p:spPr bwMode="auto">
          <a:xfrm>
            <a:off x="2286000" y="2016125"/>
            <a:ext cx="1223963" cy="274638"/>
          </a:xfrm>
          <a:prstGeom prst="rect">
            <a:avLst/>
          </a:prstGeom>
          <a:noFill/>
          <a:ln w="9525">
            <a:noFill/>
            <a:miter lim="800000"/>
            <a:headEnd/>
            <a:tailEnd/>
          </a:ln>
        </p:spPr>
        <p:txBody>
          <a:bodyPr>
            <a:spAutoFit/>
          </a:bodyPr>
          <a:lstStyle/>
          <a:p>
            <a:r>
              <a:rPr lang="en-US" altLang="zh-TW" sz="1200"/>
              <a:t>FTP Service</a:t>
            </a:r>
          </a:p>
        </p:txBody>
      </p:sp>
      <p:sp>
        <p:nvSpPr>
          <p:cNvPr id="97335" name="Text Box 42"/>
          <p:cNvSpPr txBox="1">
            <a:spLocks noChangeArrowheads="1"/>
          </p:cNvSpPr>
          <p:nvPr/>
        </p:nvSpPr>
        <p:spPr bwMode="auto">
          <a:xfrm>
            <a:off x="3760788" y="2016125"/>
            <a:ext cx="1674812" cy="274638"/>
          </a:xfrm>
          <a:prstGeom prst="rect">
            <a:avLst/>
          </a:prstGeom>
          <a:noFill/>
          <a:ln w="9525">
            <a:noFill/>
            <a:miter lim="800000"/>
            <a:headEnd/>
            <a:tailEnd/>
          </a:ln>
        </p:spPr>
        <p:txBody>
          <a:bodyPr>
            <a:spAutoFit/>
          </a:bodyPr>
          <a:lstStyle/>
          <a:p>
            <a:r>
              <a:rPr lang="zh-TW" altLang="en-US" sz="1200"/>
              <a:t>校務</a:t>
            </a:r>
            <a:r>
              <a:rPr lang="en-US" altLang="zh-TW" sz="1200"/>
              <a:t>AP/DB</a:t>
            </a:r>
          </a:p>
        </p:txBody>
      </p:sp>
      <p:pic>
        <p:nvPicPr>
          <p:cNvPr id="97336" name="Picture 43" descr="switch generic"/>
          <p:cNvPicPr>
            <a:picLocks noChangeAspect="1" noChangeArrowheads="1"/>
          </p:cNvPicPr>
          <p:nvPr/>
        </p:nvPicPr>
        <p:blipFill>
          <a:blip r:embed="rId10"/>
          <a:srcRect/>
          <a:stretch>
            <a:fillRect/>
          </a:stretch>
        </p:blipFill>
        <p:spPr bwMode="auto">
          <a:xfrm>
            <a:off x="2608263" y="1930400"/>
            <a:ext cx="647700" cy="107950"/>
          </a:xfrm>
          <a:prstGeom prst="rect">
            <a:avLst/>
          </a:prstGeom>
          <a:noFill/>
          <a:ln w="9525">
            <a:noFill/>
            <a:miter lim="800000"/>
            <a:headEnd/>
            <a:tailEnd/>
          </a:ln>
        </p:spPr>
      </p:pic>
      <p:grpSp>
        <p:nvGrpSpPr>
          <p:cNvPr id="97337" name="Group 44"/>
          <p:cNvGrpSpPr>
            <a:grpSpLocks/>
          </p:cNvGrpSpPr>
          <p:nvPr/>
        </p:nvGrpSpPr>
        <p:grpSpPr bwMode="auto">
          <a:xfrm>
            <a:off x="6786563" y="4017963"/>
            <a:ext cx="935037" cy="936625"/>
            <a:chOff x="3016" y="391"/>
            <a:chExt cx="726" cy="798"/>
          </a:xfrm>
        </p:grpSpPr>
        <p:pic>
          <p:nvPicPr>
            <p:cNvPr id="97392" name="Picture 45" descr="DS-14"/>
            <p:cNvPicPr>
              <a:picLocks noChangeAspect="1" noChangeArrowheads="1"/>
            </p:cNvPicPr>
            <p:nvPr/>
          </p:nvPicPr>
          <p:blipFill>
            <a:blip r:embed="rId11"/>
            <a:srcRect/>
            <a:stretch>
              <a:fillRect/>
            </a:stretch>
          </p:blipFill>
          <p:spPr bwMode="auto">
            <a:xfrm>
              <a:off x="3016" y="572"/>
              <a:ext cx="726" cy="208"/>
            </a:xfrm>
            <a:prstGeom prst="rect">
              <a:avLst/>
            </a:prstGeom>
            <a:noFill/>
            <a:ln w="9525">
              <a:noFill/>
              <a:miter lim="800000"/>
              <a:headEnd/>
              <a:tailEnd/>
            </a:ln>
          </p:spPr>
        </p:pic>
        <p:pic>
          <p:nvPicPr>
            <p:cNvPr id="97393" name="Picture 46" descr="FAS3000"/>
            <p:cNvPicPr>
              <a:picLocks noChangeAspect="1" noChangeArrowheads="1"/>
            </p:cNvPicPr>
            <p:nvPr/>
          </p:nvPicPr>
          <p:blipFill>
            <a:blip r:embed="rId12"/>
            <a:srcRect/>
            <a:stretch>
              <a:fillRect/>
            </a:stretch>
          </p:blipFill>
          <p:spPr bwMode="auto">
            <a:xfrm>
              <a:off x="3016" y="391"/>
              <a:ext cx="726" cy="202"/>
            </a:xfrm>
            <a:prstGeom prst="rect">
              <a:avLst/>
            </a:prstGeom>
            <a:noFill/>
            <a:ln w="9525">
              <a:noFill/>
              <a:miter lim="800000"/>
              <a:headEnd/>
              <a:tailEnd/>
            </a:ln>
          </p:spPr>
        </p:pic>
        <p:pic>
          <p:nvPicPr>
            <p:cNvPr id="97394" name="Picture 47" descr="DS-14"/>
            <p:cNvPicPr>
              <a:picLocks noChangeAspect="1" noChangeArrowheads="1"/>
            </p:cNvPicPr>
            <p:nvPr/>
          </p:nvPicPr>
          <p:blipFill>
            <a:blip r:embed="rId11"/>
            <a:srcRect/>
            <a:stretch>
              <a:fillRect/>
            </a:stretch>
          </p:blipFill>
          <p:spPr bwMode="auto">
            <a:xfrm>
              <a:off x="3016" y="773"/>
              <a:ext cx="726" cy="208"/>
            </a:xfrm>
            <a:prstGeom prst="rect">
              <a:avLst/>
            </a:prstGeom>
            <a:noFill/>
            <a:ln w="9525">
              <a:noFill/>
              <a:miter lim="800000"/>
              <a:headEnd/>
              <a:tailEnd/>
            </a:ln>
          </p:spPr>
        </p:pic>
        <p:pic>
          <p:nvPicPr>
            <p:cNvPr id="97395" name="Picture 48" descr="DS-14"/>
            <p:cNvPicPr>
              <a:picLocks noChangeAspect="1" noChangeArrowheads="1"/>
            </p:cNvPicPr>
            <p:nvPr/>
          </p:nvPicPr>
          <p:blipFill>
            <a:blip r:embed="rId11"/>
            <a:srcRect/>
            <a:stretch>
              <a:fillRect/>
            </a:stretch>
          </p:blipFill>
          <p:spPr bwMode="auto">
            <a:xfrm>
              <a:off x="3016" y="981"/>
              <a:ext cx="726" cy="208"/>
            </a:xfrm>
            <a:prstGeom prst="rect">
              <a:avLst/>
            </a:prstGeom>
            <a:noFill/>
            <a:ln w="9525">
              <a:noFill/>
              <a:miter lim="800000"/>
              <a:headEnd/>
              <a:tailEnd/>
            </a:ln>
          </p:spPr>
        </p:pic>
      </p:grpSp>
      <p:sp>
        <p:nvSpPr>
          <p:cNvPr id="97338" name="Line 49"/>
          <p:cNvSpPr>
            <a:spLocks noChangeShapeType="1"/>
          </p:cNvSpPr>
          <p:nvPr/>
        </p:nvSpPr>
        <p:spPr bwMode="auto">
          <a:xfrm flipV="1">
            <a:off x="2681288" y="3514725"/>
            <a:ext cx="1368425" cy="503238"/>
          </a:xfrm>
          <a:prstGeom prst="line">
            <a:avLst/>
          </a:prstGeom>
          <a:noFill/>
          <a:ln w="28575">
            <a:solidFill>
              <a:srgbClr val="FF0000"/>
            </a:solidFill>
            <a:round/>
            <a:headEnd/>
            <a:tailEnd/>
          </a:ln>
        </p:spPr>
        <p:txBody>
          <a:bodyPr wrap="none"/>
          <a:lstStyle/>
          <a:p>
            <a:endParaRPr lang="zh-TW" altLang="en-US"/>
          </a:p>
        </p:txBody>
      </p:sp>
      <p:sp>
        <p:nvSpPr>
          <p:cNvPr id="97339" name="Line 50"/>
          <p:cNvSpPr>
            <a:spLocks noChangeShapeType="1"/>
          </p:cNvSpPr>
          <p:nvPr/>
        </p:nvSpPr>
        <p:spPr bwMode="auto">
          <a:xfrm flipV="1">
            <a:off x="4048125" y="3514725"/>
            <a:ext cx="0" cy="503238"/>
          </a:xfrm>
          <a:prstGeom prst="line">
            <a:avLst/>
          </a:prstGeom>
          <a:noFill/>
          <a:ln w="28575">
            <a:solidFill>
              <a:srgbClr val="FF0000"/>
            </a:solidFill>
            <a:round/>
            <a:headEnd/>
            <a:tailEnd/>
          </a:ln>
        </p:spPr>
        <p:txBody>
          <a:bodyPr wrap="none"/>
          <a:lstStyle/>
          <a:p>
            <a:endParaRPr lang="zh-TW" altLang="en-US"/>
          </a:p>
        </p:txBody>
      </p:sp>
      <p:pic>
        <p:nvPicPr>
          <p:cNvPr id="97340" name="Picture 51" descr="switch generic"/>
          <p:cNvPicPr>
            <a:picLocks noChangeAspect="1" noChangeArrowheads="1"/>
          </p:cNvPicPr>
          <p:nvPr/>
        </p:nvPicPr>
        <p:blipFill>
          <a:blip r:embed="rId10"/>
          <a:srcRect/>
          <a:stretch>
            <a:fillRect/>
          </a:stretch>
        </p:blipFill>
        <p:spPr bwMode="auto">
          <a:xfrm>
            <a:off x="3759200" y="3441700"/>
            <a:ext cx="647700" cy="107950"/>
          </a:xfrm>
          <a:prstGeom prst="rect">
            <a:avLst/>
          </a:prstGeom>
          <a:noFill/>
          <a:ln w="9525">
            <a:noFill/>
            <a:miter lim="800000"/>
            <a:headEnd/>
            <a:tailEnd/>
          </a:ln>
        </p:spPr>
      </p:pic>
      <p:pic>
        <p:nvPicPr>
          <p:cNvPr id="97341" name="Picture 53" descr="switch generic"/>
          <p:cNvPicPr>
            <a:picLocks noChangeAspect="1" noChangeArrowheads="1"/>
          </p:cNvPicPr>
          <p:nvPr/>
        </p:nvPicPr>
        <p:blipFill>
          <a:blip r:embed="rId10"/>
          <a:srcRect/>
          <a:stretch>
            <a:fillRect/>
          </a:stretch>
        </p:blipFill>
        <p:spPr bwMode="auto">
          <a:xfrm>
            <a:off x="6929438" y="3289300"/>
            <a:ext cx="647700" cy="107950"/>
          </a:xfrm>
          <a:prstGeom prst="rect">
            <a:avLst/>
          </a:prstGeom>
          <a:noFill/>
          <a:ln w="9525">
            <a:noFill/>
            <a:miter lim="800000"/>
            <a:headEnd/>
            <a:tailEnd/>
          </a:ln>
        </p:spPr>
      </p:pic>
      <p:sp>
        <p:nvSpPr>
          <p:cNvPr id="97342" name="Text Box 54"/>
          <p:cNvSpPr txBox="1">
            <a:spLocks noChangeAspect="1" noChangeArrowheads="1"/>
          </p:cNvSpPr>
          <p:nvPr/>
        </p:nvSpPr>
        <p:spPr bwMode="gray">
          <a:xfrm>
            <a:off x="1357313" y="6143625"/>
            <a:ext cx="865187" cy="461963"/>
          </a:xfrm>
          <a:prstGeom prst="rect">
            <a:avLst/>
          </a:prstGeom>
          <a:noFill/>
          <a:ln w="9525">
            <a:noFill/>
            <a:miter lim="800000"/>
            <a:headEnd/>
            <a:tailEnd/>
          </a:ln>
        </p:spPr>
        <p:txBody>
          <a:bodyPr>
            <a:spAutoFit/>
          </a:bodyPr>
          <a:lstStyle/>
          <a:p>
            <a:r>
              <a:rPr lang="en-US" altLang="zh-TW" sz="1200"/>
              <a:t>Backup Server</a:t>
            </a:r>
          </a:p>
        </p:txBody>
      </p:sp>
      <p:grpSp>
        <p:nvGrpSpPr>
          <p:cNvPr id="97343" name="Group 55"/>
          <p:cNvGrpSpPr>
            <a:grpSpLocks/>
          </p:cNvGrpSpPr>
          <p:nvPr/>
        </p:nvGrpSpPr>
        <p:grpSpPr bwMode="auto">
          <a:xfrm>
            <a:off x="2505075" y="2182813"/>
            <a:ext cx="966788" cy="958850"/>
            <a:chOff x="1953" y="1480"/>
            <a:chExt cx="609" cy="604"/>
          </a:xfrm>
        </p:grpSpPr>
        <p:graphicFrame>
          <p:nvGraphicFramePr>
            <p:cNvPr id="97293" name="Object 56"/>
            <p:cNvGraphicFramePr>
              <a:graphicFrameLocks noChangeAspect="1"/>
            </p:cNvGraphicFramePr>
            <p:nvPr/>
          </p:nvGraphicFramePr>
          <p:xfrm>
            <a:off x="1955" y="1707"/>
            <a:ext cx="337" cy="373"/>
          </p:xfrm>
          <a:graphic>
            <a:graphicData uri="http://schemas.openxmlformats.org/presentationml/2006/ole">
              <p:oleObj spid="_x0000_s97293" name="Visio" r:id="rId13" imgW="333451" imgH="420624" progId="Visio.Drawing.11">
                <p:embed/>
              </p:oleObj>
            </a:graphicData>
          </a:graphic>
        </p:graphicFrame>
        <p:graphicFrame>
          <p:nvGraphicFramePr>
            <p:cNvPr id="97294" name="Object 57"/>
            <p:cNvGraphicFramePr>
              <a:graphicFrameLocks noChangeAspect="1"/>
            </p:cNvGraphicFramePr>
            <p:nvPr/>
          </p:nvGraphicFramePr>
          <p:xfrm>
            <a:off x="2225" y="1711"/>
            <a:ext cx="337" cy="373"/>
          </p:xfrm>
          <a:graphic>
            <a:graphicData uri="http://schemas.openxmlformats.org/presentationml/2006/ole">
              <p:oleObj spid="_x0000_s97294" name="Visio" r:id="rId14" imgW="333451" imgH="420624" progId="Visio.Drawing.11">
                <p:embed/>
              </p:oleObj>
            </a:graphicData>
          </a:graphic>
        </p:graphicFrame>
        <p:graphicFrame>
          <p:nvGraphicFramePr>
            <p:cNvPr id="97295" name="Object 58"/>
            <p:cNvGraphicFramePr>
              <a:graphicFrameLocks noChangeAspect="1"/>
            </p:cNvGraphicFramePr>
            <p:nvPr/>
          </p:nvGraphicFramePr>
          <p:xfrm>
            <a:off x="1953" y="1505"/>
            <a:ext cx="337" cy="373"/>
          </p:xfrm>
          <a:graphic>
            <a:graphicData uri="http://schemas.openxmlformats.org/presentationml/2006/ole">
              <p:oleObj spid="_x0000_s97295" name="Visio" r:id="rId15" imgW="333451" imgH="420624" progId="Visio.Drawing.11">
                <p:embed/>
              </p:oleObj>
            </a:graphicData>
          </a:graphic>
        </p:graphicFrame>
        <p:graphicFrame>
          <p:nvGraphicFramePr>
            <p:cNvPr id="97296" name="Object 59"/>
            <p:cNvGraphicFramePr>
              <a:graphicFrameLocks noChangeAspect="1"/>
            </p:cNvGraphicFramePr>
            <p:nvPr/>
          </p:nvGraphicFramePr>
          <p:xfrm>
            <a:off x="2225" y="1480"/>
            <a:ext cx="337" cy="373"/>
          </p:xfrm>
          <a:graphic>
            <a:graphicData uri="http://schemas.openxmlformats.org/presentationml/2006/ole">
              <p:oleObj spid="_x0000_s97296" name="Visio" r:id="rId16" imgW="333451" imgH="420624" progId="Visio.Drawing.11">
                <p:embed/>
              </p:oleObj>
            </a:graphicData>
          </a:graphic>
        </p:graphicFrame>
      </p:grpSp>
      <p:sp>
        <p:nvSpPr>
          <p:cNvPr id="97344" name="Text Box 60"/>
          <p:cNvSpPr txBox="1">
            <a:spLocks noChangeArrowheads="1"/>
          </p:cNvSpPr>
          <p:nvPr/>
        </p:nvSpPr>
        <p:spPr bwMode="auto">
          <a:xfrm>
            <a:off x="304800" y="3298825"/>
            <a:ext cx="584200" cy="274638"/>
          </a:xfrm>
          <a:prstGeom prst="rect">
            <a:avLst/>
          </a:prstGeom>
          <a:noFill/>
          <a:ln w="9525">
            <a:noFill/>
            <a:miter lim="800000"/>
            <a:headEnd/>
            <a:tailEnd/>
          </a:ln>
        </p:spPr>
        <p:txBody>
          <a:bodyPr>
            <a:spAutoFit/>
          </a:bodyPr>
          <a:lstStyle/>
          <a:p>
            <a:r>
              <a:rPr lang="en-US" altLang="zh-TW" sz="1200">
                <a:solidFill>
                  <a:srgbClr val="CC0000"/>
                </a:solidFill>
              </a:rPr>
              <a:t>SAN</a:t>
            </a:r>
          </a:p>
        </p:txBody>
      </p:sp>
      <p:sp>
        <p:nvSpPr>
          <p:cNvPr id="97345" name="Text Box 61"/>
          <p:cNvSpPr txBox="1">
            <a:spLocks noChangeAspect="1" noChangeArrowheads="1"/>
          </p:cNvSpPr>
          <p:nvPr/>
        </p:nvSpPr>
        <p:spPr bwMode="gray">
          <a:xfrm>
            <a:off x="3500438" y="6440488"/>
            <a:ext cx="1243012" cy="274637"/>
          </a:xfrm>
          <a:prstGeom prst="rect">
            <a:avLst/>
          </a:prstGeom>
          <a:noFill/>
          <a:ln w="9525">
            <a:noFill/>
            <a:miter lim="800000"/>
            <a:headEnd/>
            <a:tailEnd/>
          </a:ln>
        </p:spPr>
        <p:txBody>
          <a:bodyPr>
            <a:spAutoFit/>
          </a:bodyPr>
          <a:lstStyle/>
          <a:p>
            <a:r>
              <a:rPr lang="en-US" altLang="zh-TW" sz="1200"/>
              <a:t>Tape Library</a:t>
            </a:r>
          </a:p>
        </p:txBody>
      </p:sp>
      <p:sp>
        <p:nvSpPr>
          <p:cNvPr id="97346" name="Text Box 62"/>
          <p:cNvSpPr txBox="1">
            <a:spLocks noChangeArrowheads="1"/>
          </p:cNvSpPr>
          <p:nvPr/>
        </p:nvSpPr>
        <p:spPr bwMode="auto">
          <a:xfrm>
            <a:off x="188913" y="4175125"/>
            <a:ext cx="908050" cy="549275"/>
          </a:xfrm>
          <a:prstGeom prst="rect">
            <a:avLst/>
          </a:prstGeom>
          <a:noFill/>
          <a:ln w="9525">
            <a:noFill/>
            <a:miter lim="800000"/>
            <a:headEnd/>
            <a:tailEnd/>
          </a:ln>
        </p:spPr>
        <p:txBody>
          <a:bodyPr>
            <a:spAutoFit/>
          </a:bodyPr>
          <a:lstStyle/>
          <a:p>
            <a:r>
              <a:rPr lang="en-US" altLang="zh-TW" sz="1200">
                <a:solidFill>
                  <a:srgbClr val="FF0000"/>
                </a:solidFill>
              </a:rPr>
              <a:t>Unified Storage</a:t>
            </a:r>
            <a:r>
              <a:rPr lang="en-US" altLang="zh-TW"/>
              <a:t> </a:t>
            </a:r>
          </a:p>
        </p:txBody>
      </p:sp>
      <p:sp>
        <p:nvSpPr>
          <p:cNvPr id="97347" name="Text Box 63"/>
          <p:cNvSpPr txBox="1">
            <a:spLocks noChangeArrowheads="1"/>
          </p:cNvSpPr>
          <p:nvPr/>
        </p:nvSpPr>
        <p:spPr bwMode="auto">
          <a:xfrm>
            <a:off x="196850" y="5832475"/>
            <a:ext cx="900113" cy="274638"/>
          </a:xfrm>
          <a:prstGeom prst="rect">
            <a:avLst/>
          </a:prstGeom>
          <a:noFill/>
          <a:ln w="9525">
            <a:noFill/>
            <a:miter lim="800000"/>
            <a:headEnd/>
            <a:tailEnd/>
          </a:ln>
        </p:spPr>
        <p:txBody>
          <a:bodyPr>
            <a:spAutoFit/>
          </a:bodyPr>
          <a:lstStyle/>
          <a:p>
            <a:r>
              <a:rPr lang="en-US" altLang="zh-TW" sz="1200">
                <a:solidFill>
                  <a:srgbClr val="FF0000"/>
                </a:solidFill>
              </a:rPr>
              <a:t>Backup</a:t>
            </a:r>
          </a:p>
        </p:txBody>
      </p:sp>
      <p:sp>
        <p:nvSpPr>
          <p:cNvPr id="97348" name="Line 64"/>
          <p:cNvSpPr>
            <a:spLocks noChangeShapeType="1"/>
          </p:cNvSpPr>
          <p:nvPr/>
        </p:nvSpPr>
        <p:spPr bwMode="auto">
          <a:xfrm>
            <a:off x="2681288" y="3513138"/>
            <a:ext cx="0" cy="504825"/>
          </a:xfrm>
          <a:prstGeom prst="line">
            <a:avLst/>
          </a:prstGeom>
          <a:noFill/>
          <a:ln w="28575">
            <a:solidFill>
              <a:srgbClr val="3366FF"/>
            </a:solidFill>
            <a:round/>
            <a:headEnd/>
            <a:tailEnd/>
          </a:ln>
        </p:spPr>
        <p:txBody>
          <a:bodyPr wrap="none"/>
          <a:lstStyle/>
          <a:p>
            <a:endParaRPr lang="zh-TW" altLang="en-US"/>
          </a:p>
        </p:txBody>
      </p:sp>
      <p:sp>
        <p:nvSpPr>
          <p:cNvPr id="97349" name="Line 65"/>
          <p:cNvSpPr>
            <a:spLocks noChangeShapeType="1"/>
          </p:cNvSpPr>
          <p:nvPr/>
        </p:nvSpPr>
        <p:spPr bwMode="auto">
          <a:xfrm flipV="1">
            <a:off x="4048125" y="2938463"/>
            <a:ext cx="0" cy="503237"/>
          </a:xfrm>
          <a:prstGeom prst="line">
            <a:avLst/>
          </a:prstGeom>
          <a:noFill/>
          <a:ln w="28575">
            <a:solidFill>
              <a:srgbClr val="FF0000"/>
            </a:solidFill>
            <a:round/>
            <a:headEnd/>
            <a:tailEnd/>
          </a:ln>
        </p:spPr>
        <p:txBody>
          <a:bodyPr wrap="none"/>
          <a:lstStyle/>
          <a:p>
            <a:endParaRPr lang="zh-TW" altLang="en-US"/>
          </a:p>
        </p:txBody>
      </p:sp>
      <p:sp>
        <p:nvSpPr>
          <p:cNvPr id="97350" name="Text Box 66"/>
          <p:cNvSpPr txBox="1">
            <a:spLocks noChangeArrowheads="1"/>
          </p:cNvSpPr>
          <p:nvPr/>
        </p:nvSpPr>
        <p:spPr bwMode="auto">
          <a:xfrm>
            <a:off x="1042988" y="3095625"/>
            <a:ext cx="1081087" cy="304800"/>
          </a:xfrm>
          <a:prstGeom prst="rect">
            <a:avLst/>
          </a:prstGeom>
          <a:noFill/>
          <a:ln w="9525">
            <a:noFill/>
            <a:miter lim="800000"/>
            <a:headEnd/>
            <a:tailEnd/>
          </a:ln>
        </p:spPr>
        <p:txBody>
          <a:bodyPr>
            <a:spAutoFit/>
          </a:bodyPr>
          <a:lstStyle/>
          <a:p>
            <a:r>
              <a:rPr lang="en-US" altLang="zh-TW" sz="1400" i="1"/>
              <a:t>NFS</a:t>
            </a:r>
          </a:p>
        </p:txBody>
      </p:sp>
      <p:sp>
        <p:nvSpPr>
          <p:cNvPr id="97351" name="Line 67"/>
          <p:cNvSpPr>
            <a:spLocks noChangeShapeType="1"/>
          </p:cNvSpPr>
          <p:nvPr/>
        </p:nvSpPr>
        <p:spPr bwMode="auto">
          <a:xfrm>
            <a:off x="2824163" y="4162425"/>
            <a:ext cx="936625" cy="0"/>
          </a:xfrm>
          <a:prstGeom prst="line">
            <a:avLst/>
          </a:prstGeom>
          <a:noFill/>
          <a:ln w="28575">
            <a:solidFill>
              <a:schemeClr val="bg2"/>
            </a:solidFill>
            <a:round/>
            <a:headEnd/>
            <a:tailEnd/>
          </a:ln>
        </p:spPr>
        <p:txBody>
          <a:bodyPr wrap="none"/>
          <a:lstStyle/>
          <a:p>
            <a:endParaRPr lang="zh-TW" altLang="en-US"/>
          </a:p>
        </p:txBody>
      </p:sp>
      <p:sp>
        <p:nvSpPr>
          <p:cNvPr id="97352" name="Freeform 68"/>
          <p:cNvSpPr>
            <a:spLocks/>
          </p:cNvSpPr>
          <p:nvPr/>
        </p:nvSpPr>
        <p:spPr bwMode="auto">
          <a:xfrm rot="1141602">
            <a:off x="4535488" y="4184650"/>
            <a:ext cx="2187575" cy="698500"/>
          </a:xfrm>
          <a:custGeom>
            <a:avLst/>
            <a:gdLst>
              <a:gd name="T0" fmla="*/ 2147483647 w 616"/>
              <a:gd name="T1" fmla="*/ 2147483647 h 594"/>
              <a:gd name="T2" fmla="*/ 2147483647 w 616"/>
              <a:gd name="T3" fmla="*/ 0 h 594"/>
              <a:gd name="T4" fmla="*/ 2147483647 w 616"/>
              <a:gd name="T5" fmla="*/ 2147483647 h 594"/>
              <a:gd name="T6" fmla="*/ 2147483647 w 616"/>
              <a:gd name="T7" fmla="*/ 2147483647 h 594"/>
              <a:gd name="T8" fmla="*/ 0 w 616"/>
              <a:gd name="T9" fmla="*/ 2147483647 h 594"/>
              <a:gd name="T10" fmla="*/ 2147483647 w 616"/>
              <a:gd name="T11" fmla="*/ 2147483647 h 594"/>
              <a:gd name="T12" fmla="*/ 2147483647 w 616"/>
              <a:gd name="T13" fmla="*/ 2147483647 h 594"/>
              <a:gd name="T14" fmla="*/ 0 60000 65536"/>
              <a:gd name="T15" fmla="*/ 0 60000 65536"/>
              <a:gd name="T16" fmla="*/ 0 60000 65536"/>
              <a:gd name="T17" fmla="*/ 0 60000 65536"/>
              <a:gd name="T18" fmla="*/ 0 60000 65536"/>
              <a:gd name="T19" fmla="*/ 0 60000 65536"/>
              <a:gd name="T20" fmla="*/ 0 60000 65536"/>
              <a:gd name="T21" fmla="*/ 0 w 616"/>
              <a:gd name="T22" fmla="*/ 0 h 594"/>
              <a:gd name="T23" fmla="*/ 616 w 616"/>
              <a:gd name="T24" fmla="*/ 594 h 5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6" h="594">
                <a:moveTo>
                  <a:pt x="161" y="248"/>
                </a:moveTo>
                <a:lnTo>
                  <a:pt x="616" y="0"/>
                </a:lnTo>
                <a:lnTo>
                  <a:pt x="317" y="248"/>
                </a:lnTo>
                <a:lnTo>
                  <a:pt x="414" y="329"/>
                </a:lnTo>
                <a:lnTo>
                  <a:pt x="0" y="594"/>
                </a:lnTo>
                <a:lnTo>
                  <a:pt x="282" y="323"/>
                </a:lnTo>
                <a:lnTo>
                  <a:pt x="161" y="248"/>
                </a:lnTo>
                <a:close/>
              </a:path>
            </a:pathLst>
          </a:custGeom>
          <a:solidFill>
            <a:srgbClr val="D0AD4A">
              <a:alpha val="59999"/>
            </a:srgbClr>
          </a:solidFill>
          <a:ln w="9525">
            <a:noFill/>
            <a:round/>
            <a:headEnd/>
            <a:tailEnd/>
          </a:ln>
        </p:spPr>
        <p:txBody>
          <a:bodyPr anchor="ctr"/>
          <a:lstStyle/>
          <a:p>
            <a:endParaRPr lang="zh-TW" altLang="en-US"/>
          </a:p>
        </p:txBody>
      </p:sp>
      <p:sp>
        <p:nvSpPr>
          <p:cNvPr id="97353" name="Rectangle 69"/>
          <p:cNvSpPr>
            <a:spLocks noChangeArrowheads="1"/>
          </p:cNvSpPr>
          <p:nvPr/>
        </p:nvSpPr>
        <p:spPr bwMode="auto">
          <a:xfrm>
            <a:off x="5129213" y="4378325"/>
            <a:ext cx="1274762" cy="304800"/>
          </a:xfrm>
          <a:prstGeom prst="rect">
            <a:avLst/>
          </a:prstGeom>
          <a:noFill/>
          <a:ln w="28575">
            <a:noFill/>
            <a:miter lim="800000"/>
            <a:headEnd/>
            <a:tailEnd/>
          </a:ln>
        </p:spPr>
        <p:txBody>
          <a:bodyPr>
            <a:spAutoFit/>
          </a:bodyPr>
          <a:lstStyle/>
          <a:p>
            <a:r>
              <a:rPr lang="en-US" altLang="zh-TW" sz="1400"/>
              <a:t>SnapMirror</a:t>
            </a:r>
          </a:p>
        </p:txBody>
      </p:sp>
      <p:sp>
        <p:nvSpPr>
          <p:cNvPr id="97354" name="Line 70"/>
          <p:cNvSpPr>
            <a:spLocks noChangeShapeType="1"/>
          </p:cNvSpPr>
          <p:nvPr/>
        </p:nvSpPr>
        <p:spPr bwMode="auto">
          <a:xfrm>
            <a:off x="6424613" y="2027238"/>
            <a:ext cx="1728787" cy="0"/>
          </a:xfrm>
          <a:prstGeom prst="line">
            <a:avLst/>
          </a:prstGeom>
          <a:noFill/>
          <a:ln w="28575">
            <a:solidFill>
              <a:schemeClr val="bg2"/>
            </a:solidFill>
            <a:round/>
            <a:headEnd/>
            <a:tailEnd/>
          </a:ln>
        </p:spPr>
        <p:txBody>
          <a:bodyPr wrap="none"/>
          <a:lstStyle/>
          <a:p>
            <a:endParaRPr lang="zh-TW" altLang="en-US"/>
          </a:p>
        </p:txBody>
      </p:sp>
      <p:sp>
        <p:nvSpPr>
          <p:cNvPr id="97355" name="Rectangle 71"/>
          <p:cNvSpPr>
            <a:spLocks noChangeArrowheads="1"/>
          </p:cNvSpPr>
          <p:nvPr/>
        </p:nvSpPr>
        <p:spPr bwMode="auto">
          <a:xfrm>
            <a:off x="7380288" y="1617663"/>
            <a:ext cx="1565275" cy="274637"/>
          </a:xfrm>
          <a:prstGeom prst="rect">
            <a:avLst/>
          </a:prstGeom>
          <a:noFill/>
          <a:ln w="9525">
            <a:noFill/>
            <a:miter lim="800000"/>
            <a:headEnd/>
            <a:tailEnd/>
          </a:ln>
        </p:spPr>
        <p:txBody>
          <a:bodyPr>
            <a:spAutoFit/>
          </a:bodyPr>
          <a:lstStyle/>
          <a:p>
            <a:r>
              <a:rPr lang="en-US" altLang="zh-TW" sz="1200"/>
              <a:t>Clients Access</a:t>
            </a:r>
          </a:p>
        </p:txBody>
      </p:sp>
      <p:sp>
        <p:nvSpPr>
          <p:cNvPr id="97356" name="Text Box 72"/>
          <p:cNvSpPr txBox="1">
            <a:spLocks noChangeArrowheads="1"/>
          </p:cNvSpPr>
          <p:nvPr/>
        </p:nvSpPr>
        <p:spPr bwMode="auto">
          <a:xfrm>
            <a:off x="7075488" y="1781175"/>
            <a:ext cx="1295400" cy="274638"/>
          </a:xfrm>
          <a:prstGeom prst="rect">
            <a:avLst/>
          </a:prstGeom>
          <a:noFill/>
          <a:ln w="9525">
            <a:noFill/>
            <a:miter lim="800000"/>
            <a:headEnd/>
            <a:tailEnd/>
          </a:ln>
        </p:spPr>
        <p:txBody>
          <a:bodyPr>
            <a:spAutoFit/>
          </a:bodyPr>
          <a:lstStyle/>
          <a:p>
            <a:r>
              <a:rPr lang="en-US" altLang="zh-TW" sz="1200"/>
              <a:t>WAN</a:t>
            </a:r>
          </a:p>
        </p:txBody>
      </p:sp>
      <p:sp>
        <p:nvSpPr>
          <p:cNvPr id="97357" name="Line 73"/>
          <p:cNvSpPr>
            <a:spLocks noChangeShapeType="1"/>
          </p:cNvSpPr>
          <p:nvPr/>
        </p:nvSpPr>
        <p:spPr bwMode="auto">
          <a:xfrm>
            <a:off x="7289800" y="1365250"/>
            <a:ext cx="0" cy="1068388"/>
          </a:xfrm>
          <a:prstGeom prst="line">
            <a:avLst/>
          </a:prstGeom>
          <a:noFill/>
          <a:ln w="28575">
            <a:solidFill>
              <a:schemeClr val="bg2"/>
            </a:solidFill>
            <a:round/>
            <a:headEnd/>
            <a:tailEnd/>
          </a:ln>
        </p:spPr>
        <p:txBody>
          <a:bodyPr wrap="none"/>
          <a:lstStyle/>
          <a:p>
            <a:endParaRPr lang="zh-TW" altLang="en-US"/>
          </a:p>
        </p:txBody>
      </p:sp>
      <p:pic>
        <p:nvPicPr>
          <p:cNvPr id="97358" name="Picture 74" descr="vfiler admin"/>
          <p:cNvPicPr>
            <a:picLocks noChangeAspect="1" noChangeArrowheads="1"/>
          </p:cNvPicPr>
          <p:nvPr/>
        </p:nvPicPr>
        <p:blipFill>
          <a:blip r:embed="rId9"/>
          <a:srcRect/>
          <a:stretch>
            <a:fillRect/>
          </a:stretch>
        </p:blipFill>
        <p:spPr bwMode="auto">
          <a:xfrm>
            <a:off x="6929438" y="993775"/>
            <a:ext cx="708025" cy="731838"/>
          </a:xfrm>
          <a:prstGeom prst="rect">
            <a:avLst/>
          </a:prstGeom>
          <a:noFill/>
          <a:ln w="9525">
            <a:noFill/>
            <a:miter lim="800000"/>
            <a:headEnd/>
            <a:tailEnd/>
          </a:ln>
        </p:spPr>
      </p:pic>
      <p:pic>
        <p:nvPicPr>
          <p:cNvPr id="97359" name="Picture 75" descr="switch generic"/>
          <p:cNvPicPr>
            <a:picLocks noChangeAspect="1" noChangeArrowheads="1"/>
          </p:cNvPicPr>
          <p:nvPr/>
        </p:nvPicPr>
        <p:blipFill>
          <a:blip r:embed="rId10"/>
          <a:srcRect/>
          <a:stretch>
            <a:fillRect/>
          </a:stretch>
        </p:blipFill>
        <p:spPr bwMode="auto">
          <a:xfrm>
            <a:off x="6929438" y="1941513"/>
            <a:ext cx="647700" cy="107950"/>
          </a:xfrm>
          <a:prstGeom prst="rect">
            <a:avLst/>
          </a:prstGeom>
          <a:noFill/>
          <a:ln w="9525">
            <a:noFill/>
            <a:miter lim="800000"/>
            <a:headEnd/>
            <a:tailEnd/>
          </a:ln>
        </p:spPr>
      </p:pic>
      <p:sp>
        <p:nvSpPr>
          <p:cNvPr id="97360" name="Line 76"/>
          <p:cNvSpPr>
            <a:spLocks noChangeShapeType="1"/>
          </p:cNvSpPr>
          <p:nvPr/>
        </p:nvSpPr>
        <p:spPr bwMode="auto">
          <a:xfrm>
            <a:off x="7937500" y="2014538"/>
            <a:ext cx="0" cy="360362"/>
          </a:xfrm>
          <a:prstGeom prst="line">
            <a:avLst/>
          </a:prstGeom>
          <a:noFill/>
          <a:ln w="28575">
            <a:solidFill>
              <a:schemeClr val="bg2"/>
            </a:solidFill>
            <a:round/>
            <a:headEnd/>
            <a:tailEnd/>
          </a:ln>
        </p:spPr>
        <p:txBody>
          <a:bodyPr wrap="none"/>
          <a:lstStyle/>
          <a:p>
            <a:endParaRPr lang="zh-TW" altLang="en-US"/>
          </a:p>
        </p:txBody>
      </p:sp>
      <p:sp>
        <p:nvSpPr>
          <p:cNvPr id="97361" name="Line 77"/>
          <p:cNvSpPr>
            <a:spLocks noChangeShapeType="1"/>
          </p:cNvSpPr>
          <p:nvPr/>
        </p:nvSpPr>
        <p:spPr bwMode="auto">
          <a:xfrm>
            <a:off x="6615113" y="2039938"/>
            <a:ext cx="0" cy="360362"/>
          </a:xfrm>
          <a:prstGeom prst="line">
            <a:avLst/>
          </a:prstGeom>
          <a:noFill/>
          <a:ln w="28575">
            <a:solidFill>
              <a:schemeClr val="bg2"/>
            </a:solidFill>
            <a:round/>
            <a:headEnd/>
            <a:tailEnd/>
          </a:ln>
        </p:spPr>
        <p:txBody>
          <a:bodyPr wrap="none"/>
          <a:lstStyle/>
          <a:p>
            <a:endParaRPr lang="zh-TW" altLang="en-US"/>
          </a:p>
        </p:txBody>
      </p:sp>
      <p:graphicFrame>
        <p:nvGraphicFramePr>
          <p:cNvPr id="97282" name="Object 79"/>
          <p:cNvGraphicFramePr>
            <a:graphicFrameLocks noChangeAspect="1"/>
          </p:cNvGraphicFramePr>
          <p:nvPr/>
        </p:nvGraphicFramePr>
        <p:xfrm>
          <a:off x="6323013" y="2447925"/>
          <a:ext cx="534987" cy="592138"/>
        </p:xfrm>
        <a:graphic>
          <a:graphicData uri="http://schemas.openxmlformats.org/presentationml/2006/ole">
            <p:oleObj spid="_x0000_s97282" name="Visio" r:id="rId17" imgW="333451" imgH="420624" progId="Visio.Drawing.11">
              <p:embed/>
            </p:oleObj>
          </a:graphicData>
        </a:graphic>
      </p:graphicFrame>
      <p:graphicFrame>
        <p:nvGraphicFramePr>
          <p:cNvPr id="97283" name="Object 80"/>
          <p:cNvGraphicFramePr>
            <a:graphicFrameLocks noChangeAspect="1"/>
          </p:cNvGraphicFramePr>
          <p:nvPr/>
        </p:nvGraphicFramePr>
        <p:xfrm>
          <a:off x="6323013" y="2159000"/>
          <a:ext cx="534987" cy="592138"/>
        </p:xfrm>
        <a:graphic>
          <a:graphicData uri="http://schemas.openxmlformats.org/presentationml/2006/ole">
            <p:oleObj spid="_x0000_s97283" name="Visio" r:id="rId18" imgW="333451" imgH="420624" progId="Visio.Drawing.11">
              <p:embed/>
            </p:oleObj>
          </a:graphicData>
        </a:graphic>
      </p:graphicFrame>
      <p:graphicFrame>
        <p:nvGraphicFramePr>
          <p:cNvPr id="97284" name="Object 81"/>
          <p:cNvGraphicFramePr>
            <a:graphicFrameLocks noChangeAspect="1"/>
          </p:cNvGraphicFramePr>
          <p:nvPr/>
        </p:nvGraphicFramePr>
        <p:xfrm>
          <a:off x="7073900" y="2506663"/>
          <a:ext cx="466725" cy="576262"/>
        </p:xfrm>
        <a:graphic>
          <a:graphicData uri="http://schemas.openxmlformats.org/presentationml/2006/ole">
            <p:oleObj spid="_x0000_s97284" name="Visio" r:id="rId19" imgW="333146" imgH="470306" progId="Visio.Drawing.11">
              <p:embed/>
            </p:oleObj>
          </a:graphicData>
        </a:graphic>
      </p:graphicFrame>
      <p:graphicFrame>
        <p:nvGraphicFramePr>
          <p:cNvPr id="97285" name="Object 82"/>
          <p:cNvGraphicFramePr>
            <a:graphicFrameLocks noChangeAspect="1"/>
          </p:cNvGraphicFramePr>
          <p:nvPr/>
        </p:nvGraphicFramePr>
        <p:xfrm>
          <a:off x="7073900" y="2146300"/>
          <a:ext cx="458788" cy="647700"/>
        </p:xfrm>
        <a:graphic>
          <a:graphicData uri="http://schemas.openxmlformats.org/presentationml/2006/ole">
            <p:oleObj spid="_x0000_s97285" name="Visio" r:id="rId20" imgW="333146" imgH="470306" progId="Visio.Drawing.11">
              <p:embed/>
            </p:oleObj>
          </a:graphicData>
        </a:graphic>
      </p:graphicFrame>
      <p:graphicFrame>
        <p:nvGraphicFramePr>
          <p:cNvPr id="97286" name="Object 83"/>
          <p:cNvGraphicFramePr>
            <a:graphicFrameLocks noChangeAspect="1"/>
          </p:cNvGraphicFramePr>
          <p:nvPr/>
        </p:nvGraphicFramePr>
        <p:xfrm>
          <a:off x="7639050" y="2433638"/>
          <a:ext cx="514350" cy="649287"/>
        </p:xfrm>
        <a:graphic>
          <a:graphicData uri="http://schemas.openxmlformats.org/presentationml/2006/ole">
            <p:oleObj spid="_x0000_s97286" name="Visio" r:id="rId21" imgW="369213" imgH="466308" progId="Visio.Drawing.11">
              <p:embed/>
            </p:oleObj>
          </a:graphicData>
        </a:graphic>
      </p:graphicFrame>
      <p:graphicFrame>
        <p:nvGraphicFramePr>
          <p:cNvPr id="97287" name="Object 84"/>
          <p:cNvGraphicFramePr>
            <a:graphicFrameLocks noChangeAspect="1"/>
          </p:cNvGraphicFramePr>
          <p:nvPr/>
        </p:nvGraphicFramePr>
        <p:xfrm>
          <a:off x="7627938" y="2074863"/>
          <a:ext cx="525462" cy="655637"/>
        </p:xfrm>
        <a:graphic>
          <a:graphicData uri="http://schemas.openxmlformats.org/presentationml/2006/ole">
            <p:oleObj spid="_x0000_s97287" name="Visio" r:id="rId22" imgW="369213" imgH="466308" progId="Visio.Drawing.11">
              <p:embed/>
            </p:oleObj>
          </a:graphicData>
        </a:graphic>
      </p:graphicFrame>
      <p:sp>
        <p:nvSpPr>
          <p:cNvPr id="97362" name="Line 85"/>
          <p:cNvSpPr>
            <a:spLocks noChangeShapeType="1"/>
          </p:cNvSpPr>
          <p:nvPr/>
        </p:nvSpPr>
        <p:spPr bwMode="auto">
          <a:xfrm>
            <a:off x="1857375" y="5715000"/>
            <a:ext cx="2143125" cy="0"/>
          </a:xfrm>
          <a:prstGeom prst="line">
            <a:avLst/>
          </a:prstGeom>
          <a:noFill/>
          <a:ln w="28575">
            <a:solidFill>
              <a:srgbClr val="006600"/>
            </a:solidFill>
            <a:round/>
            <a:headEnd/>
            <a:tailEnd/>
          </a:ln>
        </p:spPr>
        <p:txBody>
          <a:bodyPr wrap="none"/>
          <a:lstStyle/>
          <a:p>
            <a:endParaRPr lang="zh-TW" altLang="en-US"/>
          </a:p>
        </p:txBody>
      </p:sp>
      <p:pic>
        <p:nvPicPr>
          <p:cNvPr id="97363" name="Picture 86" descr="STKL80"/>
          <p:cNvPicPr>
            <a:picLocks noChangeAspect="1" noChangeArrowheads="1"/>
          </p:cNvPicPr>
          <p:nvPr/>
        </p:nvPicPr>
        <p:blipFill>
          <a:blip r:embed="rId23">
            <a:clrChange>
              <a:clrFrom>
                <a:srgbClr val="FFFFFF"/>
              </a:clrFrom>
              <a:clrTo>
                <a:srgbClr val="FFFFFF">
                  <a:alpha val="0"/>
                </a:srgbClr>
              </a:clrTo>
            </a:clrChange>
          </a:blip>
          <a:srcRect/>
          <a:stretch>
            <a:fillRect/>
          </a:stretch>
        </p:blipFill>
        <p:spPr bwMode="auto">
          <a:xfrm>
            <a:off x="3643313" y="5357813"/>
            <a:ext cx="844550" cy="1152525"/>
          </a:xfrm>
          <a:prstGeom prst="rect">
            <a:avLst/>
          </a:prstGeom>
          <a:noFill/>
          <a:ln w="9525">
            <a:noFill/>
            <a:miter lim="800000"/>
            <a:headEnd/>
            <a:tailEnd/>
          </a:ln>
        </p:spPr>
      </p:pic>
      <p:sp>
        <p:nvSpPr>
          <p:cNvPr id="97364" name="Line 87"/>
          <p:cNvSpPr>
            <a:spLocks noChangeShapeType="1"/>
          </p:cNvSpPr>
          <p:nvPr/>
        </p:nvSpPr>
        <p:spPr bwMode="auto">
          <a:xfrm>
            <a:off x="3184525" y="4162425"/>
            <a:ext cx="431800" cy="287338"/>
          </a:xfrm>
          <a:prstGeom prst="line">
            <a:avLst/>
          </a:prstGeom>
          <a:noFill/>
          <a:ln w="28575">
            <a:solidFill>
              <a:schemeClr val="bg2"/>
            </a:solidFill>
            <a:round/>
            <a:headEnd/>
            <a:tailEnd/>
          </a:ln>
        </p:spPr>
        <p:txBody>
          <a:bodyPr wrap="none"/>
          <a:lstStyle/>
          <a:p>
            <a:endParaRPr lang="zh-TW" altLang="en-US"/>
          </a:p>
        </p:txBody>
      </p:sp>
      <p:sp>
        <p:nvSpPr>
          <p:cNvPr id="97365" name="Line 88"/>
          <p:cNvSpPr>
            <a:spLocks noChangeShapeType="1"/>
          </p:cNvSpPr>
          <p:nvPr/>
        </p:nvSpPr>
        <p:spPr bwMode="auto">
          <a:xfrm flipH="1">
            <a:off x="3113088" y="4162425"/>
            <a:ext cx="358775" cy="215900"/>
          </a:xfrm>
          <a:prstGeom prst="line">
            <a:avLst/>
          </a:prstGeom>
          <a:noFill/>
          <a:ln w="28575">
            <a:solidFill>
              <a:schemeClr val="bg2"/>
            </a:solidFill>
            <a:round/>
            <a:headEnd/>
            <a:tailEnd/>
          </a:ln>
        </p:spPr>
        <p:txBody>
          <a:bodyPr wrap="none"/>
          <a:lstStyle/>
          <a:p>
            <a:endParaRPr lang="zh-TW" altLang="en-US"/>
          </a:p>
        </p:txBody>
      </p:sp>
      <p:grpSp>
        <p:nvGrpSpPr>
          <p:cNvPr id="97366" name="Group 94"/>
          <p:cNvGrpSpPr>
            <a:grpSpLocks/>
          </p:cNvGrpSpPr>
          <p:nvPr/>
        </p:nvGrpSpPr>
        <p:grpSpPr bwMode="auto">
          <a:xfrm>
            <a:off x="2249488" y="4017963"/>
            <a:ext cx="935037" cy="936625"/>
            <a:chOff x="3016" y="391"/>
            <a:chExt cx="726" cy="798"/>
          </a:xfrm>
        </p:grpSpPr>
        <p:pic>
          <p:nvPicPr>
            <p:cNvPr id="97388" name="Picture 95" descr="DS-14"/>
            <p:cNvPicPr>
              <a:picLocks noChangeAspect="1" noChangeArrowheads="1"/>
            </p:cNvPicPr>
            <p:nvPr/>
          </p:nvPicPr>
          <p:blipFill>
            <a:blip r:embed="rId11"/>
            <a:srcRect/>
            <a:stretch>
              <a:fillRect/>
            </a:stretch>
          </p:blipFill>
          <p:spPr bwMode="auto">
            <a:xfrm>
              <a:off x="3016" y="572"/>
              <a:ext cx="726" cy="208"/>
            </a:xfrm>
            <a:prstGeom prst="rect">
              <a:avLst/>
            </a:prstGeom>
            <a:noFill/>
            <a:ln w="9525">
              <a:noFill/>
              <a:miter lim="800000"/>
              <a:headEnd/>
              <a:tailEnd/>
            </a:ln>
          </p:spPr>
        </p:pic>
        <p:pic>
          <p:nvPicPr>
            <p:cNvPr id="97389" name="Picture 96" descr="FAS3000"/>
            <p:cNvPicPr>
              <a:picLocks noChangeAspect="1" noChangeArrowheads="1"/>
            </p:cNvPicPr>
            <p:nvPr/>
          </p:nvPicPr>
          <p:blipFill>
            <a:blip r:embed="rId12"/>
            <a:srcRect/>
            <a:stretch>
              <a:fillRect/>
            </a:stretch>
          </p:blipFill>
          <p:spPr bwMode="auto">
            <a:xfrm>
              <a:off x="3016" y="391"/>
              <a:ext cx="726" cy="202"/>
            </a:xfrm>
            <a:prstGeom prst="rect">
              <a:avLst/>
            </a:prstGeom>
            <a:noFill/>
            <a:ln w="9525">
              <a:noFill/>
              <a:miter lim="800000"/>
              <a:headEnd/>
              <a:tailEnd/>
            </a:ln>
          </p:spPr>
        </p:pic>
        <p:pic>
          <p:nvPicPr>
            <p:cNvPr id="97390" name="Picture 97" descr="DS-14"/>
            <p:cNvPicPr>
              <a:picLocks noChangeAspect="1" noChangeArrowheads="1"/>
            </p:cNvPicPr>
            <p:nvPr/>
          </p:nvPicPr>
          <p:blipFill>
            <a:blip r:embed="rId11"/>
            <a:srcRect/>
            <a:stretch>
              <a:fillRect/>
            </a:stretch>
          </p:blipFill>
          <p:spPr bwMode="auto">
            <a:xfrm>
              <a:off x="3016" y="773"/>
              <a:ext cx="726" cy="208"/>
            </a:xfrm>
            <a:prstGeom prst="rect">
              <a:avLst/>
            </a:prstGeom>
            <a:noFill/>
            <a:ln w="9525">
              <a:noFill/>
              <a:miter lim="800000"/>
              <a:headEnd/>
              <a:tailEnd/>
            </a:ln>
          </p:spPr>
        </p:pic>
        <p:pic>
          <p:nvPicPr>
            <p:cNvPr id="97391" name="Picture 98" descr="DS-14"/>
            <p:cNvPicPr>
              <a:picLocks noChangeAspect="1" noChangeArrowheads="1"/>
            </p:cNvPicPr>
            <p:nvPr/>
          </p:nvPicPr>
          <p:blipFill>
            <a:blip r:embed="rId11"/>
            <a:srcRect/>
            <a:stretch>
              <a:fillRect/>
            </a:stretch>
          </p:blipFill>
          <p:spPr bwMode="auto">
            <a:xfrm>
              <a:off x="3016" y="981"/>
              <a:ext cx="726" cy="208"/>
            </a:xfrm>
            <a:prstGeom prst="rect">
              <a:avLst/>
            </a:prstGeom>
            <a:noFill/>
            <a:ln w="9525">
              <a:noFill/>
              <a:miter lim="800000"/>
              <a:headEnd/>
              <a:tailEnd/>
            </a:ln>
          </p:spPr>
        </p:pic>
      </p:grpSp>
      <p:sp>
        <p:nvSpPr>
          <p:cNvPr id="97367" name="Text Box 99"/>
          <p:cNvSpPr txBox="1">
            <a:spLocks noChangeArrowheads="1"/>
          </p:cNvSpPr>
          <p:nvPr/>
        </p:nvSpPr>
        <p:spPr bwMode="auto">
          <a:xfrm>
            <a:off x="8008938" y="3273425"/>
            <a:ext cx="584200" cy="274638"/>
          </a:xfrm>
          <a:prstGeom prst="rect">
            <a:avLst/>
          </a:prstGeom>
          <a:noFill/>
          <a:ln w="9525">
            <a:noFill/>
            <a:miter lim="800000"/>
            <a:headEnd/>
            <a:tailEnd/>
          </a:ln>
        </p:spPr>
        <p:txBody>
          <a:bodyPr>
            <a:spAutoFit/>
          </a:bodyPr>
          <a:lstStyle/>
          <a:p>
            <a:r>
              <a:rPr lang="en-US" altLang="zh-TW" sz="1200">
                <a:solidFill>
                  <a:srgbClr val="CC0000"/>
                </a:solidFill>
              </a:rPr>
              <a:t>SAN</a:t>
            </a:r>
          </a:p>
        </p:txBody>
      </p:sp>
      <p:sp>
        <p:nvSpPr>
          <p:cNvPr id="97368" name="Text Box 100"/>
          <p:cNvSpPr txBox="1">
            <a:spLocks noChangeArrowheads="1"/>
          </p:cNvSpPr>
          <p:nvPr/>
        </p:nvSpPr>
        <p:spPr bwMode="auto">
          <a:xfrm>
            <a:off x="7750175" y="4197350"/>
            <a:ext cx="908050" cy="549275"/>
          </a:xfrm>
          <a:prstGeom prst="rect">
            <a:avLst/>
          </a:prstGeom>
          <a:noFill/>
          <a:ln w="9525">
            <a:noFill/>
            <a:miter lim="800000"/>
            <a:headEnd/>
            <a:tailEnd/>
          </a:ln>
        </p:spPr>
        <p:txBody>
          <a:bodyPr>
            <a:spAutoFit/>
          </a:bodyPr>
          <a:lstStyle/>
          <a:p>
            <a:r>
              <a:rPr lang="en-US" altLang="zh-TW" sz="1200">
                <a:solidFill>
                  <a:srgbClr val="FF0000"/>
                </a:solidFill>
              </a:rPr>
              <a:t>Unified Storage</a:t>
            </a:r>
            <a:r>
              <a:rPr lang="en-US" altLang="zh-TW"/>
              <a:t> </a:t>
            </a:r>
          </a:p>
        </p:txBody>
      </p:sp>
      <p:sp>
        <p:nvSpPr>
          <p:cNvPr id="97369" name="Text Box 101"/>
          <p:cNvSpPr txBox="1">
            <a:spLocks noChangeArrowheads="1"/>
          </p:cNvSpPr>
          <p:nvPr/>
        </p:nvSpPr>
        <p:spPr bwMode="auto">
          <a:xfrm>
            <a:off x="6477000" y="3392488"/>
            <a:ext cx="1600200" cy="304800"/>
          </a:xfrm>
          <a:prstGeom prst="rect">
            <a:avLst/>
          </a:prstGeom>
          <a:noFill/>
          <a:ln w="9525">
            <a:noFill/>
            <a:miter lim="800000"/>
            <a:headEnd/>
            <a:tailEnd/>
          </a:ln>
        </p:spPr>
        <p:txBody>
          <a:bodyPr>
            <a:spAutoFit/>
          </a:bodyPr>
          <a:lstStyle/>
          <a:p>
            <a:r>
              <a:rPr lang="en-US" altLang="zh-TW" sz="1400" i="1"/>
              <a:t>iSCSI/NFS</a:t>
            </a:r>
          </a:p>
        </p:txBody>
      </p:sp>
      <p:sp>
        <p:nvSpPr>
          <p:cNvPr id="97370" name="Rectangle 103"/>
          <p:cNvSpPr>
            <a:spLocks noChangeArrowheads="1"/>
          </p:cNvSpPr>
          <p:nvPr/>
        </p:nvSpPr>
        <p:spPr bwMode="auto">
          <a:xfrm>
            <a:off x="5029200" y="3925888"/>
            <a:ext cx="1676400" cy="274637"/>
          </a:xfrm>
          <a:prstGeom prst="rect">
            <a:avLst/>
          </a:prstGeom>
          <a:noFill/>
          <a:ln w="28575">
            <a:noFill/>
            <a:miter lim="800000"/>
            <a:headEnd/>
            <a:tailEnd/>
          </a:ln>
        </p:spPr>
        <p:txBody>
          <a:bodyPr>
            <a:spAutoFit/>
          </a:bodyPr>
          <a:lstStyle/>
          <a:p>
            <a:r>
              <a:rPr lang="en-US" altLang="zh-TW" sz="1200">
                <a:solidFill>
                  <a:srgbClr val="FF0000"/>
                </a:solidFill>
              </a:rPr>
              <a:t>FCP/WAN/LAN</a:t>
            </a:r>
          </a:p>
        </p:txBody>
      </p:sp>
      <p:grpSp>
        <p:nvGrpSpPr>
          <p:cNvPr id="97371" name="Group 104"/>
          <p:cNvGrpSpPr>
            <a:grpSpLocks/>
          </p:cNvGrpSpPr>
          <p:nvPr/>
        </p:nvGrpSpPr>
        <p:grpSpPr bwMode="auto">
          <a:xfrm>
            <a:off x="3708400" y="2182813"/>
            <a:ext cx="936625" cy="958850"/>
            <a:chOff x="1156" y="1465"/>
            <a:chExt cx="590" cy="604"/>
          </a:xfrm>
        </p:grpSpPr>
        <p:graphicFrame>
          <p:nvGraphicFramePr>
            <p:cNvPr id="97289" name="Object 105"/>
            <p:cNvGraphicFramePr>
              <a:graphicFrameLocks noChangeAspect="1"/>
            </p:cNvGraphicFramePr>
            <p:nvPr/>
          </p:nvGraphicFramePr>
          <p:xfrm>
            <a:off x="1156" y="1660"/>
            <a:ext cx="318" cy="409"/>
          </p:xfrm>
          <a:graphic>
            <a:graphicData uri="http://schemas.openxmlformats.org/presentationml/2006/ole">
              <p:oleObj spid="_x0000_s97289" name="Visio" r:id="rId24" imgW="333146" imgH="470306" progId="Visio.Drawing.11">
                <p:embed/>
              </p:oleObj>
            </a:graphicData>
          </a:graphic>
        </p:graphicFrame>
        <p:graphicFrame>
          <p:nvGraphicFramePr>
            <p:cNvPr id="97290" name="Object 106"/>
            <p:cNvGraphicFramePr>
              <a:graphicFrameLocks noChangeAspect="1"/>
            </p:cNvGraphicFramePr>
            <p:nvPr/>
          </p:nvGraphicFramePr>
          <p:xfrm>
            <a:off x="1411" y="1661"/>
            <a:ext cx="335" cy="373"/>
          </p:xfrm>
          <a:graphic>
            <a:graphicData uri="http://schemas.openxmlformats.org/presentationml/2006/ole">
              <p:oleObj spid="_x0000_s97290" name="Visio" r:id="rId25" imgW="369213" imgH="466308" progId="Visio.Drawing.11">
                <p:embed/>
              </p:oleObj>
            </a:graphicData>
          </a:graphic>
        </p:graphicFrame>
        <p:graphicFrame>
          <p:nvGraphicFramePr>
            <p:cNvPr id="97291" name="Object 107"/>
            <p:cNvGraphicFramePr>
              <a:graphicFrameLocks noChangeAspect="1"/>
            </p:cNvGraphicFramePr>
            <p:nvPr/>
          </p:nvGraphicFramePr>
          <p:xfrm>
            <a:off x="1411" y="1465"/>
            <a:ext cx="335" cy="372"/>
          </p:xfrm>
          <a:graphic>
            <a:graphicData uri="http://schemas.openxmlformats.org/presentationml/2006/ole">
              <p:oleObj spid="_x0000_s97291" name="Visio" r:id="rId26" imgW="369213" imgH="466308" progId="Visio.Drawing.11">
                <p:embed/>
              </p:oleObj>
            </a:graphicData>
          </a:graphic>
        </p:graphicFrame>
        <p:graphicFrame>
          <p:nvGraphicFramePr>
            <p:cNvPr id="97292" name="Object 108"/>
            <p:cNvGraphicFramePr>
              <a:graphicFrameLocks noChangeAspect="1"/>
            </p:cNvGraphicFramePr>
            <p:nvPr/>
          </p:nvGraphicFramePr>
          <p:xfrm>
            <a:off x="1156" y="1480"/>
            <a:ext cx="306" cy="431"/>
          </p:xfrm>
          <a:graphic>
            <a:graphicData uri="http://schemas.openxmlformats.org/presentationml/2006/ole">
              <p:oleObj spid="_x0000_s97292" name="Visio" r:id="rId27" imgW="333146" imgH="470306" progId="Visio.Drawing.11">
                <p:embed/>
              </p:oleObj>
            </a:graphicData>
          </a:graphic>
        </p:graphicFrame>
      </p:grpSp>
      <p:sp>
        <p:nvSpPr>
          <p:cNvPr id="97372" name="Line 109"/>
          <p:cNvSpPr>
            <a:spLocks noChangeShapeType="1"/>
          </p:cNvSpPr>
          <p:nvPr/>
        </p:nvSpPr>
        <p:spPr bwMode="auto">
          <a:xfrm>
            <a:off x="1096963" y="3514725"/>
            <a:ext cx="0" cy="2376488"/>
          </a:xfrm>
          <a:prstGeom prst="line">
            <a:avLst/>
          </a:prstGeom>
          <a:noFill/>
          <a:ln w="28575">
            <a:solidFill>
              <a:srgbClr val="3366FF"/>
            </a:solidFill>
            <a:round/>
            <a:headEnd/>
            <a:tailEnd/>
          </a:ln>
        </p:spPr>
        <p:txBody>
          <a:bodyPr wrap="none"/>
          <a:lstStyle/>
          <a:p>
            <a:endParaRPr lang="zh-TW" altLang="en-US"/>
          </a:p>
        </p:txBody>
      </p:sp>
      <p:sp>
        <p:nvSpPr>
          <p:cNvPr id="97373" name="Line 110"/>
          <p:cNvSpPr>
            <a:spLocks noChangeShapeType="1"/>
          </p:cNvSpPr>
          <p:nvPr/>
        </p:nvSpPr>
        <p:spPr bwMode="auto">
          <a:xfrm>
            <a:off x="1116013" y="3500438"/>
            <a:ext cx="1654175" cy="0"/>
          </a:xfrm>
          <a:prstGeom prst="line">
            <a:avLst/>
          </a:prstGeom>
          <a:noFill/>
          <a:ln w="28575">
            <a:solidFill>
              <a:srgbClr val="3366FF"/>
            </a:solidFill>
            <a:round/>
            <a:headEnd/>
            <a:tailEnd/>
          </a:ln>
        </p:spPr>
        <p:txBody>
          <a:bodyPr wrap="none"/>
          <a:lstStyle/>
          <a:p>
            <a:endParaRPr lang="zh-TW" altLang="en-US"/>
          </a:p>
        </p:txBody>
      </p:sp>
      <p:sp>
        <p:nvSpPr>
          <p:cNvPr id="97374" name="Line 111"/>
          <p:cNvSpPr>
            <a:spLocks noChangeShapeType="1"/>
          </p:cNvSpPr>
          <p:nvPr/>
        </p:nvSpPr>
        <p:spPr bwMode="auto">
          <a:xfrm>
            <a:off x="1096963" y="5891213"/>
            <a:ext cx="647700" cy="0"/>
          </a:xfrm>
          <a:prstGeom prst="line">
            <a:avLst/>
          </a:prstGeom>
          <a:noFill/>
          <a:ln w="28575">
            <a:solidFill>
              <a:srgbClr val="3366FF"/>
            </a:solidFill>
            <a:round/>
            <a:headEnd/>
            <a:tailEnd/>
          </a:ln>
        </p:spPr>
        <p:txBody>
          <a:bodyPr wrap="none"/>
          <a:lstStyle/>
          <a:p>
            <a:endParaRPr lang="zh-TW" altLang="en-US"/>
          </a:p>
        </p:txBody>
      </p:sp>
      <p:pic>
        <p:nvPicPr>
          <p:cNvPr id="97375" name="Picture 113" descr="switch generic"/>
          <p:cNvPicPr>
            <a:picLocks noChangeAspect="1" noChangeArrowheads="1"/>
          </p:cNvPicPr>
          <p:nvPr/>
        </p:nvPicPr>
        <p:blipFill>
          <a:blip r:embed="rId10"/>
          <a:srcRect/>
          <a:stretch>
            <a:fillRect/>
          </a:stretch>
        </p:blipFill>
        <p:spPr bwMode="auto">
          <a:xfrm>
            <a:off x="2339975" y="3441700"/>
            <a:ext cx="647700" cy="107950"/>
          </a:xfrm>
          <a:prstGeom prst="rect">
            <a:avLst/>
          </a:prstGeom>
          <a:noFill/>
          <a:ln w="9525">
            <a:noFill/>
            <a:miter lim="800000"/>
            <a:headEnd/>
            <a:tailEnd/>
          </a:ln>
        </p:spPr>
      </p:pic>
      <p:sp>
        <p:nvSpPr>
          <p:cNvPr id="97376" name="Text Box 17"/>
          <p:cNvSpPr txBox="1">
            <a:spLocks noChangeArrowheads="1"/>
          </p:cNvSpPr>
          <p:nvPr/>
        </p:nvSpPr>
        <p:spPr bwMode="auto">
          <a:xfrm>
            <a:off x="4000500" y="3214688"/>
            <a:ext cx="1500188" cy="338137"/>
          </a:xfrm>
          <a:prstGeom prst="rect">
            <a:avLst/>
          </a:prstGeom>
          <a:noFill/>
          <a:ln w="9525">
            <a:noFill/>
            <a:miter lim="800000"/>
            <a:headEnd/>
            <a:tailEnd/>
          </a:ln>
        </p:spPr>
        <p:txBody>
          <a:bodyPr>
            <a:spAutoFit/>
          </a:bodyPr>
          <a:lstStyle/>
          <a:p>
            <a:r>
              <a:rPr lang="en-US" altLang="zh-TW" sz="800">
                <a:solidFill>
                  <a:srgbClr val="3366FF"/>
                </a:solidFill>
              </a:rPr>
              <a:t>Gigabit Ethernet /    </a:t>
            </a:r>
          </a:p>
          <a:p>
            <a:r>
              <a:rPr lang="en-US" altLang="zh-TW" sz="800">
                <a:solidFill>
                  <a:srgbClr val="3366FF"/>
                </a:solidFill>
              </a:rPr>
              <a:t>FC Switch</a:t>
            </a:r>
          </a:p>
        </p:txBody>
      </p:sp>
      <p:graphicFrame>
        <p:nvGraphicFramePr>
          <p:cNvPr id="97288" name="Object 20"/>
          <p:cNvGraphicFramePr>
            <a:graphicFrameLocks noChangeAspect="1"/>
          </p:cNvGraphicFramePr>
          <p:nvPr/>
        </p:nvGraphicFramePr>
        <p:xfrm>
          <a:off x="1428750" y="5572125"/>
          <a:ext cx="534988" cy="592138"/>
        </p:xfrm>
        <a:graphic>
          <a:graphicData uri="http://schemas.openxmlformats.org/presentationml/2006/ole">
            <p:oleObj spid="_x0000_s97288" name="Visio" r:id="rId28" imgW="333451" imgH="420624" progId="Visio.Drawing.11">
              <p:embed/>
            </p:oleObj>
          </a:graphicData>
        </a:graphic>
      </p:graphicFrame>
      <p:pic>
        <p:nvPicPr>
          <p:cNvPr id="97377" name="Picture 3" descr="CX3_Single_SO_72dpi"/>
          <p:cNvPicPr>
            <a:picLocks noChangeAspect="1" noChangeArrowheads="1"/>
          </p:cNvPicPr>
          <p:nvPr/>
        </p:nvPicPr>
        <p:blipFill>
          <a:blip r:embed="rId29"/>
          <a:srcRect/>
          <a:stretch>
            <a:fillRect/>
          </a:stretch>
        </p:blipFill>
        <p:spPr bwMode="gray">
          <a:xfrm>
            <a:off x="2714625" y="5500688"/>
            <a:ext cx="252413" cy="771525"/>
          </a:xfrm>
          <a:prstGeom prst="rect">
            <a:avLst/>
          </a:prstGeom>
          <a:noFill/>
          <a:ln w="9525">
            <a:noFill/>
            <a:miter lim="800000"/>
            <a:headEnd/>
            <a:tailEnd/>
          </a:ln>
        </p:spPr>
      </p:pic>
      <p:sp>
        <p:nvSpPr>
          <p:cNvPr id="97378" name="Text Box 54"/>
          <p:cNvSpPr txBox="1">
            <a:spLocks noChangeAspect="1" noChangeArrowheads="1"/>
          </p:cNvSpPr>
          <p:nvPr/>
        </p:nvSpPr>
        <p:spPr bwMode="gray">
          <a:xfrm>
            <a:off x="2357438" y="6296025"/>
            <a:ext cx="1071562" cy="276225"/>
          </a:xfrm>
          <a:prstGeom prst="rect">
            <a:avLst/>
          </a:prstGeom>
          <a:noFill/>
          <a:ln w="9525">
            <a:noFill/>
            <a:miter lim="800000"/>
            <a:headEnd/>
            <a:tailEnd/>
          </a:ln>
        </p:spPr>
        <p:txBody>
          <a:bodyPr>
            <a:spAutoFit/>
          </a:bodyPr>
          <a:lstStyle/>
          <a:p>
            <a:r>
              <a:rPr lang="zh-TW" altLang="en-US" sz="1200"/>
              <a:t>既有的</a:t>
            </a:r>
            <a:r>
              <a:rPr lang="en-US" altLang="zh-TW" sz="1200"/>
              <a:t>Disk</a:t>
            </a:r>
          </a:p>
        </p:txBody>
      </p:sp>
      <p:pic>
        <p:nvPicPr>
          <p:cNvPr id="97379" name="Picture 132" descr="Snapshots"/>
          <p:cNvPicPr>
            <a:picLocks noChangeAspect="1" noChangeArrowheads="1"/>
          </p:cNvPicPr>
          <p:nvPr/>
        </p:nvPicPr>
        <p:blipFill>
          <a:blip r:embed="rId30"/>
          <a:srcRect/>
          <a:stretch>
            <a:fillRect/>
          </a:stretch>
        </p:blipFill>
        <p:spPr bwMode="auto">
          <a:xfrm>
            <a:off x="1643063" y="4643438"/>
            <a:ext cx="552450" cy="747712"/>
          </a:xfrm>
          <a:prstGeom prst="rect">
            <a:avLst/>
          </a:prstGeom>
          <a:noFill/>
          <a:ln w="9525">
            <a:noFill/>
            <a:miter lim="800000"/>
            <a:headEnd/>
            <a:tailEnd/>
          </a:ln>
        </p:spPr>
      </p:pic>
      <p:pic>
        <p:nvPicPr>
          <p:cNvPr id="97380" name="Picture 132" descr="Snapshots"/>
          <p:cNvPicPr>
            <a:picLocks noChangeAspect="1" noChangeArrowheads="1"/>
          </p:cNvPicPr>
          <p:nvPr/>
        </p:nvPicPr>
        <p:blipFill>
          <a:blip r:embed="rId30"/>
          <a:srcRect/>
          <a:stretch>
            <a:fillRect/>
          </a:stretch>
        </p:blipFill>
        <p:spPr bwMode="auto">
          <a:xfrm>
            <a:off x="8001000" y="4643438"/>
            <a:ext cx="552450" cy="747712"/>
          </a:xfrm>
          <a:prstGeom prst="rect">
            <a:avLst/>
          </a:prstGeom>
          <a:noFill/>
          <a:ln w="9525">
            <a:noFill/>
            <a:miter lim="800000"/>
            <a:headEnd/>
            <a:tailEnd/>
          </a:ln>
        </p:spPr>
      </p:pic>
      <p:sp>
        <p:nvSpPr>
          <p:cNvPr id="97381" name="Text Box 43"/>
          <p:cNvSpPr txBox="1">
            <a:spLocks noChangeArrowheads="1"/>
          </p:cNvSpPr>
          <p:nvPr/>
        </p:nvSpPr>
        <p:spPr bwMode="auto">
          <a:xfrm>
            <a:off x="1214438" y="2000250"/>
            <a:ext cx="792162" cy="258763"/>
          </a:xfrm>
          <a:prstGeom prst="rect">
            <a:avLst/>
          </a:prstGeom>
          <a:noFill/>
          <a:ln w="9525">
            <a:noFill/>
            <a:miter lim="800000"/>
            <a:headEnd/>
            <a:tailEnd/>
          </a:ln>
        </p:spPr>
        <p:txBody>
          <a:bodyPr wrap="none">
            <a:spAutoFit/>
          </a:bodyPr>
          <a:lstStyle/>
          <a:p>
            <a:pPr>
              <a:lnSpc>
                <a:spcPct val="90000"/>
              </a:lnSpc>
            </a:pPr>
            <a:r>
              <a:rPr lang="en-US" altLang="zh-TW" sz="1200"/>
              <a:t>Mail</a:t>
            </a:r>
            <a:r>
              <a:rPr lang="zh-TW" altLang="en-US" sz="1200"/>
              <a:t>系統</a:t>
            </a:r>
          </a:p>
        </p:txBody>
      </p:sp>
      <p:sp>
        <p:nvSpPr>
          <p:cNvPr id="97382" name="圓角矩形 116"/>
          <p:cNvSpPr>
            <a:spLocks noChangeArrowheads="1"/>
          </p:cNvSpPr>
          <p:nvPr/>
        </p:nvSpPr>
        <p:spPr bwMode="auto">
          <a:xfrm>
            <a:off x="3357563" y="3929063"/>
            <a:ext cx="1214437" cy="1000125"/>
          </a:xfrm>
          <a:prstGeom prst="roundRect">
            <a:avLst>
              <a:gd name="adj" fmla="val 16667"/>
            </a:avLst>
          </a:prstGeom>
          <a:solidFill>
            <a:srgbClr val="99FF66"/>
          </a:solidFill>
          <a:ln w="0" algn="ctr">
            <a:noFill/>
            <a:round/>
            <a:headEnd/>
            <a:tailEnd/>
          </a:ln>
        </p:spPr>
        <p:txBody>
          <a:bodyPr wrap="none" anchor="ctr"/>
          <a:lstStyle/>
          <a:p>
            <a:endParaRPr lang="zh-TW" altLang="zh-TW"/>
          </a:p>
        </p:txBody>
      </p:sp>
      <p:grpSp>
        <p:nvGrpSpPr>
          <p:cNvPr id="97383" name="Group 89"/>
          <p:cNvGrpSpPr>
            <a:grpSpLocks/>
          </p:cNvGrpSpPr>
          <p:nvPr/>
        </p:nvGrpSpPr>
        <p:grpSpPr bwMode="auto">
          <a:xfrm>
            <a:off x="3473450" y="4017963"/>
            <a:ext cx="935038" cy="936625"/>
            <a:chOff x="3016" y="391"/>
            <a:chExt cx="726" cy="798"/>
          </a:xfrm>
        </p:grpSpPr>
        <p:pic>
          <p:nvPicPr>
            <p:cNvPr id="97384" name="Picture 90" descr="DS-14"/>
            <p:cNvPicPr>
              <a:picLocks noChangeAspect="1" noChangeArrowheads="1"/>
            </p:cNvPicPr>
            <p:nvPr/>
          </p:nvPicPr>
          <p:blipFill>
            <a:blip r:embed="rId11"/>
            <a:srcRect/>
            <a:stretch>
              <a:fillRect/>
            </a:stretch>
          </p:blipFill>
          <p:spPr bwMode="auto">
            <a:xfrm>
              <a:off x="3016" y="572"/>
              <a:ext cx="726" cy="208"/>
            </a:xfrm>
            <a:prstGeom prst="rect">
              <a:avLst/>
            </a:prstGeom>
            <a:noFill/>
            <a:ln w="9525">
              <a:noFill/>
              <a:miter lim="800000"/>
              <a:headEnd/>
              <a:tailEnd/>
            </a:ln>
          </p:spPr>
        </p:pic>
        <p:pic>
          <p:nvPicPr>
            <p:cNvPr id="97385" name="Picture 91" descr="FAS3000"/>
            <p:cNvPicPr>
              <a:picLocks noChangeAspect="1" noChangeArrowheads="1"/>
            </p:cNvPicPr>
            <p:nvPr/>
          </p:nvPicPr>
          <p:blipFill>
            <a:blip r:embed="rId12"/>
            <a:srcRect/>
            <a:stretch>
              <a:fillRect/>
            </a:stretch>
          </p:blipFill>
          <p:spPr bwMode="auto">
            <a:xfrm>
              <a:off x="3016" y="391"/>
              <a:ext cx="726" cy="202"/>
            </a:xfrm>
            <a:prstGeom prst="rect">
              <a:avLst/>
            </a:prstGeom>
            <a:noFill/>
            <a:ln w="9525">
              <a:noFill/>
              <a:miter lim="800000"/>
              <a:headEnd/>
              <a:tailEnd/>
            </a:ln>
          </p:spPr>
        </p:pic>
        <p:pic>
          <p:nvPicPr>
            <p:cNvPr id="97386" name="Picture 92" descr="DS-14"/>
            <p:cNvPicPr>
              <a:picLocks noChangeAspect="1" noChangeArrowheads="1"/>
            </p:cNvPicPr>
            <p:nvPr/>
          </p:nvPicPr>
          <p:blipFill>
            <a:blip r:embed="rId11"/>
            <a:srcRect/>
            <a:stretch>
              <a:fillRect/>
            </a:stretch>
          </p:blipFill>
          <p:spPr bwMode="auto">
            <a:xfrm>
              <a:off x="3016" y="773"/>
              <a:ext cx="726" cy="208"/>
            </a:xfrm>
            <a:prstGeom prst="rect">
              <a:avLst/>
            </a:prstGeom>
            <a:noFill/>
            <a:ln w="9525">
              <a:noFill/>
              <a:miter lim="800000"/>
              <a:headEnd/>
              <a:tailEnd/>
            </a:ln>
          </p:spPr>
        </p:pic>
        <p:pic>
          <p:nvPicPr>
            <p:cNvPr id="97387" name="Picture 93" descr="DS-14"/>
            <p:cNvPicPr>
              <a:picLocks noChangeAspect="1" noChangeArrowheads="1"/>
            </p:cNvPicPr>
            <p:nvPr/>
          </p:nvPicPr>
          <p:blipFill>
            <a:blip r:embed="rId11"/>
            <a:srcRect/>
            <a:stretch>
              <a:fillRect/>
            </a:stretch>
          </p:blipFill>
          <p:spPr bwMode="auto">
            <a:xfrm>
              <a:off x="3016" y="981"/>
              <a:ext cx="726" cy="20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285750" y="533400"/>
            <a:ext cx="6000750" cy="609600"/>
          </a:xfrm>
        </p:spPr>
        <p:txBody>
          <a:bodyPr/>
          <a:lstStyle/>
          <a:p>
            <a:r>
              <a:rPr lang="zh-TW" altLang="en-US" smtClean="0">
                <a:solidFill>
                  <a:srgbClr val="4F81BD"/>
                </a:solidFill>
                <a:cs typeface="Arial" charset="0"/>
                <a:sym typeface="Arial" charset="0"/>
              </a:rPr>
              <a:t>直覺易用的介面</a:t>
            </a:r>
          </a:p>
        </p:txBody>
      </p:sp>
      <p:sp>
        <p:nvSpPr>
          <p:cNvPr id="59394" name="Slide Number Placeholder 5"/>
          <p:cNvSpPr>
            <a:spLocks noGrp="1"/>
          </p:cNvSpPr>
          <p:nvPr>
            <p:ph type="sldNum" sz="quarter" idx="12"/>
          </p:nvPr>
        </p:nvSpPr>
        <p:spPr>
          <a:noFill/>
        </p:spPr>
        <p:txBody>
          <a:bodyPr/>
          <a:lstStyle/>
          <a:p>
            <a:pPr eaLnBrk="0" hangingPunct="0">
              <a:buSzPct val="100000"/>
            </a:pPr>
            <a:fld id="{4373BDEC-9DAC-4068-8109-6153138ADCF2}" type="slidenum">
              <a:rPr lang="en-US" altLang="zh-TW" smtClean="0">
                <a:latin typeface="MetaPro-Medium"/>
                <a:ea typeface="新細明體" charset="-120"/>
                <a:cs typeface="Arial" charset="0"/>
                <a:sym typeface="Arial" charset="0"/>
              </a:rPr>
              <a:pPr eaLnBrk="0" hangingPunct="0">
                <a:buSzPct val="100000"/>
              </a:pPr>
              <a:t>6</a:t>
            </a:fld>
            <a:endParaRPr lang="en-US" altLang="zh-TW" smtClean="0">
              <a:latin typeface="MetaPro-Medium"/>
              <a:ea typeface="新細明體" charset="-120"/>
              <a:cs typeface="Arial" charset="0"/>
              <a:sym typeface="Arial" charset="0"/>
            </a:endParaRPr>
          </a:p>
        </p:txBody>
      </p:sp>
      <p:pic>
        <p:nvPicPr>
          <p:cNvPr id="59395" name="Picture 2" descr="C:\Users\skand\Desktop\test1-2009-03-26-17-49-27.png"/>
          <p:cNvPicPr>
            <a:picLocks noChangeAspect="1" noChangeArrowheads="1"/>
          </p:cNvPicPr>
          <p:nvPr/>
        </p:nvPicPr>
        <p:blipFill>
          <a:blip r:embed="rId3"/>
          <a:srcRect l="24966" r="26485" b="25142"/>
          <a:stretch>
            <a:fillRect/>
          </a:stretch>
        </p:blipFill>
        <p:spPr bwMode="auto">
          <a:xfrm>
            <a:off x="3429000" y="1071563"/>
            <a:ext cx="5008563" cy="4154487"/>
          </a:xfrm>
          <a:prstGeom prst="rect">
            <a:avLst/>
          </a:prstGeom>
          <a:noFill/>
          <a:ln w="9525">
            <a:noFill/>
            <a:miter lim="800000"/>
            <a:headEnd/>
            <a:tailEnd/>
          </a:ln>
        </p:spPr>
      </p:pic>
      <p:pic>
        <p:nvPicPr>
          <p:cNvPr id="59396" name="Picture 2" descr="C:\Users\skand\Desktop\test1-2009-03-26-16-05-49.png"/>
          <p:cNvPicPr>
            <a:picLocks noChangeAspect="1" noChangeArrowheads="1"/>
          </p:cNvPicPr>
          <p:nvPr/>
        </p:nvPicPr>
        <p:blipFill>
          <a:blip r:embed="rId4"/>
          <a:srcRect l="21805" r="29610" b="4782"/>
          <a:stretch>
            <a:fillRect/>
          </a:stretch>
        </p:blipFill>
        <p:spPr bwMode="auto">
          <a:xfrm>
            <a:off x="214313" y="1785938"/>
            <a:ext cx="3422650" cy="3786187"/>
          </a:xfrm>
          <a:prstGeom prst="rect">
            <a:avLst/>
          </a:prstGeom>
          <a:noFill/>
          <a:ln w="9525">
            <a:noFill/>
            <a:miter lim="800000"/>
            <a:headEnd/>
            <a:tailEnd/>
          </a:ln>
        </p:spPr>
      </p:pic>
      <p:sp>
        <p:nvSpPr>
          <p:cNvPr id="59397" name="Rectangle 6"/>
          <p:cNvSpPr>
            <a:spLocks noChangeArrowheads="1"/>
          </p:cNvSpPr>
          <p:nvPr/>
        </p:nvSpPr>
        <p:spPr bwMode="auto">
          <a:xfrm>
            <a:off x="214313" y="5572125"/>
            <a:ext cx="8929687" cy="923925"/>
          </a:xfrm>
          <a:prstGeom prst="rect">
            <a:avLst/>
          </a:prstGeom>
          <a:noFill/>
          <a:ln w="9525">
            <a:noFill/>
            <a:miter lim="800000"/>
            <a:headEnd/>
            <a:tailEnd/>
          </a:ln>
        </p:spPr>
        <p:txBody>
          <a:bodyPr>
            <a:spAutoFit/>
          </a:bodyPr>
          <a:lstStyle/>
          <a:p>
            <a:pPr eaLnBrk="0" hangingPunct="0">
              <a:buSzPct val="100000"/>
            </a:pPr>
            <a:r>
              <a:rPr kumimoji="0" lang="en-US" altLang="zh-TW">
                <a:solidFill>
                  <a:srgbClr val="244061"/>
                </a:solidFill>
                <a:latin typeface="標楷體" pitchFamily="65" charset="-120"/>
                <a:ea typeface="標楷體" pitchFamily="65" charset="-120"/>
                <a:sym typeface="Arial" charset="0"/>
              </a:rPr>
              <a:t>GUI </a:t>
            </a:r>
            <a:r>
              <a:rPr kumimoji="0" lang="zh-TW" altLang="en-US">
                <a:solidFill>
                  <a:srgbClr val="244061"/>
                </a:solidFill>
                <a:latin typeface="標楷體" pitchFamily="65" charset="-120"/>
                <a:ea typeface="標楷體" pitchFamily="65" charset="-120"/>
                <a:sym typeface="Arial" charset="0"/>
              </a:rPr>
              <a:t>經過改造，以切合企業需要。使用左側的樹狀目錄，瀏覽更方便。</a:t>
            </a:r>
          </a:p>
          <a:p>
            <a:pPr eaLnBrk="0" hangingPunct="0">
              <a:buSzPct val="100000"/>
            </a:pPr>
            <a:r>
              <a:rPr kumimoji="0" lang="zh-TW" altLang="en-US">
                <a:solidFill>
                  <a:srgbClr val="244061"/>
                </a:solidFill>
                <a:latin typeface="標楷體" pitchFamily="65" charset="-120"/>
                <a:ea typeface="標楷體" pitchFamily="65" charset="-120"/>
                <a:sym typeface="Arial" charset="0"/>
              </a:rPr>
              <a:t>以表單取代精靈，簡化工作設定 </a:t>
            </a:r>
          </a:p>
          <a:p>
            <a:pPr eaLnBrk="0" hangingPunct="0">
              <a:buSzPct val="100000"/>
            </a:pPr>
            <a:r>
              <a:rPr kumimoji="0" lang="zh-TW" altLang="en-US">
                <a:solidFill>
                  <a:srgbClr val="244061"/>
                </a:solidFill>
                <a:latin typeface="標楷體" pitchFamily="65" charset="-120"/>
                <a:ea typeface="標楷體" pitchFamily="65" charset="-120"/>
                <a:sym typeface="Arial" charset="0"/>
              </a:rPr>
              <a:t>單一畫面包含更多資訊，可減少切換內容的次數回應時間改善</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57200" y="762000"/>
            <a:ext cx="8458200" cy="533400"/>
          </a:xfrm>
        </p:spPr>
        <p:txBody>
          <a:bodyPr/>
          <a:lstStyle/>
          <a:p>
            <a:r>
              <a:rPr lang="zh-TW" altLang="en-US" smtClean="0">
                <a:solidFill>
                  <a:srgbClr val="4F81BD"/>
                </a:solidFill>
                <a:sym typeface="Arial" charset="0"/>
              </a:rPr>
              <a:t>重複資料刪除</a:t>
            </a:r>
            <a:br>
              <a:rPr lang="zh-TW" altLang="en-US" smtClean="0">
                <a:solidFill>
                  <a:srgbClr val="4F81BD"/>
                </a:solidFill>
                <a:sym typeface="Arial" charset="0"/>
              </a:rPr>
            </a:br>
            <a:r>
              <a:rPr lang="zh-TW" altLang="en-US" sz="2000" smtClean="0">
                <a:solidFill>
                  <a:srgbClr val="4F81BD"/>
                </a:solidFill>
                <a:sym typeface="Arial" charset="0"/>
              </a:rPr>
              <a:t>來源端或目標端檔案與資料區塊層級的重複資料刪除，可消除多餘的資料</a:t>
            </a:r>
          </a:p>
        </p:txBody>
      </p:sp>
      <p:graphicFrame>
        <p:nvGraphicFramePr>
          <p:cNvPr id="4" name="Content Placeholder 3"/>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43" name="Picture 2" descr="C:\Users\Luc Haté\Desktop\Image-2.png"/>
          <p:cNvPicPr>
            <a:picLocks noChangeAspect="1" noChangeArrowheads="1"/>
          </p:cNvPicPr>
          <p:nvPr/>
        </p:nvPicPr>
        <p:blipFill>
          <a:blip r:embed="rId7"/>
          <a:srcRect/>
          <a:stretch>
            <a:fillRect/>
          </a:stretch>
        </p:blipFill>
        <p:spPr bwMode="auto">
          <a:xfrm>
            <a:off x="4572000" y="1143000"/>
            <a:ext cx="4286250" cy="5526088"/>
          </a:xfrm>
          <a:prstGeom prst="rect">
            <a:avLst/>
          </a:prstGeom>
          <a:noFill/>
          <a:ln w="9525">
            <a:noFill/>
            <a:miter lim="800000"/>
            <a:headEnd/>
            <a:tailEnd/>
          </a:ln>
        </p:spPr>
      </p:pic>
      <p:sp>
        <p:nvSpPr>
          <p:cNvPr id="61444" name="TextBox 4"/>
          <p:cNvSpPr txBox="1">
            <a:spLocks noChangeArrowheads="1"/>
          </p:cNvSpPr>
          <p:nvPr/>
        </p:nvSpPr>
        <p:spPr bwMode="auto">
          <a:xfrm>
            <a:off x="357188" y="6215063"/>
            <a:ext cx="8501062" cy="584200"/>
          </a:xfrm>
          <a:prstGeom prst="rect">
            <a:avLst/>
          </a:prstGeom>
          <a:noFill/>
          <a:ln w="9525">
            <a:noFill/>
            <a:miter lim="800000"/>
            <a:headEnd/>
            <a:tailEnd/>
          </a:ln>
        </p:spPr>
        <p:txBody>
          <a:bodyPr>
            <a:spAutoFit/>
          </a:bodyPr>
          <a:lstStyle/>
          <a:p>
            <a:pPr eaLnBrk="0" hangingPunct="0">
              <a:buSzPct val="100000"/>
            </a:pPr>
            <a:r>
              <a:rPr kumimoji="0" lang="zh-TW" altLang="en-US" sz="1600">
                <a:solidFill>
                  <a:srgbClr val="244061"/>
                </a:solidFill>
                <a:sym typeface="Arial" charset="0"/>
              </a:rPr>
              <a:t>以附加元件的形式提供，僅限進階版 </a:t>
            </a:r>
          </a:p>
          <a:p>
            <a:pPr eaLnBrk="0" hangingPunct="0">
              <a:buSzPct val="100000"/>
            </a:pPr>
            <a:r>
              <a:rPr kumimoji="0" lang="en-US" altLang="zh-TW" sz="1600">
                <a:solidFill>
                  <a:srgbClr val="244061"/>
                </a:solidFill>
                <a:sym typeface="Arial" charset="0"/>
              </a:rPr>
              <a:t>(</a:t>
            </a:r>
            <a:r>
              <a:rPr kumimoji="0" lang="zh-TW" altLang="en-US" sz="1600">
                <a:solidFill>
                  <a:srgbClr val="244061"/>
                </a:solidFill>
                <a:sym typeface="Arial" charset="0"/>
              </a:rPr>
              <a:t>即 </a:t>
            </a:r>
            <a:r>
              <a:rPr kumimoji="0" lang="en-US" altLang="zh-TW" sz="1600">
                <a:solidFill>
                  <a:srgbClr val="244061"/>
                </a:solidFill>
                <a:sym typeface="Arial" charset="0"/>
              </a:rPr>
              <a:t>Advanced Server</a:t>
            </a:r>
            <a:r>
              <a:rPr kumimoji="0" lang="zh-TW" altLang="en-US" sz="1600">
                <a:solidFill>
                  <a:srgbClr val="244061"/>
                </a:solidFill>
                <a:sym typeface="Arial" charset="0"/>
              </a:rPr>
              <a:t>、</a:t>
            </a:r>
            <a:r>
              <a:rPr kumimoji="0" lang="en-US" altLang="zh-TW" sz="1600">
                <a:solidFill>
                  <a:srgbClr val="244061"/>
                </a:solidFill>
                <a:sym typeface="Arial" charset="0"/>
              </a:rPr>
              <a:t>Advanced Workstation</a:t>
            </a:r>
            <a:r>
              <a:rPr kumimoji="0" lang="zh-TW" altLang="en-US" sz="1600">
                <a:solidFill>
                  <a:srgbClr val="244061"/>
                </a:solidFill>
                <a:sym typeface="Arial" charset="0"/>
              </a:rPr>
              <a:t>、</a:t>
            </a:r>
            <a:r>
              <a:rPr kumimoji="0" lang="en-US" altLang="zh-TW" sz="1600">
                <a:solidFill>
                  <a:srgbClr val="244061"/>
                </a:solidFill>
                <a:sym typeface="Arial" charset="0"/>
              </a:rPr>
              <a:t>SBS Edition </a:t>
            </a:r>
            <a:r>
              <a:rPr kumimoji="0" lang="zh-TW" altLang="en-US" sz="1600">
                <a:solidFill>
                  <a:srgbClr val="244061"/>
                </a:solidFill>
                <a:sym typeface="Arial" charset="0"/>
              </a:rPr>
              <a:t>及 </a:t>
            </a:r>
            <a:r>
              <a:rPr kumimoji="0" lang="en-US" altLang="zh-TW" sz="1600">
                <a:solidFill>
                  <a:srgbClr val="244061"/>
                </a:solidFill>
                <a:sym typeface="Arial" charset="0"/>
              </a:rPr>
              <a:t>Virtual Edition)</a:t>
            </a:r>
            <a:r>
              <a:rPr kumimoji="0" lang="zh-TW" altLang="en-US" sz="1600">
                <a:solidFill>
                  <a:srgbClr val="244061"/>
                </a:solidFill>
                <a:sym typeface="Arial"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zh-TW" altLang="en-US" smtClean="0">
                <a:solidFill>
                  <a:srgbClr val="4F81BD"/>
                </a:solidFill>
                <a:sym typeface="Arial" charset="0"/>
              </a:rPr>
              <a:t>創新的 </a:t>
            </a:r>
            <a:r>
              <a:rPr lang="en-US" altLang="zh-TW" smtClean="0">
                <a:solidFill>
                  <a:srgbClr val="4F81BD"/>
                </a:solidFill>
                <a:sym typeface="Arial" charset="0"/>
              </a:rPr>
              <a:t>VM </a:t>
            </a:r>
            <a:r>
              <a:rPr lang="zh-TW" altLang="en-US" smtClean="0">
                <a:solidFill>
                  <a:srgbClr val="4F81BD"/>
                </a:solidFill>
                <a:sym typeface="Arial" charset="0"/>
              </a:rPr>
              <a:t>備份方式</a:t>
            </a:r>
            <a:r>
              <a:rPr lang="en-US" altLang="zh-TW" b="1" smtClean="0"/>
              <a:t>Virtual Edition</a:t>
            </a:r>
            <a:endParaRPr lang="zh-TW" altLang="en-US" smtClean="0">
              <a:solidFill>
                <a:srgbClr val="4F81BD"/>
              </a:solidFill>
              <a:sym typeface="Arial" charset="0"/>
            </a:endParaRPr>
          </a:p>
        </p:txBody>
      </p:sp>
      <p:graphicFrame>
        <p:nvGraphicFramePr>
          <p:cNvPr id="5" name="Content Placeholder 4"/>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4929190" y="1285860"/>
            <a:ext cx="3929090" cy="3071834"/>
          </a:xfrm>
          <a:prstGeom prst="roundRect">
            <a:avLst/>
          </a:prstGeom>
        </p:spPr>
        <p:style>
          <a:lnRef idx="0">
            <a:schemeClr val="accent6"/>
          </a:lnRef>
          <a:fillRef idx="3">
            <a:schemeClr val="accent6"/>
          </a:fillRef>
          <a:effectRef idx="3">
            <a:schemeClr val="accent6"/>
          </a:effectRef>
          <a:fontRef idx="minor">
            <a:schemeClr val="lt1"/>
          </a:fontRef>
        </p:style>
        <p:txBody>
          <a:bodyPr lIns="504000"/>
          <a:lstStyle/>
          <a:p>
            <a:pPr eaLnBrk="0" hangingPunct="0">
              <a:buSzPct val="100000"/>
              <a:defRPr/>
            </a:pPr>
            <a:r>
              <a:rPr kumimoji="0" lang="zh-TW" altLang="en-US">
                <a:solidFill>
                  <a:srgbClr val="000000"/>
                </a:solidFill>
                <a:cs typeface="Arial" charset="0"/>
                <a:sym typeface="Arial" charset="0"/>
              </a:rPr>
              <a:t>虛擬伺服器</a:t>
            </a:r>
          </a:p>
        </p:txBody>
      </p:sp>
      <p:pic>
        <p:nvPicPr>
          <p:cNvPr id="63494" name="Picture 7" descr="C:\Users\skand\AppData\Local\Microsoft\Windows\Temporary Internet Files\Content.IE5\S7PRDL5G\MCj04348450000[1].png"/>
          <p:cNvPicPr>
            <a:picLocks noChangeAspect="1" noChangeArrowheads="1"/>
          </p:cNvPicPr>
          <p:nvPr/>
        </p:nvPicPr>
        <p:blipFill>
          <a:blip r:embed="rId7"/>
          <a:srcRect/>
          <a:stretch>
            <a:fillRect/>
          </a:stretch>
        </p:blipFill>
        <p:spPr bwMode="auto">
          <a:xfrm>
            <a:off x="4857750" y="1214438"/>
            <a:ext cx="857250" cy="857250"/>
          </a:xfrm>
          <a:prstGeom prst="rect">
            <a:avLst/>
          </a:prstGeom>
          <a:noFill/>
          <a:ln w="9525">
            <a:noFill/>
            <a:miter lim="800000"/>
            <a:headEnd/>
            <a:tailEnd/>
          </a:ln>
        </p:spPr>
      </p:pic>
      <p:sp>
        <p:nvSpPr>
          <p:cNvPr id="9" name="Rounded Rectangle 8"/>
          <p:cNvSpPr/>
          <p:nvPr/>
        </p:nvSpPr>
        <p:spPr>
          <a:xfrm>
            <a:off x="5214938" y="2000250"/>
            <a:ext cx="1500187" cy="2071688"/>
          </a:xfrm>
          <a:prstGeom prst="roundRect">
            <a:avLst/>
          </a:prstGeom>
        </p:spPr>
        <p:style>
          <a:lnRef idx="3">
            <a:schemeClr val="lt1"/>
          </a:lnRef>
          <a:fillRef idx="1">
            <a:schemeClr val="accent3"/>
          </a:fillRef>
          <a:effectRef idx="1">
            <a:schemeClr val="accent3"/>
          </a:effectRef>
          <a:fontRef idx="minor">
            <a:schemeClr val="lt1"/>
          </a:fontRef>
        </p:style>
        <p:txBody>
          <a:bodyPr/>
          <a:lstStyle/>
          <a:p>
            <a:pPr eaLnBrk="0" hangingPunct="0">
              <a:buSzPct val="100000"/>
              <a:defRPr/>
            </a:pPr>
            <a:r>
              <a:rPr kumimoji="0" lang="en-US" altLang="zh-TW">
                <a:solidFill>
                  <a:srgbClr val="FFFFFF"/>
                </a:solidFill>
                <a:cs typeface="Arial" charset="0"/>
                <a:sym typeface="Arial" charset="0"/>
              </a:rPr>
              <a:t>Hypervisor</a:t>
            </a:r>
          </a:p>
        </p:txBody>
      </p:sp>
      <p:sp>
        <p:nvSpPr>
          <p:cNvPr id="13" name="Rounded Rectangle 12"/>
          <p:cNvSpPr/>
          <p:nvPr/>
        </p:nvSpPr>
        <p:spPr>
          <a:xfrm>
            <a:off x="5357813" y="2571750"/>
            <a:ext cx="1000125" cy="357188"/>
          </a:xfrm>
          <a:prstGeom prst="roundRect">
            <a:avLst/>
          </a:prstGeom>
        </p:spPr>
        <p:style>
          <a:lnRef idx="1">
            <a:schemeClr val="accent4"/>
          </a:lnRef>
          <a:fillRef idx="2">
            <a:schemeClr val="accent4"/>
          </a:fillRef>
          <a:effectRef idx="1">
            <a:schemeClr val="accent4"/>
          </a:effectRef>
          <a:fontRef idx="minor">
            <a:schemeClr val="dk1"/>
          </a:fontRef>
        </p:style>
        <p:txBody>
          <a:bodyPr/>
          <a:lstStyle/>
          <a:p>
            <a:pPr eaLnBrk="0" hangingPunct="0">
              <a:buSzPct val="100000"/>
              <a:defRPr/>
            </a:pPr>
            <a:r>
              <a:rPr kumimoji="0" lang="en-US" altLang="zh-TW">
                <a:solidFill>
                  <a:srgbClr val="000000"/>
                </a:solidFill>
                <a:cs typeface="Arial" charset="0"/>
                <a:sym typeface="Arial" charset="0"/>
              </a:rPr>
              <a:t>VM 1</a:t>
            </a:r>
          </a:p>
        </p:txBody>
      </p:sp>
      <p:sp>
        <p:nvSpPr>
          <p:cNvPr id="22" name="Rounded Rectangle 21"/>
          <p:cNvSpPr/>
          <p:nvPr/>
        </p:nvSpPr>
        <p:spPr>
          <a:xfrm>
            <a:off x="7000875" y="2500313"/>
            <a:ext cx="1714500" cy="1571625"/>
          </a:xfrm>
          <a:prstGeom prst="roundRect">
            <a:avLst/>
          </a:prstGeom>
        </p:spPr>
        <p:style>
          <a:lnRef idx="3">
            <a:schemeClr val="lt1"/>
          </a:lnRef>
          <a:fillRef idx="1">
            <a:schemeClr val="accent1"/>
          </a:fillRef>
          <a:effectRef idx="1">
            <a:schemeClr val="accent1"/>
          </a:effectRef>
          <a:fontRef idx="minor">
            <a:schemeClr val="lt1"/>
          </a:fontRef>
        </p:style>
        <p:txBody>
          <a:bodyPr/>
          <a:lstStyle/>
          <a:p>
            <a:pPr eaLnBrk="0" hangingPunct="0">
              <a:buSzPct val="100000"/>
              <a:defRPr/>
            </a:pPr>
            <a:endParaRPr kumimoji="0" lang="en-US" altLang="zh-TW">
              <a:solidFill>
                <a:srgbClr val="FFFFFF"/>
              </a:solidFill>
              <a:cs typeface="Arial" charset="0"/>
              <a:sym typeface="Arial" charset="0"/>
            </a:endParaRPr>
          </a:p>
          <a:p>
            <a:pPr eaLnBrk="0" hangingPunct="0">
              <a:buSzPct val="100000"/>
              <a:defRPr/>
            </a:pPr>
            <a:endParaRPr kumimoji="0" lang="en-US" altLang="zh-TW">
              <a:solidFill>
                <a:srgbClr val="FFFFFF"/>
              </a:solidFill>
              <a:cs typeface="Arial" charset="0"/>
              <a:sym typeface="Arial" charset="0"/>
            </a:endParaRPr>
          </a:p>
          <a:p>
            <a:pPr algn="ctr" eaLnBrk="0" hangingPunct="0">
              <a:buSzPct val="100000"/>
              <a:defRPr/>
            </a:pPr>
            <a:r>
              <a:rPr kumimoji="0" lang="en-US" altLang="zh-TW">
                <a:solidFill>
                  <a:srgbClr val="FFFFFF"/>
                </a:solidFill>
                <a:cs typeface="Arial" charset="0"/>
                <a:sym typeface="Arial" charset="0"/>
              </a:rPr>
              <a:t>ABR10</a:t>
            </a:r>
            <a:br>
              <a:rPr kumimoji="0" lang="en-US" altLang="zh-TW">
                <a:solidFill>
                  <a:srgbClr val="FFFFFF"/>
                </a:solidFill>
                <a:cs typeface="Arial" charset="0"/>
                <a:sym typeface="Arial" charset="0"/>
              </a:rPr>
            </a:br>
            <a:r>
              <a:rPr kumimoji="0" lang="en-US" altLang="zh-TW">
                <a:solidFill>
                  <a:srgbClr val="FFFFFF"/>
                </a:solidFill>
                <a:cs typeface="Arial" charset="0"/>
                <a:sym typeface="Arial" charset="0"/>
              </a:rPr>
              <a:t>VM </a:t>
            </a:r>
            <a:r>
              <a:rPr kumimoji="0" lang="zh-TW" altLang="en-US">
                <a:solidFill>
                  <a:srgbClr val="FFFFFF"/>
                </a:solidFill>
                <a:cs typeface="Arial" charset="0"/>
                <a:sym typeface="Arial" charset="0"/>
              </a:rPr>
              <a:t>代理程式</a:t>
            </a:r>
          </a:p>
        </p:txBody>
      </p:sp>
      <p:sp>
        <p:nvSpPr>
          <p:cNvPr id="31" name="Rounded Rectangle 30"/>
          <p:cNvSpPr/>
          <p:nvPr/>
        </p:nvSpPr>
        <p:spPr>
          <a:xfrm>
            <a:off x="5500688" y="5857875"/>
            <a:ext cx="3214687" cy="642938"/>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defRPr/>
            </a:pPr>
            <a:endParaRPr kumimoji="0" lang="zh-TW" altLang="zh-TW">
              <a:solidFill>
                <a:srgbClr val="FFFFFF"/>
              </a:solidFill>
              <a:cs typeface="Arial" charset="0"/>
            </a:endParaRPr>
          </a:p>
        </p:txBody>
      </p:sp>
      <p:sp>
        <p:nvSpPr>
          <p:cNvPr id="32" name="Flowchart: Magnetic Disk 31"/>
          <p:cNvSpPr/>
          <p:nvPr/>
        </p:nvSpPr>
        <p:spPr>
          <a:xfrm>
            <a:off x="5143500" y="5214938"/>
            <a:ext cx="928688" cy="1285875"/>
          </a:xfrm>
          <a:prstGeom prst="flowChartMagneticDisk">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zh-TW" altLang="zh-TW">
              <a:solidFill>
                <a:srgbClr val="FFFFFF"/>
              </a:solidFill>
              <a:cs typeface="Arial" charset="0"/>
            </a:endParaRPr>
          </a:p>
        </p:txBody>
      </p:sp>
      <p:sp>
        <p:nvSpPr>
          <p:cNvPr id="63500" name="TextBox 32"/>
          <p:cNvSpPr txBox="1">
            <a:spLocks noChangeArrowheads="1"/>
          </p:cNvSpPr>
          <p:nvPr/>
        </p:nvSpPr>
        <p:spPr bwMode="auto">
          <a:xfrm>
            <a:off x="6072188" y="5429250"/>
            <a:ext cx="2441575" cy="369888"/>
          </a:xfrm>
          <a:prstGeom prst="rect">
            <a:avLst/>
          </a:prstGeom>
          <a:noFill/>
          <a:ln w="9525">
            <a:noFill/>
            <a:miter lim="800000"/>
            <a:headEnd/>
            <a:tailEnd/>
          </a:ln>
        </p:spPr>
        <p:txBody>
          <a:bodyPr wrap="none">
            <a:spAutoFit/>
          </a:bodyPr>
          <a:lstStyle/>
          <a:p>
            <a:pPr eaLnBrk="0" hangingPunct="0">
              <a:buSzPct val="100000"/>
            </a:pPr>
            <a:r>
              <a:rPr kumimoji="0" lang="en-US" altLang="zh-TW">
                <a:solidFill>
                  <a:srgbClr val="000000"/>
                </a:solidFill>
                <a:sym typeface="Arial" charset="0"/>
              </a:rPr>
              <a:t>Acronis </a:t>
            </a:r>
            <a:r>
              <a:rPr kumimoji="0" lang="zh-TW" altLang="en-US">
                <a:solidFill>
                  <a:srgbClr val="000000"/>
                </a:solidFill>
                <a:sym typeface="Arial" charset="0"/>
              </a:rPr>
              <a:t>儲存節點</a:t>
            </a:r>
          </a:p>
        </p:txBody>
      </p:sp>
      <p:sp>
        <p:nvSpPr>
          <p:cNvPr id="34" name="Right Arrow 33"/>
          <p:cNvSpPr/>
          <p:nvPr/>
        </p:nvSpPr>
        <p:spPr>
          <a:xfrm rot="5400000">
            <a:off x="7162007" y="4339431"/>
            <a:ext cx="1500188" cy="536575"/>
          </a:xfrm>
          <a:prstGeom prst="rightArrow">
            <a:avLst>
              <a:gd name="adj1" fmla="val 37953"/>
              <a:gd name="adj2" fmla="val 50000"/>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zh-TW" altLang="zh-TW">
              <a:solidFill>
                <a:srgbClr val="FFFFFF"/>
              </a:solidFill>
              <a:cs typeface="Arial" charset="0"/>
            </a:endParaRPr>
          </a:p>
        </p:txBody>
      </p:sp>
      <p:sp>
        <p:nvSpPr>
          <p:cNvPr id="35" name="TextBox 34"/>
          <p:cNvSpPr txBox="1"/>
          <p:nvPr/>
        </p:nvSpPr>
        <p:spPr>
          <a:xfrm>
            <a:off x="5214942" y="4500570"/>
            <a:ext cx="2403222" cy="584775"/>
          </a:xfrm>
          <a:prstGeom prst="rect">
            <a:avLst/>
          </a:prstGeom>
          <a:noFill/>
        </p:spPr>
        <p:txBody>
          <a:bodyPr>
            <a:spAutoFit/>
          </a:bodyPr>
          <a:lstStyle/>
          <a:p>
            <a:pPr>
              <a:defRPr/>
            </a:pPr>
            <a:r>
              <a:rPr kumimoji="0" lang="en-US" sz="3200" b="1" spc="60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a typeface="+mn-ea"/>
                <a:cs typeface="Arial" charset="0"/>
              </a:rPr>
              <a:t>BACKUP</a:t>
            </a:r>
          </a:p>
        </p:txBody>
      </p:sp>
      <p:sp>
        <p:nvSpPr>
          <p:cNvPr id="36" name="Rounded Rectangle 35"/>
          <p:cNvSpPr/>
          <p:nvPr/>
        </p:nvSpPr>
        <p:spPr>
          <a:xfrm>
            <a:off x="6143625" y="6000750"/>
            <a:ext cx="714375" cy="357188"/>
          </a:xfrm>
          <a:prstGeom prst="roundRect">
            <a:avLst/>
          </a:prstGeom>
        </p:spPr>
        <p:style>
          <a:lnRef idx="2">
            <a:schemeClr val="accent1"/>
          </a:lnRef>
          <a:fillRef idx="1">
            <a:schemeClr val="lt1"/>
          </a:fillRef>
          <a:effectRef idx="0">
            <a:schemeClr val="accent1"/>
          </a:effectRef>
          <a:fontRef idx="minor">
            <a:schemeClr val="dk1"/>
          </a:fontRef>
        </p:style>
        <p:txBody>
          <a:bodyPr/>
          <a:lstStyle/>
          <a:p>
            <a:pPr eaLnBrk="0" hangingPunct="0">
              <a:buSzPct val="100000"/>
              <a:defRPr/>
            </a:pPr>
            <a:r>
              <a:rPr kumimoji="0" lang="en-US" altLang="zh-TW">
                <a:solidFill>
                  <a:srgbClr val="000000"/>
                </a:solidFill>
                <a:cs typeface="Arial" charset="0"/>
                <a:sym typeface="Arial" charset="0"/>
              </a:rPr>
              <a:t>VM 1</a:t>
            </a:r>
          </a:p>
        </p:txBody>
      </p:sp>
      <p:sp>
        <p:nvSpPr>
          <p:cNvPr id="37" name="Rounded Rectangle 36"/>
          <p:cNvSpPr/>
          <p:nvPr/>
        </p:nvSpPr>
        <p:spPr>
          <a:xfrm>
            <a:off x="6858000" y="6000750"/>
            <a:ext cx="714375" cy="357188"/>
          </a:xfrm>
          <a:prstGeom prst="roundRect">
            <a:avLst/>
          </a:prstGeom>
        </p:spPr>
        <p:style>
          <a:lnRef idx="2">
            <a:schemeClr val="accent1"/>
          </a:lnRef>
          <a:fillRef idx="1">
            <a:schemeClr val="lt1"/>
          </a:fillRef>
          <a:effectRef idx="0">
            <a:schemeClr val="accent1"/>
          </a:effectRef>
          <a:fontRef idx="minor">
            <a:schemeClr val="dk1"/>
          </a:fontRef>
        </p:style>
        <p:txBody>
          <a:bodyPr/>
          <a:lstStyle/>
          <a:p>
            <a:pPr eaLnBrk="0" hangingPunct="0">
              <a:buSzPct val="100000"/>
              <a:defRPr/>
            </a:pPr>
            <a:r>
              <a:rPr kumimoji="0" lang="en-US" altLang="zh-TW" dirty="0">
                <a:solidFill>
                  <a:srgbClr val="000000"/>
                </a:solidFill>
                <a:cs typeface="Arial" charset="0"/>
                <a:sym typeface="Arial" charset="0"/>
              </a:rPr>
              <a:t>VM 2</a:t>
            </a:r>
          </a:p>
        </p:txBody>
      </p:sp>
      <p:sp>
        <p:nvSpPr>
          <p:cNvPr id="39" name="Right Arrow 38"/>
          <p:cNvSpPr/>
          <p:nvPr/>
        </p:nvSpPr>
        <p:spPr>
          <a:xfrm>
            <a:off x="6429375" y="2571750"/>
            <a:ext cx="714375" cy="320675"/>
          </a:xfrm>
          <a:prstGeom prst="rightArrow">
            <a:avLst>
              <a:gd name="adj1" fmla="val 37953"/>
              <a:gd name="adj2" fmla="val 50000"/>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zh-TW" altLang="zh-TW">
              <a:solidFill>
                <a:srgbClr val="FFFFFF"/>
              </a:solidFill>
              <a:cs typeface="Arial" charset="0"/>
            </a:endParaRPr>
          </a:p>
        </p:txBody>
      </p:sp>
      <p:sp>
        <p:nvSpPr>
          <p:cNvPr id="21" name="Rounded Rectangle 20"/>
          <p:cNvSpPr/>
          <p:nvPr/>
        </p:nvSpPr>
        <p:spPr>
          <a:xfrm>
            <a:off x="5357813" y="3000375"/>
            <a:ext cx="1000125" cy="357188"/>
          </a:xfrm>
          <a:prstGeom prst="roundRect">
            <a:avLst/>
          </a:prstGeom>
        </p:spPr>
        <p:style>
          <a:lnRef idx="1">
            <a:schemeClr val="accent4"/>
          </a:lnRef>
          <a:fillRef idx="2">
            <a:schemeClr val="accent4"/>
          </a:fillRef>
          <a:effectRef idx="1">
            <a:schemeClr val="accent4"/>
          </a:effectRef>
          <a:fontRef idx="minor">
            <a:schemeClr val="dk1"/>
          </a:fontRef>
        </p:style>
        <p:txBody>
          <a:bodyPr/>
          <a:lstStyle/>
          <a:p>
            <a:pPr eaLnBrk="0" hangingPunct="0">
              <a:buSzPct val="100000"/>
              <a:defRPr/>
            </a:pPr>
            <a:r>
              <a:rPr kumimoji="0" lang="en-US" altLang="zh-TW">
                <a:solidFill>
                  <a:srgbClr val="000000"/>
                </a:solidFill>
                <a:cs typeface="Arial" charset="0"/>
                <a:sym typeface="Arial" charset="0"/>
              </a:rPr>
              <a:t>VM 2</a:t>
            </a:r>
          </a:p>
        </p:txBody>
      </p:sp>
      <p:sp>
        <p:nvSpPr>
          <p:cNvPr id="24" name="Rounded Rectangle 23"/>
          <p:cNvSpPr/>
          <p:nvPr/>
        </p:nvSpPr>
        <p:spPr>
          <a:xfrm>
            <a:off x="5357813" y="3643313"/>
            <a:ext cx="1000125" cy="357187"/>
          </a:xfrm>
          <a:prstGeom prst="roundRect">
            <a:avLst/>
          </a:prstGeom>
        </p:spPr>
        <p:style>
          <a:lnRef idx="1">
            <a:schemeClr val="accent4"/>
          </a:lnRef>
          <a:fillRef idx="2">
            <a:schemeClr val="accent4"/>
          </a:fillRef>
          <a:effectRef idx="1">
            <a:schemeClr val="accent4"/>
          </a:effectRef>
          <a:fontRef idx="minor">
            <a:schemeClr val="dk1"/>
          </a:fontRef>
        </p:style>
        <p:txBody>
          <a:bodyPr/>
          <a:lstStyle/>
          <a:p>
            <a:pPr eaLnBrk="0" hangingPunct="0">
              <a:buSzPct val="100000"/>
              <a:defRPr/>
            </a:pPr>
            <a:r>
              <a:rPr kumimoji="0" lang="en-US" altLang="zh-TW">
                <a:solidFill>
                  <a:srgbClr val="000000"/>
                </a:solidFill>
                <a:cs typeface="Arial" charset="0"/>
                <a:sym typeface="Arial" charset="0"/>
              </a:rPr>
              <a:t>VM n</a:t>
            </a:r>
          </a:p>
        </p:txBody>
      </p:sp>
      <p:sp>
        <p:nvSpPr>
          <p:cNvPr id="27" name="Right Arrow 26"/>
          <p:cNvSpPr/>
          <p:nvPr/>
        </p:nvSpPr>
        <p:spPr>
          <a:xfrm>
            <a:off x="6429375" y="3000375"/>
            <a:ext cx="714375" cy="320675"/>
          </a:xfrm>
          <a:prstGeom prst="rightArrow">
            <a:avLst>
              <a:gd name="adj1" fmla="val 37953"/>
              <a:gd name="adj2" fmla="val 50000"/>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zh-TW" altLang="zh-TW">
              <a:solidFill>
                <a:srgbClr val="FFFFFF"/>
              </a:solidFill>
              <a:cs typeface="Arial" charset="0"/>
            </a:endParaRPr>
          </a:p>
        </p:txBody>
      </p:sp>
      <p:sp>
        <p:nvSpPr>
          <p:cNvPr id="28" name="Rounded Rectangle 27"/>
          <p:cNvSpPr/>
          <p:nvPr/>
        </p:nvSpPr>
        <p:spPr>
          <a:xfrm>
            <a:off x="7772400" y="6000750"/>
            <a:ext cx="838200" cy="357188"/>
          </a:xfrm>
          <a:prstGeom prst="roundRect">
            <a:avLst/>
          </a:prstGeom>
        </p:spPr>
        <p:style>
          <a:lnRef idx="2">
            <a:schemeClr val="accent1"/>
          </a:lnRef>
          <a:fillRef idx="1">
            <a:schemeClr val="lt1"/>
          </a:fillRef>
          <a:effectRef idx="0">
            <a:schemeClr val="accent1"/>
          </a:effectRef>
          <a:fontRef idx="minor">
            <a:schemeClr val="dk1"/>
          </a:fontRef>
        </p:style>
        <p:txBody>
          <a:bodyPr/>
          <a:lstStyle/>
          <a:p>
            <a:pPr eaLnBrk="0" hangingPunct="0">
              <a:buSzPct val="100000"/>
              <a:defRPr/>
            </a:pPr>
            <a:r>
              <a:rPr kumimoji="0" lang="en-US" altLang="zh-TW" dirty="0">
                <a:solidFill>
                  <a:srgbClr val="000000"/>
                </a:solidFill>
                <a:cs typeface="Arial" charset="0"/>
                <a:sym typeface="Arial" charset="0"/>
              </a:rPr>
              <a:t>VM n</a:t>
            </a:r>
          </a:p>
        </p:txBody>
      </p:sp>
      <p:sp>
        <p:nvSpPr>
          <p:cNvPr id="29" name="Right Arrow 28"/>
          <p:cNvSpPr/>
          <p:nvPr/>
        </p:nvSpPr>
        <p:spPr>
          <a:xfrm>
            <a:off x="6429375" y="3608388"/>
            <a:ext cx="714375" cy="320675"/>
          </a:xfrm>
          <a:prstGeom prst="rightArrow">
            <a:avLst>
              <a:gd name="adj1" fmla="val 37953"/>
              <a:gd name="adj2" fmla="val 50000"/>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zh-TW" altLang="zh-TW">
              <a:solidFill>
                <a:srgbClr val="FFFFFF"/>
              </a:solidFill>
              <a:cs typeface="Arial" charset="0"/>
            </a:endParaRPr>
          </a:p>
        </p:txBody>
      </p:sp>
      <p:sp>
        <p:nvSpPr>
          <p:cNvPr id="63511" name="TextBox 22"/>
          <p:cNvSpPr txBox="1">
            <a:spLocks noChangeArrowheads="1"/>
          </p:cNvSpPr>
          <p:nvPr/>
        </p:nvSpPr>
        <p:spPr bwMode="auto">
          <a:xfrm>
            <a:off x="533400" y="6183313"/>
            <a:ext cx="4191000" cy="646112"/>
          </a:xfrm>
          <a:prstGeom prst="rect">
            <a:avLst/>
          </a:prstGeom>
          <a:noFill/>
          <a:ln w="9525">
            <a:noFill/>
            <a:miter lim="800000"/>
            <a:headEnd/>
            <a:tailEnd/>
          </a:ln>
        </p:spPr>
        <p:txBody>
          <a:bodyPr>
            <a:spAutoFit/>
          </a:bodyPr>
          <a:lstStyle/>
          <a:p>
            <a:pPr eaLnBrk="0" hangingPunct="0">
              <a:buSzPct val="100000"/>
            </a:pPr>
            <a:r>
              <a:rPr kumimoji="0" lang="en-US" altLang="zh-TW">
                <a:solidFill>
                  <a:srgbClr val="FF0000"/>
                </a:solidFill>
                <a:sym typeface="Arial" charset="0"/>
              </a:rPr>
              <a:t>Virtual Edition </a:t>
            </a:r>
            <a:r>
              <a:rPr kumimoji="0" lang="zh-TW" altLang="en-US">
                <a:solidFill>
                  <a:srgbClr val="FF0000"/>
                </a:solidFill>
                <a:sym typeface="Arial" charset="0"/>
              </a:rPr>
              <a:t>包含從主機備份的功能</a:t>
            </a:r>
          </a:p>
        </p:txBody>
      </p:sp>
      <p:sp>
        <p:nvSpPr>
          <p:cNvPr id="63512" name="Slide Number Placeholder 4"/>
          <p:cNvSpPr>
            <a:spLocks noGrp="1"/>
          </p:cNvSpPr>
          <p:nvPr>
            <p:ph type="sldNum" sz="quarter" idx="12"/>
          </p:nvPr>
        </p:nvSpPr>
        <p:spPr>
          <a:noFill/>
        </p:spPr>
        <p:txBody>
          <a:bodyPr/>
          <a:lstStyle/>
          <a:p>
            <a:pPr eaLnBrk="0" hangingPunct="0">
              <a:buSzPct val="100000"/>
            </a:pPr>
            <a:fld id="{7B046F33-EF1A-48DD-911D-49C088E76ACC}" type="slidenum">
              <a:rPr lang="en-US" altLang="zh-TW" smtClean="0">
                <a:latin typeface="MetaPro-Medium"/>
                <a:ea typeface="新細明體" charset="-120"/>
                <a:cs typeface="Arial" charset="0"/>
                <a:sym typeface="Arial" charset="0"/>
              </a:rPr>
              <a:pPr eaLnBrk="0" hangingPunct="0">
                <a:buSzPct val="100000"/>
              </a:pPr>
              <a:t>8</a:t>
            </a:fld>
            <a:endParaRPr lang="en-US" altLang="zh-TW" smtClean="0">
              <a:latin typeface="MetaPro-Medium"/>
              <a:ea typeface="新細明體" charset="-120"/>
              <a:cs typeface="Arial" charset="0"/>
              <a:sym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algn="l"/>
            <a:r>
              <a:rPr lang="zh-TW" altLang="en-US" smtClean="0">
                <a:solidFill>
                  <a:srgbClr val="4F81BD"/>
                </a:solidFill>
                <a:sym typeface="Arial" charset="0"/>
              </a:rPr>
              <a:t>電腦分組</a:t>
            </a:r>
          </a:p>
        </p:txBody>
      </p:sp>
      <p:graphicFrame>
        <p:nvGraphicFramePr>
          <p:cNvPr id="5" name="Content Placeholder 4"/>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539" name="Picture 2" descr="C:\Users\skand\Desktop\test1-2009-03-27-19-34-11.png"/>
          <p:cNvPicPr>
            <a:picLocks noChangeAspect="1" noChangeArrowheads="1"/>
          </p:cNvPicPr>
          <p:nvPr/>
        </p:nvPicPr>
        <p:blipFill>
          <a:blip r:embed="rId7"/>
          <a:srcRect l="18623" t="11118" r="48363" b="56918"/>
          <a:stretch>
            <a:fillRect/>
          </a:stretch>
        </p:blipFill>
        <p:spPr bwMode="auto">
          <a:xfrm rot="337929">
            <a:off x="4765675" y="1182688"/>
            <a:ext cx="4238625" cy="2500312"/>
          </a:xfrm>
          <a:prstGeom prst="rect">
            <a:avLst/>
          </a:prstGeom>
          <a:noFill/>
          <a:ln w="9525">
            <a:noFill/>
            <a:miter lim="800000"/>
            <a:headEnd/>
            <a:tailEnd/>
          </a:ln>
        </p:spPr>
      </p:pic>
      <p:pic>
        <p:nvPicPr>
          <p:cNvPr id="65540" name="Picture 3" descr="C:\Users\skand\Desktop\test1-2009-03-27-19-35-41.png"/>
          <p:cNvPicPr>
            <a:picLocks noChangeAspect="1" noChangeArrowheads="1"/>
          </p:cNvPicPr>
          <p:nvPr/>
        </p:nvPicPr>
        <p:blipFill>
          <a:blip r:embed="rId8"/>
          <a:srcRect l="33208" t="15965" r="33585" b="19824"/>
          <a:stretch>
            <a:fillRect/>
          </a:stretch>
        </p:blipFill>
        <p:spPr bwMode="auto">
          <a:xfrm rot="-239210">
            <a:off x="5395913" y="3300413"/>
            <a:ext cx="2936875" cy="3459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0,-2043229941,D:\iFolder\VMWARE\原廠簡報\ZeroOne VMWARE 2004.ppc"/>
</p:tagLst>
</file>

<file path=ppt/tags/tag2.xml><?xml version="1.0" encoding="utf-8"?>
<p:tagLst xmlns:a="http://schemas.openxmlformats.org/drawingml/2006/main" xmlns:r="http://schemas.openxmlformats.org/officeDocument/2006/relationships" xmlns:p="http://schemas.openxmlformats.org/presentationml/2006/main">
  <p:tag name="TIMING" val="|32.8"/>
</p:tagLst>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
      <a:dk1>
        <a:srgbClr val="000000"/>
      </a:dk1>
      <a:lt1>
        <a:srgbClr val="FFFFFF"/>
      </a:lt1>
      <a:dk2>
        <a:srgbClr val="333333"/>
      </a:dk2>
      <a:lt2>
        <a:srgbClr val="BABABA"/>
      </a:lt2>
      <a:accent1>
        <a:srgbClr val="7D9BC6"/>
      </a:accent1>
      <a:accent2>
        <a:srgbClr val="7FC31C"/>
      </a:accent2>
      <a:accent3>
        <a:srgbClr val="FFFFFF"/>
      </a:accent3>
      <a:accent4>
        <a:srgbClr val="000000"/>
      </a:accent4>
      <a:accent5>
        <a:srgbClr val="BFCBDF"/>
      </a:accent5>
      <a:accent6>
        <a:srgbClr val="72B018"/>
      </a:accent6>
      <a:hlink>
        <a:srgbClr val="667DCC"/>
      </a:hlink>
      <a:folHlink>
        <a:srgbClr val="FF99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E5E6C8"/>
        </a:lt1>
        <a:dk2>
          <a:srgbClr val="000000"/>
        </a:dk2>
        <a:lt2>
          <a:srgbClr val="808080"/>
        </a:lt2>
        <a:accent1>
          <a:srgbClr val="BBE0E3"/>
        </a:accent1>
        <a:accent2>
          <a:srgbClr val="333399"/>
        </a:accent2>
        <a:accent3>
          <a:srgbClr val="F0F0E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E5E6C8"/>
        </a:lt1>
        <a:dk2>
          <a:srgbClr val="003300"/>
        </a:dk2>
        <a:lt2>
          <a:srgbClr val="969696"/>
        </a:lt2>
        <a:accent1>
          <a:srgbClr val="996633"/>
        </a:accent1>
        <a:accent2>
          <a:srgbClr val="999966"/>
        </a:accent2>
        <a:accent3>
          <a:srgbClr val="F0F0E0"/>
        </a:accent3>
        <a:accent4>
          <a:srgbClr val="000000"/>
        </a:accent4>
        <a:accent5>
          <a:srgbClr val="CAB8AD"/>
        </a:accent5>
        <a:accent6>
          <a:srgbClr val="8A8A5C"/>
        </a:accent6>
        <a:hlink>
          <a:srgbClr val="5F837E"/>
        </a:hlink>
        <a:folHlink>
          <a:srgbClr val="660033"/>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E5E6C8"/>
        </a:lt1>
        <a:dk2>
          <a:srgbClr val="003300"/>
        </a:dk2>
        <a:lt2>
          <a:srgbClr val="969696"/>
        </a:lt2>
        <a:accent1>
          <a:srgbClr val="999966"/>
        </a:accent1>
        <a:accent2>
          <a:srgbClr val="996633"/>
        </a:accent2>
        <a:accent3>
          <a:srgbClr val="F0F0E0"/>
        </a:accent3>
        <a:accent4>
          <a:srgbClr val="000000"/>
        </a:accent4>
        <a:accent5>
          <a:srgbClr val="CACAB8"/>
        </a:accent5>
        <a:accent6>
          <a:srgbClr val="8A5C2D"/>
        </a:accent6>
        <a:hlink>
          <a:srgbClr val="5F837E"/>
        </a:hlink>
        <a:folHlink>
          <a:srgbClr val="660033"/>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3300"/>
        </a:dk2>
        <a:lt2>
          <a:srgbClr val="969696"/>
        </a:lt2>
        <a:accent1>
          <a:srgbClr val="999966"/>
        </a:accent1>
        <a:accent2>
          <a:srgbClr val="996633"/>
        </a:accent2>
        <a:accent3>
          <a:srgbClr val="FFFFFF"/>
        </a:accent3>
        <a:accent4>
          <a:srgbClr val="000000"/>
        </a:accent4>
        <a:accent5>
          <a:srgbClr val="CACAB8"/>
        </a:accent5>
        <a:accent6>
          <a:srgbClr val="8A5C2D"/>
        </a:accent6>
        <a:hlink>
          <a:srgbClr val="5F837E"/>
        </a:hlink>
        <a:folHlink>
          <a:srgbClr val="66003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9017</TotalTime>
  <Words>5507</Words>
  <Application>Microsoft Office PowerPoint</Application>
  <PresentationFormat>On-screen Show (4:3)</PresentationFormat>
  <Paragraphs>807</Paragraphs>
  <Slides>57</Slides>
  <Notes>52</Notes>
  <HiddenSlides>0</HiddenSlides>
  <MMClips>1</MMClips>
  <ScaleCrop>false</ScaleCrop>
  <HeadingPairs>
    <vt:vector size="8" baseType="variant">
      <vt:variant>
        <vt:lpstr>使用字型</vt:lpstr>
      </vt:variant>
      <vt:variant>
        <vt:i4>17</vt:i4>
      </vt:variant>
      <vt:variant>
        <vt:lpstr>簡報設計範本</vt:lpstr>
      </vt:variant>
      <vt:variant>
        <vt:i4>10</vt:i4>
      </vt:variant>
      <vt:variant>
        <vt:lpstr>內嵌 OLE 伺服程式</vt:lpstr>
      </vt:variant>
      <vt:variant>
        <vt:i4>5</vt:i4>
      </vt:variant>
      <vt:variant>
        <vt:lpstr>投影片標題</vt:lpstr>
      </vt:variant>
      <vt:variant>
        <vt:i4>57</vt:i4>
      </vt:variant>
    </vt:vector>
  </HeadingPairs>
  <TitlesOfParts>
    <vt:vector size="89" baseType="lpstr">
      <vt:lpstr>Arial</vt:lpstr>
      <vt:lpstr>新細明體</vt:lpstr>
      <vt:lpstr>標楷體</vt:lpstr>
      <vt:lpstr>Wingdings 3</vt:lpstr>
      <vt:lpstr>Wingdings</vt:lpstr>
      <vt:lpstr>MetaPro-Medium</vt:lpstr>
      <vt:lpstr>微軟正黑體</vt:lpstr>
      <vt:lpstr>Times</vt:lpstr>
      <vt:lpstr>Arial Unicode MS</vt:lpstr>
      <vt:lpstr>華康中圓體</vt:lpstr>
      <vt:lpstr>Times New Roman</vt:lpstr>
      <vt:lpstr>Comic Sans MS</vt:lpstr>
      <vt:lpstr>Webdings</vt:lpstr>
      <vt:lpstr>Wingdings 2</vt:lpstr>
      <vt:lpstr>細明體</vt:lpstr>
      <vt:lpstr>Trebuchet MS</vt:lpstr>
      <vt:lpstr>SimSun</vt:lpstr>
      <vt:lpstr>預設簡報設計</vt:lpstr>
      <vt:lpstr>自訂設計</vt:lpstr>
      <vt:lpstr>Default Design</vt:lpstr>
      <vt:lpstr>預設簡報設計</vt:lpstr>
      <vt:lpstr>預設簡報設計</vt:lpstr>
      <vt:lpstr>預設簡報設計</vt:lpstr>
      <vt:lpstr>預設簡報設計</vt:lpstr>
      <vt:lpstr>預設簡報設計</vt:lpstr>
      <vt:lpstr>預設簡報設計</vt:lpstr>
      <vt:lpstr>Default Design</vt:lpstr>
      <vt:lpstr>Bitmap Image</vt:lpstr>
      <vt:lpstr>圖表</vt:lpstr>
      <vt:lpstr>VISIO</vt:lpstr>
      <vt:lpstr>NetDraw Plus</vt:lpstr>
      <vt:lpstr>Visio</vt:lpstr>
      <vt:lpstr>投影片 1</vt:lpstr>
      <vt:lpstr>簡報大綱</vt:lpstr>
      <vt:lpstr>建議架構圖</vt:lpstr>
      <vt:lpstr>未來建議架構圖</vt:lpstr>
      <vt:lpstr>重複數據刪除和備份 及災難復原整合方案</vt:lpstr>
      <vt:lpstr>直覺易用的介面</vt:lpstr>
      <vt:lpstr>重複資料刪除 來源端或目標端檔案與資料區塊層級的重複資料刪除，可消除多餘的資料</vt:lpstr>
      <vt:lpstr>創新的 VM 備份方式Virtual Edition</vt:lpstr>
      <vt:lpstr>電腦分組</vt:lpstr>
      <vt:lpstr>原則式管理</vt:lpstr>
      <vt:lpstr>儲藏庫 利用備份群組存放對應的存檔</vt:lpstr>
      <vt:lpstr>精密的工作管理</vt:lpstr>
      <vt:lpstr>集中監看進度</vt:lpstr>
      <vt:lpstr>儀表板</vt:lpstr>
      <vt:lpstr>投影片 15</vt:lpstr>
      <vt:lpstr>投影片 16</vt:lpstr>
      <vt:lpstr>Cloud OS - The Underpinning For Cloud Infrastructures</vt:lpstr>
      <vt:lpstr>VMware 虛擬平台</vt:lpstr>
      <vt:lpstr>VMware 虛擬科技：三大特性</vt:lpstr>
      <vt:lpstr>投影片 20</vt:lpstr>
      <vt:lpstr>Proven Solution, Unrivaled Customer Success </vt:lpstr>
      <vt:lpstr>投影片 22</vt:lpstr>
      <vt:lpstr>投影片 23</vt:lpstr>
      <vt:lpstr>VMware ESX: Even More Reliable than a Mainframe!</vt:lpstr>
      <vt:lpstr>vCenter Sever 虛擬伺服器集中管理中心 </vt:lpstr>
      <vt:lpstr>管理介面</vt:lpstr>
      <vt:lpstr> VMotion ：虛擬機器乾坤大挪移</vt:lpstr>
      <vt:lpstr>VMware DRS – 自動化資源分配</vt:lpstr>
      <vt:lpstr>使用VMware技術達成不停機維護</vt:lpstr>
      <vt:lpstr>防止由於資源不足造成的意外</vt:lpstr>
      <vt:lpstr>VMware HA -- 虛擬機器的高可用性 </vt:lpstr>
      <vt:lpstr>Power Optimization</vt:lpstr>
      <vt:lpstr>Transforming Availability Service Levels</vt:lpstr>
      <vt:lpstr>VMware Fault Tolerance (FT) </vt:lpstr>
      <vt:lpstr>NetApp產品特色說明</vt:lpstr>
      <vt:lpstr>RAID重建期間的資料安全</vt:lpstr>
      <vt:lpstr>RAID 6 技術大幅提高磁碟陣列安全係數</vt:lpstr>
      <vt:lpstr>NetApp FAS系列 RAID-DP (高效能 RAID 6) 兩種 RAID 6 導入網路儲存市場的歷程</vt:lpstr>
      <vt:lpstr>Distributed Dual Parity RAID 6</vt:lpstr>
      <vt:lpstr>Diagonal Dual Parity RAID 6</vt:lpstr>
      <vt:lpstr>NetApp RAID及防止資料錯誤的技術</vt:lpstr>
      <vt:lpstr>投影片 42</vt:lpstr>
      <vt:lpstr>NetApp提供單一架構及100%自有的儲存技術</vt:lpstr>
      <vt:lpstr>NetApp提供不需搬動資料擴充彈性</vt:lpstr>
      <vt:lpstr>系統升級不需要資料轉換</vt:lpstr>
      <vt:lpstr>NetApp為快照技術發明者並擁有專利權</vt:lpstr>
      <vt:lpstr>NetApp SnapshotTM 的優勢</vt:lpstr>
      <vt:lpstr>Real World - Snapshot Performance</vt:lpstr>
      <vt:lpstr>投影片 49</vt:lpstr>
      <vt:lpstr>Yahoo!全球100%採用</vt:lpstr>
      <vt:lpstr>Yahoo!全球100%採用NetApp (80+ PB)</vt:lpstr>
      <vt:lpstr>Oracle Austin Data Center(ADC)</vt:lpstr>
      <vt:lpstr>Redhat 採用NetApp Storage  建構了可靠而快速的軟體研發平台</vt:lpstr>
      <vt:lpstr>PChome線上購物儲存備援系統</vt:lpstr>
      <vt:lpstr>台大現況示意與未來規劃</vt:lpstr>
      <vt:lpstr>交大現況示意與未來規劃</vt:lpstr>
      <vt:lpstr>成大現況示意與未來規劃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dc:creator>
  <cp:lastModifiedBy>Chih-Hung Wu</cp:lastModifiedBy>
  <cp:revision>89</cp:revision>
  <cp:lastPrinted>1601-01-01T00:00:00Z</cp:lastPrinted>
  <dcterms:created xsi:type="dcterms:W3CDTF">1601-01-01T00:00:00Z</dcterms:created>
  <dcterms:modified xsi:type="dcterms:W3CDTF">2009-09-24T08:16:06Z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