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6" r:id="rId2"/>
    <p:sldId id="364" r:id="rId3"/>
    <p:sldId id="365" r:id="rId4"/>
    <p:sldId id="366" r:id="rId5"/>
    <p:sldId id="367" r:id="rId6"/>
    <p:sldId id="368" r:id="rId7"/>
    <p:sldId id="369" r:id="rId8"/>
    <p:sldId id="355" r:id="rId9"/>
    <p:sldId id="370" r:id="rId10"/>
    <p:sldId id="371" r:id="rId11"/>
    <p:sldId id="356" r:id="rId12"/>
    <p:sldId id="357" r:id="rId13"/>
    <p:sldId id="372" r:id="rId14"/>
    <p:sldId id="268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18" r:id="rId26"/>
    <p:sldId id="277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391" r:id="rId36"/>
    <p:sldId id="392" r:id="rId37"/>
    <p:sldId id="393" r:id="rId38"/>
    <p:sldId id="394" r:id="rId39"/>
    <p:sldId id="395" r:id="rId40"/>
    <p:sldId id="396" r:id="rId41"/>
    <p:sldId id="397" r:id="rId42"/>
    <p:sldId id="398" r:id="rId43"/>
    <p:sldId id="313" r:id="rId44"/>
    <p:sldId id="399" r:id="rId45"/>
    <p:sldId id="400" r:id="rId46"/>
    <p:sldId id="314" r:id="rId47"/>
    <p:sldId id="401" r:id="rId48"/>
    <p:sldId id="402" r:id="rId49"/>
    <p:sldId id="307" r:id="rId50"/>
    <p:sldId id="403" r:id="rId51"/>
    <p:sldId id="315" r:id="rId52"/>
    <p:sldId id="316" r:id="rId53"/>
    <p:sldId id="404" r:id="rId54"/>
    <p:sldId id="405" r:id="rId55"/>
    <p:sldId id="406" r:id="rId56"/>
    <p:sldId id="308" r:id="rId57"/>
    <p:sldId id="408" r:id="rId58"/>
    <p:sldId id="407" r:id="rId59"/>
    <p:sldId id="409" r:id="rId60"/>
    <p:sldId id="410" r:id="rId61"/>
    <p:sldId id="317" r:id="rId62"/>
    <p:sldId id="411" r:id="rId63"/>
    <p:sldId id="412" r:id="rId64"/>
    <p:sldId id="319" r:id="rId65"/>
    <p:sldId id="413" r:id="rId66"/>
    <p:sldId id="414" r:id="rId67"/>
    <p:sldId id="415" r:id="rId68"/>
    <p:sldId id="416" r:id="rId69"/>
    <p:sldId id="417" r:id="rId70"/>
    <p:sldId id="335" r:id="rId71"/>
    <p:sldId id="418" r:id="rId72"/>
    <p:sldId id="336" r:id="rId73"/>
    <p:sldId id="419" r:id="rId74"/>
    <p:sldId id="420" r:id="rId75"/>
    <p:sldId id="421" r:id="rId76"/>
    <p:sldId id="422" r:id="rId77"/>
    <p:sldId id="423" r:id="rId78"/>
    <p:sldId id="424" r:id="rId79"/>
    <p:sldId id="425" r:id="rId80"/>
    <p:sldId id="334" r:id="rId8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CC66"/>
    <a:srgbClr val="9BBB59"/>
    <a:srgbClr val="F2F2F2"/>
    <a:srgbClr val="99B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Objects="1">
      <p:cViewPr varScale="1">
        <p:scale>
          <a:sx n="83" d="100"/>
          <a:sy n="83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DA60C-F55E-4693-819A-272F5D0184C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C6066D0-A971-46FA-8EC4-E395BF22814B}">
      <dgm:prSet custT="1"/>
      <dgm:spPr/>
      <dgm:t>
        <a:bodyPr/>
        <a:lstStyle/>
        <a:p>
          <a:pPr rtl="0"/>
          <a:r>
            <a:rPr lang="zh-TW" sz="1800" b="1" dirty="0" smtClean="0"/>
            <a:t>西元</a:t>
          </a:r>
          <a:r>
            <a:rPr lang="en-US" sz="1800" b="1" dirty="0" smtClean="0"/>
            <a:t>1960</a:t>
          </a:r>
          <a:r>
            <a:rPr lang="zh-TW" sz="1800" b="1" dirty="0" smtClean="0"/>
            <a:t>年，交通大學設立台灣最早的計算機研究學程。</a:t>
          </a:r>
          <a:endParaRPr lang="zh-TW" sz="1800" dirty="0"/>
        </a:p>
      </dgm:t>
    </dgm:pt>
    <dgm:pt modelId="{A40D9460-D7BC-4CEE-A16B-12C97CA6A17F}" type="parTrans" cxnId="{591FE704-916D-4638-8836-469903593F1E}">
      <dgm:prSet/>
      <dgm:spPr/>
      <dgm:t>
        <a:bodyPr/>
        <a:lstStyle/>
        <a:p>
          <a:endParaRPr lang="zh-TW" altLang="en-US"/>
        </a:p>
      </dgm:t>
    </dgm:pt>
    <dgm:pt modelId="{B132C0F8-B451-453B-8B9E-98D8C42149FC}" type="sibTrans" cxnId="{591FE704-916D-4638-8836-469903593F1E}">
      <dgm:prSet/>
      <dgm:spPr/>
      <dgm:t>
        <a:bodyPr/>
        <a:lstStyle/>
        <a:p>
          <a:endParaRPr lang="zh-TW" altLang="en-US"/>
        </a:p>
      </dgm:t>
    </dgm:pt>
    <dgm:pt modelId="{1FCBF336-AE42-4EB0-A0AD-4E913405EC69}">
      <dgm:prSet custT="1"/>
      <dgm:spPr/>
      <dgm:t>
        <a:bodyPr/>
        <a:lstStyle/>
        <a:p>
          <a:pPr algn="l" rtl="0"/>
          <a:r>
            <a:rPr lang="zh-TW" sz="1800" b="1" dirty="0" smtClean="0"/>
            <a:t>西元</a:t>
          </a:r>
          <a:r>
            <a:rPr lang="en-US" sz="1800" b="1" dirty="0" smtClean="0"/>
            <a:t>1969</a:t>
          </a:r>
          <a:r>
            <a:rPr lang="zh-TW" sz="1800" b="1" dirty="0" smtClean="0"/>
            <a:t>年，淡江大學設立的電子計算機科學學系是台灣最早的計算機科學系。</a:t>
          </a:r>
          <a:endParaRPr lang="zh-TW" sz="1800" dirty="0"/>
        </a:p>
      </dgm:t>
    </dgm:pt>
    <dgm:pt modelId="{F8D46124-681E-4255-ADD3-3C4CD192566C}" type="parTrans" cxnId="{E2C833D3-BE0D-4BA6-9559-32EF6DD3976D}">
      <dgm:prSet/>
      <dgm:spPr/>
      <dgm:t>
        <a:bodyPr/>
        <a:lstStyle/>
        <a:p>
          <a:endParaRPr lang="zh-TW" altLang="en-US"/>
        </a:p>
      </dgm:t>
    </dgm:pt>
    <dgm:pt modelId="{511E48C7-E8A4-4387-94BA-00FAD40C00D8}" type="sibTrans" cxnId="{E2C833D3-BE0D-4BA6-9559-32EF6DD3976D}">
      <dgm:prSet/>
      <dgm:spPr/>
      <dgm:t>
        <a:bodyPr/>
        <a:lstStyle/>
        <a:p>
          <a:endParaRPr lang="zh-TW" altLang="en-US"/>
        </a:p>
      </dgm:t>
    </dgm:pt>
    <dgm:pt modelId="{7BD85239-6627-465D-8E36-86B3CF04A89B}">
      <dgm:prSet custT="1"/>
      <dgm:spPr/>
      <dgm:t>
        <a:bodyPr/>
        <a:lstStyle/>
        <a:p>
          <a:pPr algn="l" rtl="0"/>
          <a:r>
            <a:rPr lang="zh-TW" sz="1800" b="1" dirty="0" smtClean="0"/>
            <a:t>西元</a:t>
          </a:r>
          <a:r>
            <a:rPr lang="en-US" sz="1800" b="1" dirty="0" smtClean="0"/>
            <a:t>1977</a:t>
          </a:r>
          <a:r>
            <a:rPr lang="zh-TW" sz="1800" b="1" dirty="0" smtClean="0"/>
            <a:t>年，台灣大學設立了最早命名為資訊工程系的科系。</a:t>
          </a:r>
          <a:endParaRPr lang="zh-TW" sz="1800" dirty="0"/>
        </a:p>
      </dgm:t>
    </dgm:pt>
    <dgm:pt modelId="{3EA4C932-E069-4D8B-88F6-84BE60D3A6BB}" type="parTrans" cxnId="{B35F12B6-4FA7-41E5-8567-7115C1BA5B95}">
      <dgm:prSet/>
      <dgm:spPr/>
      <dgm:t>
        <a:bodyPr/>
        <a:lstStyle/>
        <a:p>
          <a:endParaRPr lang="zh-TW" altLang="en-US"/>
        </a:p>
      </dgm:t>
    </dgm:pt>
    <dgm:pt modelId="{4C0E87C3-992B-4A93-B4D3-596496170A77}" type="sibTrans" cxnId="{B35F12B6-4FA7-41E5-8567-7115C1BA5B95}">
      <dgm:prSet/>
      <dgm:spPr/>
      <dgm:t>
        <a:bodyPr/>
        <a:lstStyle/>
        <a:p>
          <a:endParaRPr lang="zh-TW" altLang="en-US"/>
        </a:p>
      </dgm:t>
    </dgm:pt>
    <dgm:pt modelId="{20A02875-B920-4502-90E2-A829E9A4AE06}" type="pres">
      <dgm:prSet presAssocID="{8DEDA60C-F55E-4693-819A-272F5D0184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80EC0E7-D492-4778-AD42-09E7261423B2}" type="pres">
      <dgm:prSet presAssocID="{BC6066D0-A971-46FA-8EC4-E395BF22814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901B86-A96E-461B-AE1A-DDC0B6783B88}" type="pres">
      <dgm:prSet presAssocID="{B132C0F8-B451-453B-8B9E-98D8C42149FC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F6B42B3A-F4A2-4540-A4B1-79A477796CE4}" type="pres">
      <dgm:prSet presAssocID="{B132C0F8-B451-453B-8B9E-98D8C42149FC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3758DBC1-6C11-44C0-AB85-0F95675156F3}" type="pres">
      <dgm:prSet presAssocID="{1FCBF336-AE42-4EB0-A0AD-4E913405EC6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CEFBE9-1FE3-44E2-9BCF-421701B8C49D}" type="pres">
      <dgm:prSet presAssocID="{511E48C7-E8A4-4387-94BA-00FAD40C00D8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F61320EF-717F-4F65-B088-79EEB705E99F}" type="pres">
      <dgm:prSet presAssocID="{511E48C7-E8A4-4387-94BA-00FAD40C00D8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A24774EF-6DB9-4725-8CFC-3AE89CC59633}" type="pres">
      <dgm:prSet presAssocID="{7BD85239-6627-465D-8E36-86B3CF04A8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EC46583-B6EE-42B9-B58F-2707E9BA56BB}" type="presOf" srcId="{1FCBF336-AE42-4EB0-A0AD-4E913405EC69}" destId="{3758DBC1-6C11-44C0-AB85-0F95675156F3}" srcOrd="0" destOrd="0" presId="urn:microsoft.com/office/officeart/2005/8/layout/process1"/>
    <dgm:cxn modelId="{46B8299D-28F3-4371-AFCC-2E945FD02DEA}" type="presOf" srcId="{8DEDA60C-F55E-4693-819A-272F5D0184C3}" destId="{20A02875-B920-4502-90E2-A829E9A4AE06}" srcOrd="0" destOrd="0" presId="urn:microsoft.com/office/officeart/2005/8/layout/process1"/>
    <dgm:cxn modelId="{AD00CB03-CFB3-4A96-AC3F-63E7DF3D1421}" type="presOf" srcId="{B132C0F8-B451-453B-8B9E-98D8C42149FC}" destId="{F6B42B3A-F4A2-4540-A4B1-79A477796CE4}" srcOrd="1" destOrd="0" presId="urn:microsoft.com/office/officeart/2005/8/layout/process1"/>
    <dgm:cxn modelId="{31F86663-6755-4D52-9123-34B1BFCFF62A}" type="presOf" srcId="{B132C0F8-B451-453B-8B9E-98D8C42149FC}" destId="{C6901B86-A96E-461B-AE1A-DDC0B6783B88}" srcOrd="0" destOrd="0" presId="urn:microsoft.com/office/officeart/2005/8/layout/process1"/>
    <dgm:cxn modelId="{06EFB425-42CF-452D-B0C4-6FE8FEF93AC5}" type="presOf" srcId="{7BD85239-6627-465D-8E36-86B3CF04A89B}" destId="{A24774EF-6DB9-4725-8CFC-3AE89CC59633}" srcOrd="0" destOrd="0" presId="urn:microsoft.com/office/officeart/2005/8/layout/process1"/>
    <dgm:cxn modelId="{591FE704-916D-4638-8836-469903593F1E}" srcId="{8DEDA60C-F55E-4693-819A-272F5D0184C3}" destId="{BC6066D0-A971-46FA-8EC4-E395BF22814B}" srcOrd="0" destOrd="0" parTransId="{A40D9460-D7BC-4CEE-A16B-12C97CA6A17F}" sibTransId="{B132C0F8-B451-453B-8B9E-98D8C42149FC}"/>
    <dgm:cxn modelId="{B35F12B6-4FA7-41E5-8567-7115C1BA5B95}" srcId="{8DEDA60C-F55E-4693-819A-272F5D0184C3}" destId="{7BD85239-6627-465D-8E36-86B3CF04A89B}" srcOrd="2" destOrd="0" parTransId="{3EA4C932-E069-4D8B-88F6-84BE60D3A6BB}" sibTransId="{4C0E87C3-992B-4A93-B4D3-596496170A77}"/>
    <dgm:cxn modelId="{A14B7BB0-7F83-403F-BF82-409874B63C52}" type="presOf" srcId="{511E48C7-E8A4-4387-94BA-00FAD40C00D8}" destId="{F8CEFBE9-1FE3-44E2-9BCF-421701B8C49D}" srcOrd="0" destOrd="0" presId="urn:microsoft.com/office/officeart/2005/8/layout/process1"/>
    <dgm:cxn modelId="{D884FA93-F9C3-4CA6-AA6C-7BA8435F7068}" type="presOf" srcId="{BC6066D0-A971-46FA-8EC4-E395BF22814B}" destId="{E80EC0E7-D492-4778-AD42-09E7261423B2}" srcOrd="0" destOrd="0" presId="urn:microsoft.com/office/officeart/2005/8/layout/process1"/>
    <dgm:cxn modelId="{E2C833D3-BE0D-4BA6-9559-32EF6DD3976D}" srcId="{8DEDA60C-F55E-4693-819A-272F5D0184C3}" destId="{1FCBF336-AE42-4EB0-A0AD-4E913405EC69}" srcOrd="1" destOrd="0" parTransId="{F8D46124-681E-4255-ADD3-3C4CD192566C}" sibTransId="{511E48C7-E8A4-4387-94BA-00FAD40C00D8}"/>
    <dgm:cxn modelId="{D2009207-0CBB-43F8-85CB-C580E0B1EDBB}" type="presOf" srcId="{511E48C7-E8A4-4387-94BA-00FAD40C00D8}" destId="{F61320EF-717F-4F65-B088-79EEB705E99F}" srcOrd="1" destOrd="0" presId="urn:microsoft.com/office/officeart/2005/8/layout/process1"/>
    <dgm:cxn modelId="{8F4DE075-71A4-425E-9688-8BEF56D48193}" type="presParOf" srcId="{20A02875-B920-4502-90E2-A829E9A4AE06}" destId="{E80EC0E7-D492-4778-AD42-09E7261423B2}" srcOrd="0" destOrd="0" presId="urn:microsoft.com/office/officeart/2005/8/layout/process1"/>
    <dgm:cxn modelId="{511C7384-5E7F-45E3-B8B9-475886A551BA}" type="presParOf" srcId="{20A02875-B920-4502-90E2-A829E9A4AE06}" destId="{C6901B86-A96E-461B-AE1A-DDC0B6783B88}" srcOrd="1" destOrd="0" presId="urn:microsoft.com/office/officeart/2005/8/layout/process1"/>
    <dgm:cxn modelId="{5266C489-8FB5-4EEC-8D2E-0F1E74F4852A}" type="presParOf" srcId="{C6901B86-A96E-461B-AE1A-DDC0B6783B88}" destId="{F6B42B3A-F4A2-4540-A4B1-79A477796CE4}" srcOrd="0" destOrd="0" presId="urn:microsoft.com/office/officeart/2005/8/layout/process1"/>
    <dgm:cxn modelId="{94D11C77-5CDB-4810-B133-3E508A1D13BA}" type="presParOf" srcId="{20A02875-B920-4502-90E2-A829E9A4AE06}" destId="{3758DBC1-6C11-44C0-AB85-0F95675156F3}" srcOrd="2" destOrd="0" presId="urn:microsoft.com/office/officeart/2005/8/layout/process1"/>
    <dgm:cxn modelId="{E6B51E7A-B86B-402D-A142-E4CB322749EA}" type="presParOf" srcId="{20A02875-B920-4502-90E2-A829E9A4AE06}" destId="{F8CEFBE9-1FE3-44E2-9BCF-421701B8C49D}" srcOrd="3" destOrd="0" presId="urn:microsoft.com/office/officeart/2005/8/layout/process1"/>
    <dgm:cxn modelId="{DF560362-133F-44A4-941D-386E4F35C7A0}" type="presParOf" srcId="{F8CEFBE9-1FE3-44E2-9BCF-421701B8C49D}" destId="{F61320EF-717F-4F65-B088-79EEB705E99F}" srcOrd="0" destOrd="0" presId="urn:microsoft.com/office/officeart/2005/8/layout/process1"/>
    <dgm:cxn modelId="{77EE3322-9309-4571-837A-38CB41918CAB}" type="presParOf" srcId="{20A02875-B920-4502-90E2-A829E9A4AE06}" destId="{A24774EF-6DB9-4725-8CFC-3AE89CC5963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DD6C36-E617-420A-9461-31DA8490C9A3}" type="doc">
      <dgm:prSet loTypeId="urn:microsoft.com/office/officeart/2005/8/layout/equation1" loCatId="process" qsTypeId="urn:microsoft.com/office/officeart/2005/8/quickstyle/simple1" qsCatId="simple" csTypeId="urn:microsoft.com/office/officeart/2005/8/colors/colorful5" csCatId="colorful" phldr="1"/>
      <dgm:spPr/>
    </dgm:pt>
    <dgm:pt modelId="{C52AA4C5-C895-4791-94BB-FA0E4EF3E35B}">
      <dgm:prSet phldrT="[文字]"/>
      <dgm:spPr/>
      <dgm:t>
        <a:bodyPr/>
        <a:lstStyle/>
        <a:p>
          <a:r>
            <a:rPr lang="en-US" altLang="zh-TW" dirty="0" smtClean="0"/>
            <a:t>Linus</a:t>
          </a:r>
          <a:endParaRPr lang="zh-TW" altLang="en-US" dirty="0"/>
        </a:p>
      </dgm:t>
    </dgm:pt>
    <dgm:pt modelId="{0F7E9DAD-6C03-4B3A-9F29-993CA99E92CE}" type="parTrans" cxnId="{D4D21069-8E11-43F0-9AD9-9E707E9AF27D}">
      <dgm:prSet/>
      <dgm:spPr/>
      <dgm:t>
        <a:bodyPr/>
        <a:lstStyle/>
        <a:p>
          <a:endParaRPr lang="zh-TW" altLang="en-US"/>
        </a:p>
      </dgm:t>
    </dgm:pt>
    <dgm:pt modelId="{03C73790-22CB-4813-93A8-FD7E341BCADC}" type="sibTrans" cxnId="{D4D21069-8E11-43F0-9AD9-9E707E9AF27D}">
      <dgm:prSet/>
      <dgm:spPr/>
      <dgm:t>
        <a:bodyPr/>
        <a:lstStyle/>
        <a:p>
          <a:endParaRPr lang="zh-TW" altLang="en-US"/>
        </a:p>
      </dgm:t>
    </dgm:pt>
    <dgm:pt modelId="{3FC6573F-9DE0-429E-A66E-EC87C3ADF5C2}">
      <dgm:prSet phldrT="[文字]"/>
      <dgm:spPr/>
      <dgm:t>
        <a:bodyPr/>
        <a:lstStyle/>
        <a:p>
          <a:r>
            <a:rPr lang="en-US" altLang="zh-TW" dirty="0" smtClean="0"/>
            <a:t>UNIX</a:t>
          </a:r>
          <a:endParaRPr lang="zh-TW" altLang="en-US" dirty="0"/>
        </a:p>
      </dgm:t>
    </dgm:pt>
    <dgm:pt modelId="{01FAEFCC-B95F-43D2-8342-4D3D08D374FA}" type="parTrans" cxnId="{42A23466-DF5E-4CF7-84D2-8A185FE7540D}">
      <dgm:prSet/>
      <dgm:spPr/>
      <dgm:t>
        <a:bodyPr/>
        <a:lstStyle/>
        <a:p>
          <a:endParaRPr lang="zh-TW" altLang="en-US"/>
        </a:p>
      </dgm:t>
    </dgm:pt>
    <dgm:pt modelId="{7EEA5FB5-A1F6-49E8-B9EE-E4F017788E4B}" type="sibTrans" cxnId="{42A23466-DF5E-4CF7-84D2-8A185FE7540D}">
      <dgm:prSet/>
      <dgm:spPr/>
      <dgm:t>
        <a:bodyPr/>
        <a:lstStyle/>
        <a:p>
          <a:endParaRPr lang="zh-TW" altLang="en-US"/>
        </a:p>
      </dgm:t>
    </dgm:pt>
    <dgm:pt modelId="{0F209415-C8BC-400A-819F-4B34C8F29DB5}">
      <dgm:prSet phldrT="[文字]"/>
      <dgm:spPr/>
      <dgm:t>
        <a:bodyPr/>
        <a:lstStyle/>
        <a:p>
          <a:r>
            <a:rPr lang="en-US" altLang="zh-TW" dirty="0" smtClean="0">
              <a:solidFill>
                <a:srgbClr val="C00000"/>
              </a:solidFill>
            </a:rPr>
            <a:t>Linux</a:t>
          </a:r>
          <a:endParaRPr lang="zh-TW" altLang="en-US" dirty="0">
            <a:solidFill>
              <a:srgbClr val="C00000"/>
            </a:solidFill>
          </a:endParaRPr>
        </a:p>
      </dgm:t>
    </dgm:pt>
    <dgm:pt modelId="{1FDF6ED6-D33E-4460-B758-21938AEE9F2F}" type="parTrans" cxnId="{A94D1E23-2B85-4EA1-B828-6B8071E5AB7D}">
      <dgm:prSet/>
      <dgm:spPr/>
      <dgm:t>
        <a:bodyPr/>
        <a:lstStyle/>
        <a:p>
          <a:endParaRPr lang="zh-TW" altLang="en-US"/>
        </a:p>
      </dgm:t>
    </dgm:pt>
    <dgm:pt modelId="{4BF9EEE2-D6FB-4F61-A7BE-A46B4D124583}" type="sibTrans" cxnId="{A94D1E23-2B85-4EA1-B828-6B8071E5AB7D}">
      <dgm:prSet/>
      <dgm:spPr/>
      <dgm:t>
        <a:bodyPr/>
        <a:lstStyle/>
        <a:p>
          <a:endParaRPr lang="zh-TW" altLang="en-US"/>
        </a:p>
      </dgm:t>
    </dgm:pt>
    <dgm:pt modelId="{6251AEB4-09E6-4264-B83E-1DF4361BA5C0}" type="pres">
      <dgm:prSet presAssocID="{ABDD6C36-E617-420A-9461-31DA8490C9A3}" presName="linearFlow" presStyleCnt="0">
        <dgm:presLayoutVars>
          <dgm:dir/>
          <dgm:resizeHandles val="exact"/>
        </dgm:presLayoutVars>
      </dgm:prSet>
      <dgm:spPr/>
    </dgm:pt>
    <dgm:pt modelId="{16B51E31-C4D2-4E83-BDE5-9A3A3B5902CD}" type="pres">
      <dgm:prSet presAssocID="{C52AA4C5-C895-4791-94BB-FA0E4EF3E3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01E099-0C22-40BF-811A-B2375D128EF6}" type="pres">
      <dgm:prSet presAssocID="{03C73790-22CB-4813-93A8-FD7E341BCADC}" presName="spacerL" presStyleCnt="0"/>
      <dgm:spPr/>
    </dgm:pt>
    <dgm:pt modelId="{3837C16B-7D7E-4048-BDDC-3032DBEBED48}" type="pres">
      <dgm:prSet presAssocID="{03C73790-22CB-4813-93A8-FD7E341BCADC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8C1EC2F0-F680-4B6E-BE03-B4318A48AD27}" type="pres">
      <dgm:prSet presAssocID="{03C73790-22CB-4813-93A8-FD7E341BCADC}" presName="spacerR" presStyleCnt="0"/>
      <dgm:spPr/>
    </dgm:pt>
    <dgm:pt modelId="{D4CCF1DD-13DF-4722-B6E9-BF71154BAE53}" type="pres">
      <dgm:prSet presAssocID="{3FC6573F-9DE0-429E-A66E-EC87C3ADF5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430163-9825-452A-8847-2A3EDAE37A3F}" type="pres">
      <dgm:prSet presAssocID="{7EEA5FB5-A1F6-49E8-B9EE-E4F017788E4B}" presName="spacerL" presStyleCnt="0"/>
      <dgm:spPr/>
    </dgm:pt>
    <dgm:pt modelId="{2101A7AB-680D-470D-9AEC-B43A54AB3E4F}" type="pres">
      <dgm:prSet presAssocID="{7EEA5FB5-A1F6-49E8-B9EE-E4F017788E4B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99E83F9E-CF42-4C0D-BDA8-39FD600F4481}" type="pres">
      <dgm:prSet presAssocID="{7EEA5FB5-A1F6-49E8-B9EE-E4F017788E4B}" presName="spacerR" presStyleCnt="0"/>
      <dgm:spPr/>
    </dgm:pt>
    <dgm:pt modelId="{D3886071-BFAA-4AA6-99AE-018BA1BD48A9}" type="pres">
      <dgm:prSet presAssocID="{0F209415-C8BC-400A-819F-4B34C8F29D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BA6A07-CC9E-4CC7-AB03-648F53E75A6B}" type="presOf" srcId="{C52AA4C5-C895-4791-94BB-FA0E4EF3E35B}" destId="{16B51E31-C4D2-4E83-BDE5-9A3A3B5902CD}" srcOrd="0" destOrd="0" presId="urn:microsoft.com/office/officeart/2005/8/layout/equation1"/>
    <dgm:cxn modelId="{D4D21069-8E11-43F0-9AD9-9E707E9AF27D}" srcId="{ABDD6C36-E617-420A-9461-31DA8490C9A3}" destId="{C52AA4C5-C895-4791-94BB-FA0E4EF3E35B}" srcOrd="0" destOrd="0" parTransId="{0F7E9DAD-6C03-4B3A-9F29-993CA99E92CE}" sibTransId="{03C73790-22CB-4813-93A8-FD7E341BCADC}"/>
    <dgm:cxn modelId="{E89A105C-CAD3-4616-977B-CD732FF6FC62}" type="presOf" srcId="{7EEA5FB5-A1F6-49E8-B9EE-E4F017788E4B}" destId="{2101A7AB-680D-470D-9AEC-B43A54AB3E4F}" srcOrd="0" destOrd="0" presId="urn:microsoft.com/office/officeart/2005/8/layout/equation1"/>
    <dgm:cxn modelId="{D9D1BCA8-3D07-433F-AD53-89B466D31ED6}" type="presOf" srcId="{ABDD6C36-E617-420A-9461-31DA8490C9A3}" destId="{6251AEB4-09E6-4264-B83E-1DF4361BA5C0}" srcOrd="0" destOrd="0" presId="urn:microsoft.com/office/officeart/2005/8/layout/equation1"/>
    <dgm:cxn modelId="{B7D26086-2883-488F-BE33-76751092B6CF}" type="presOf" srcId="{3FC6573F-9DE0-429E-A66E-EC87C3ADF5C2}" destId="{D4CCF1DD-13DF-4722-B6E9-BF71154BAE53}" srcOrd="0" destOrd="0" presId="urn:microsoft.com/office/officeart/2005/8/layout/equation1"/>
    <dgm:cxn modelId="{F2FBBF59-1952-4FEA-A14C-41B734300480}" type="presOf" srcId="{0F209415-C8BC-400A-819F-4B34C8F29DB5}" destId="{D3886071-BFAA-4AA6-99AE-018BA1BD48A9}" srcOrd="0" destOrd="0" presId="urn:microsoft.com/office/officeart/2005/8/layout/equation1"/>
    <dgm:cxn modelId="{36C6991D-7F4F-474F-BECB-13085F7424E2}" type="presOf" srcId="{03C73790-22CB-4813-93A8-FD7E341BCADC}" destId="{3837C16B-7D7E-4048-BDDC-3032DBEBED48}" srcOrd="0" destOrd="0" presId="urn:microsoft.com/office/officeart/2005/8/layout/equation1"/>
    <dgm:cxn modelId="{42A23466-DF5E-4CF7-84D2-8A185FE7540D}" srcId="{ABDD6C36-E617-420A-9461-31DA8490C9A3}" destId="{3FC6573F-9DE0-429E-A66E-EC87C3ADF5C2}" srcOrd="1" destOrd="0" parTransId="{01FAEFCC-B95F-43D2-8342-4D3D08D374FA}" sibTransId="{7EEA5FB5-A1F6-49E8-B9EE-E4F017788E4B}"/>
    <dgm:cxn modelId="{A94D1E23-2B85-4EA1-B828-6B8071E5AB7D}" srcId="{ABDD6C36-E617-420A-9461-31DA8490C9A3}" destId="{0F209415-C8BC-400A-819F-4B34C8F29DB5}" srcOrd="2" destOrd="0" parTransId="{1FDF6ED6-D33E-4460-B758-21938AEE9F2F}" sibTransId="{4BF9EEE2-D6FB-4F61-A7BE-A46B4D124583}"/>
    <dgm:cxn modelId="{748851B0-550E-405B-B68B-D1D3D9433678}" type="presParOf" srcId="{6251AEB4-09E6-4264-B83E-1DF4361BA5C0}" destId="{16B51E31-C4D2-4E83-BDE5-9A3A3B5902CD}" srcOrd="0" destOrd="0" presId="urn:microsoft.com/office/officeart/2005/8/layout/equation1"/>
    <dgm:cxn modelId="{DCCC65DC-5EC0-4DA2-B011-D8E7735CF57A}" type="presParOf" srcId="{6251AEB4-09E6-4264-B83E-1DF4361BA5C0}" destId="{1701E099-0C22-40BF-811A-B2375D128EF6}" srcOrd="1" destOrd="0" presId="urn:microsoft.com/office/officeart/2005/8/layout/equation1"/>
    <dgm:cxn modelId="{6EFFC313-DE09-4D9B-A487-A94A6991B2D7}" type="presParOf" srcId="{6251AEB4-09E6-4264-B83E-1DF4361BA5C0}" destId="{3837C16B-7D7E-4048-BDDC-3032DBEBED48}" srcOrd="2" destOrd="0" presId="urn:microsoft.com/office/officeart/2005/8/layout/equation1"/>
    <dgm:cxn modelId="{186A8FDD-9CA4-4AE5-A1D5-F3EF21ADBC8E}" type="presParOf" srcId="{6251AEB4-09E6-4264-B83E-1DF4361BA5C0}" destId="{8C1EC2F0-F680-4B6E-BE03-B4318A48AD27}" srcOrd="3" destOrd="0" presId="urn:microsoft.com/office/officeart/2005/8/layout/equation1"/>
    <dgm:cxn modelId="{05026429-1066-41AE-9411-AE6BA664C0F8}" type="presParOf" srcId="{6251AEB4-09E6-4264-B83E-1DF4361BA5C0}" destId="{D4CCF1DD-13DF-4722-B6E9-BF71154BAE53}" srcOrd="4" destOrd="0" presId="urn:microsoft.com/office/officeart/2005/8/layout/equation1"/>
    <dgm:cxn modelId="{BD5E539C-B520-4A80-BEF1-CE9DDDC2B92F}" type="presParOf" srcId="{6251AEB4-09E6-4264-B83E-1DF4361BA5C0}" destId="{C6430163-9825-452A-8847-2A3EDAE37A3F}" srcOrd="5" destOrd="0" presId="urn:microsoft.com/office/officeart/2005/8/layout/equation1"/>
    <dgm:cxn modelId="{F914EAEA-4F22-4086-8CA6-00D62091F5FE}" type="presParOf" srcId="{6251AEB4-09E6-4264-B83E-1DF4361BA5C0}" destId="{2101A7AB-680D-470D-9AEC-B43A54AB3E4F}" srcOrd="6" destOrd="0" presId="urn:microsoft.com/office/officeart/2005/8/layout/equation1"/>
    <dgm:cxn modelId="{72784136-11B3-49B6-B0BB-7065B45CBB81}" type="presParOf" srcId="{6251AEB4-09E6-4264-B83E-1DF4361BA5C0}" destId="{99E83F9E-CF42-4C0D-BDA8-39FD600F4481}" srcOrd="7" destOrd="0" presId="urn:microsoft.com/office/officeart/2005/8/layout/equation1"/>
    <dgm:cxn modelId="{498F09B3-FAFC-49B5-A037-8F46AAC3E274}" type="presParOf" srcId="{6251AEB4-09E6-4264-B83E-1DF4361BA5C0}" destId="{D3886071-BFAA-4AA6-99AE-018BA1BD48A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96063-48C3-4B6E-A1E0-B3C5DDD06795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D571AF8-21D4-4F42-9B66-CF13D28FCDE3}">
      <dgm:prSet/>
      <dgm:spPr/>
      <dgm:t>
        <a:bodyPr/>
        <a:lstStyle/>
        <a:p>
          <a:pPr rtl="0"/>
          <a:r>
            <a:rPr lang="en-US" b="1" smtClean="0"/>
            <a:t>HP</a:t>
          </a:r>
          <a:endParaRPr lang="zh-TW"/>
        </a:p>
      </dgm:t>
    </dgm:pt>
    <dgm:pt modelId="{530D567F-5800-4F14-A587-F30CFAD1A633}" type="parTrans" cxnId="{B3419FA4-8CEC-48DB-BEC8-1B097AB51AD8}">
      <dgm:prSet/>
      <dgm:spPr/>
      <dgm:t>
        <a:bodyPr/>
        <a:lstStyle/>
        <a:p>
          <a:endParaRPr lang="zh-TW" altLang="en-US"/>
        </a:p>
      </dgm:t>
    </dgm:pt>
    <dgm:pt modelId="{20AD78E4-7E35-49EE-B1B0-8D57F35B4A88}" type="sibTrans" cxnId="{B3419FA4-8CEC-48DB-BEC8-1B097AB51AD8}">
      <dgm:prSet/>
      <dgm:spPr/>
      <dgm:t>
        <a:bodyPr/>
        <a:lstStyle/>
        <a:p>
          <a:endParaRPr lang="zh-TW" altLang="en-US"/>
        </a:p>
      </dgm:t>
    </dgm:pt>
    <dgm:pt modelId="{997A2A8B-8AF8-4195-8463-FA8CBD378CC3}">
      <dgm:prSet/>
      <dgm:spPr/>
      <dgm:t>
        <a:bodyPr/>
        <a:lstStyle/>
        <a:p>
          <a:pPr rtl="0"/>
          <a:r>
            <a:rPr lang="en-US" b="1" dirty="0" smtClean="0"/>
            <a:t>Acer</a:t>
          </a:r>
          <a:br>
            <a:rPr lang="en-US" b="1" dirty="0" smtClean="0"/>
          </a:br>
          <a:r>
            <a:rPr lang="en-US" b="1" dirty="0" smtClean="0"/>
            <a:t>(</a:t>
          </a:r>
          <a:r>
            <a:rPr lang="zh-TW" b="1" dirty="0" smtClean="0"/>
            <a:t>宏碁</a:t>
          </a:r>
          <a:r>
            <a:rPr lang="en-US" b="1" dirty="0" smtClean="0"/>
            <a:t>)</a:t>
          </a:r>
          <a:endParaRPr lang="zh-TW" dirty="0"/>
        </a:p>
      </dgm:t>
    </dgm:pt>
    <dgm:pt modelId="{A8046BE5-E831-4A6E-BC1D-26A34F5D1B6B}" type="parTrans" cxnId="{9783955F-3A48-4261-BED6-3B9578697BD2}">
      <dgm:prSet/>
      <dgm:spPr/>
      <dgm:t>
        <a:bodyPr/>
        <a:lstStyle/>
        <a:p>
          <a:endParaRPr lang="zh-TW" altLang="en-US"/>
        </a:p>
      </dgm:t>
    </dgm:pt>
    <dgm:pt modelId="{E12FCFCA-9210-455E-9CA7-7C6FA97EC670}" type="sibTrans" cxnId="{9783955F-3A48-4261-BED6-3B9578697BD2}">
      <dgm:prSet/>
      <dgm:spPr/>
      <dgm:t>
        <a:bodyPr/>
        <a:lstStyle/>
        <a:p>
          <a:endParaRPr lang="zh-TW" altLang="en-US"/>
        </a:p>
      </dgm:t>
    </dgm:pt>
    <dgm:pt modelId="{C594FCD7-2DC6-4AA1-981E-ADB42562B25D}">
      <dgm:prSet/>
      <dgm:spPr/>
      <dgm:t>
        <a:bodyPr/>
        <a:lstStyle/>
        <a:p>
          <a:pPr rtl="0"/>
          <a:r>
            <a:rPr lang="en-US" b="1" smtClean="0"/>
            <a:t>Dell</a:t>
          </a:r>
          <a:endParaRPr lang="zh-TW"/>
        </a:p>
      </dgm:t>
    </dgm:pt>
    <dgm:pt modelId="{A45C8E63-5061-467C-93D4-EB696C4BBC36}" type="parTrans" cxnId="{F57CD071-8732-4A51-8727-58ACE2411217}">
      <dgm:prSet/>
      <dgm:spPr/>
      <dgm:t>
        <a:bodyPr/>
        <a:lstStyle/>
        <a:p>
          <a:endParaRPr lang="zh-TW" altLang="en-US"/>
        </a:p>
      </dgm:t>
    </dgm:pt>
    <dgm:pt modelId="{AC5BD04D-0A24-4091-A623-0C29981EDB93}" type="sibTrans" cxnId="{F57CD071-8732-4A51-8727-58ACE2411217}">
      <dgm:prSet/>
      <dgm:spPr/>
      <dgm:t>
        <a:bodyPr/>
        <a:lstStyle/>
        <a:p>
          <a:endParaRPr lang="zh-TW" altLang="en-US"/>
        </a:p>
      </dgm:t>
    </dgm:pt>
    <dgm:pt modelId="{8156DCB4-A8B6-469C-B018-989F7240187D}">
      <dgm:prSet/>
      <dgm:spPr/>
      <dgm:t>
        <a:bodyPr/>
        <a:lstStyle/>
        <a:p>
          <a:pPr rtl="0"/>
          <a:r>
            <a:rPr lang="en-US" b="1" smtClean="0"/>
            <a:t>Lenovo</a:t>
          </a:r>
          <a:endParaRPr lang="zh-TW"/>
        </a:p>
      </dgm:t>
    </dgm:pt>
    <dgm:pt modelId="{8F37B960-FF9B-4FDD-9DB6-2AB3077350E4}" type="parTrans" cxnId="{30220EA8-FBDB-4BB9-92F0-09FD401168FE}">
      <dgm:prSet/>
      <dgm:spPr/>
      <dgm:t>
        <a:bodyPr/>
        <a:lstStyle/>
        <a:p>
          <a:endParaRPr lang="zh-TW" altLang="en-US"/>
        </a:p>
      </dgm:t>
    </dgm:pt>
    <dgm:pt modelId="{F91A424F-586D-425F-BED9-7751895B5130}" type="sibTrans" cxnId="{30220EA8-FBDB-4BB9-92F0-09FD401168FE}">
      <dgm:prSet/>
      <dgm:spPr/>
      <dgm:t>
        <a:bodyPr/>
        <a:lstStyle/>
        <a:p>
          <a:endParaRPr lang="zh-TW" altLang="en-US"/>
        </a:p>
      </dgm:t>
    </dgm:pt>
    <dgm:pt modelId="{C6453326-C1E1-4D0B-9742-D867E1CFF16B}">
      <dgm:prSet/>
      <dgm:spPr/>
      <dgm:t>
        <a:bodyPr/>
        <a:lstStyle/>
        <a:p>
          <a:pPr rtl="0"/>
          <a:r>
            <a:rPr lang="en-US" b="1" smtClean="0"/>
            <a:t>Toshiba</a:t>
          </a:r>
          <a:endParaRPr lang="zh-TW"/>
        </a:p>
      </dgm:t>
    </dgm:pt>
    <dgm:pt modelId="{43590BD2-B4AE-44DE-AC35-7DE018512ADF}" type="parTrans" cxnId="{43C9A296-5CA9-48E5-BFF6-F4CAF621E35B}">
      <dgm:prSet/>
      <dgm:spPr/>
      <dgm:t>
        <a:bodyPr/>
        <a:lstStyle/>
        <a:p>
          <a:endParaRPr lang="zh-TW" altLang="en-US"/>
        </a:p>
      </dgm:t>
    </dgm:pt>
    <dgm:pt modelId="{B1CF21D8-5201-4480-84F3-ECBA85FB1995}" type="sibTrans" cxnId="{43C9A296-5CA9-48E5-BFF6-F4CAF621E35B}">
      <dgm:prSet/>
      <dgm:spPr/>
      <dgm:t>
        <a:bodyPr/>
        <a:lstStyle/>
        <a:p>
          <a:endParaRPr lang="zh-TW" altLang="en-US"/>
        </a:p>
      </dgm:t>
    </dgm:pt>
    <dgm:pt modelId="{06DC90FA-50B8-401C-93A4-B2E9C2B8E7F9}" type="pres">
      <dgm:prSet presAssocID="{E5396063-48C3-4B6E-A1E0-B3C5DDD067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C43BD75-1FA9-4AE9-99A4-D3CA3D45CE55}" type="pres">
      <dgm:prSet presAssocID="{1D571AF8-21D4-4F42-9B66-CF13D28FCD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A7CBEF-B817-41C7-B002-62538A20BBE2}" type="pres">
      <dgm:prSet presAssocID="{20AD78E4-7E35-49EE-B1B0-8D57F35B4A88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46C43646-9E88-49E2-BBF7-077BF0D14C3B}" type="pres">
      <dgm:prSet presAssocID="{20AD78E4-7E35-49EE-B1B0-8D57F35B4A88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BEA039B8-6357-4EB9-AD48-2A959FDB8828}" type="pres">
      <dgm:prSet presAssocID="{997A2A8B-8AF8-4195-8463-FA8CBD378CC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24936D-74F4-4689-8BB2-1B4FB47F3F14}" type="pres">
      <dgm:prSet presAssocID="{E12FCFCA-9210-455E-9CA7-7C6FA97EC670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A56CDAEC-4BAA-46F2-9679-4D9ED4F14FFF}" type="pres">
      <dgm:prSet presAssocID="{E12FCFCA-9210-455E-9CA7-7C6FA97EC670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0F9F910F-8D39-4A93-9A59-41558CD81411}" type="pres">
      <dgm:prSet presAssocID="{C594FCD7-2DC6-4AA1-981E-ADB42562B25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CA07CE-D322-4F98-8930-303DFC772F1A}" type="pres">
      <dgm:prSet presAssocID="{AC5BD04D-0A24-4091-A623-0C29981EDB93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3533B5D0-EF3E-4594-A30C-BF9D1E3F3790}" type="pres">
      <dgm:prSet presAssocID="{AC5BD04D-0A24-4091-A623-0C29981EDB93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44EE13CB-BF68-439D-B273-8C4E452B3CD3}" type="pres">
      <dgm:prSet presAssocID="{8156DCB4-A8B6-469C-B018-989F7240187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8D6007-D676-454D-9806-0CFEAE1C9EE6}" type="pres">
      <dgm:prSet presAssocID="{F91A424F-586D-425F-BED9-7751895B5130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21C43BC2-D245-46BF-9DC4-F20188DD7D33}" type="pres">
      <dgm:prSet presAssocID="{F91A424F-586D-425F-BED9-7751895B5130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AFBFEBB0-1072-4BC5-8E5F-ABB3C42F7706}" type="pres">
      <dgm:prSet presAssocID="{C6453326-C1E1-4D0B-9742-D867E1CFF1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841436C-E090-485E-86FF-1614F6F0B4DD}" type="presOf" srcId="{E5396063-48C3-4B6E-A1E0-B3C5DDD06795}" destId="{06DC90FA-50B8-401C-93A4-B2E9C2B8E7F9}" srcOrd="0" destOrd="0" presId="urn:microsoft.com/office/officeart/2005/8/layout/process1"/>
    <dgm:cxn modelId="{9F10726C-F79C-4B05-BF6E-49C04A0F600B}" type="presOf" srcId="{1D571AF8-21D4-4F42-9B66-CF13D28FCDE3}" destId="{BC43BD75-1FA9-4AE9-99A4-D3CA3D45CE55}" srcOrd="0" destOrd="0" presId="urn:microsoft.com/office/officeart/2005/8/layout/process1"/>
    <dgm:cxn modelId="{9C7FD891-258B-4DE1-8668-6B808E022D75}" type="presOf" srcId="{20AD78E4-7E35-49EE-B1B0-8D57F35B4A88}" destId="{01A7CBEF-B817-41C7-B002-62538A20BBE2}" srcOrd="0" destOrd="0" presId="urn:microsoft.com/office/officeart/2005/8/layout/process1"/>
    <dgm:cxn modelId="{C796FFDB-FC71-48BA-B6C8-17F7C89E49F8}" type="presOf" srcId="{E12FCFCA-9210-455E-9CA7-7C6FA97EC670}" destId="{4A24936D-74F4-4689-8BB2-1B4FB47F3F14}" srcOrd="0" destOrd="0" presId="urn:microsoft.com/office/officeart/2005/8/layout/process1"/>
    <dgm:cxn modelId="{B3419FA4-8CEC-48DB-BEC8-1B097AB51AD8}" srcId="{E5396063-48C3-4B6E-A1E0-B3C5DDD06795}" destId="{1D571AF8-21D4-4F42-9B66-CF13D28FCDE3}" srcOrd="0" destOrd="0" parTransId="{530D567F-5800-4F14-A587-F30CFAD1A633}" sibTransId="{20AD78E4-7E35-49EE-B1B0-8D57F35B4A88}"/>
    <dgm:cxn modelId="{B0C3587B-D0E8-4B67-933F-5CE99F466305}" type="presOf" srcId="{AC5BD04D-0A24-4091-A623-0C29981EDB93}" destId="{3533B5D0-EF3E-4594-A30C-BF9D1E3F3790}" srcOrd="1" destOrd="0" presId="urn:microsoft.com/office/officeart/2005/8/layout/process1"/>
    <dgm:cxn modelId="{43C9A296-5CA9-48E5-BFF6-F4CAF621E35B}" srcId="{E5396063-48C3-4B6E-A1E0-B3C5DDD06795}" destId="{C6453326-C1E1-4D0B-9742-D867E1CFF16B}" srcOrd="4" destOrd="0" parTransId="{43590BD2-B4AE-44DE-AC35-7DE018512ADF}" sibTransId="{B1CF21D8-5201-4480-84F3-ECBA85FB1995}"/>
    <dgm:cxn modelId="{84D60FCA-856E-4519-BE48-DBE6BFDC328C}" type="presOf" srcId="{E12FCFCA-9210-455E-9CA7-7C6FA97EC670}" destId="{A56CDAEC-4BAA-46F2-9679-4D9ED4F14FFF}" srcOrd="1" destOrd="0" presId="urn:microsoft.com/office/officeart/2005/8/layout/process1"/>
    <dgm:cxn modelId="{9783955F-3A48-4261-BED6-3B9578697BD2}" srcId="{E5396063-48C3-4B6E-A1E0-B3C5DDD06795}" destId="{997A2A8B-8AF8-4195-8463-FA8CBD378CC3}" srcOrd="1" destOrd="0" parTransId="{A8046BE5-E831-4A6E-BC1D-26A34F5D1B6B}" sibTransId="{E12FCFCA-9210-455E-9CA7-7C6FA97EC670}"/>
    <dgm:cxn modelId="{30220EA8-FBDB-4BB9-92F0-09FD401168FE}" srcId="{E5396063-48C3-4B6E-A1E0-B3C5DDD06795}" destId="{8156DCB4-A8B6-469C-B018-989F7240187D}" srcOrd="3" destOrd="0" parTransId="{8F37B960-FF9B-4FDD-9DB6-2AB3077350E4}" sibTransId="{F91A424F-586D-425F-BED9-7751895B5130}"/>
    <dgm:cxn modelId="{D2AD65DF-5AB4-4E8D-B09B-29671D8062A3}" type="presOf" srcId="{F91A424F-586D-425F-BED9-7751895B5130}" destId="{C38D6007-D676-454D-9806-0CFEAE1C9EE6}" srcOrd="0" destOrd="0" presId="urn:microsoft.com/office/officeart/2005/8/layout/process1"/>
    <dgm:cxn modelId="{E7498526-DAC8-4648-A10F-A8B8D3FC798F}" type="presOf" srcId="{997A2A8B-8AF8-4195-8463-FA8CBD378CC3}" destId="{BEA039B8-6357-4EB9-AD48-2A959FDB8828}" srcOrd="0" destOrd="0" presId="urn:microsoft.com/office/officeart/2005/8/layout/process1"/>
    <dgm:cxn modelId="{63F6313A-B65B-4BBC-9AD1-886A6A340B5F}" type="presOf" srcId="{20AD78E4-7E35-49EE-B1B0-8D57F35B4A88}" destId="{46C43646-9E88-49E2-BBF7-077BF0D14C3B}" srcOrd="1" destOrd="0" presId="urn:microsoft.com/office/officeart/2005/8/layout/process1"/>
    <dgm:cxn modelId="{4D6F4E8E-3C5E-4BA3-90F4-ACF4F7C7B6D6}" type="presOf" srcId="{C594FCD7-2DC6-4AA1-981E-ADB42562B25D}" destId="{0F9F910F-8D39-4A93-9A59-41558CD81411}" srcOrd="0" destOrd="0" presId="urn:microsoft.com/office/officeart/2005/8/layout/process1"/>
    <dgm:cxn modelId="{BE17FE21-4494-4B2D-B9C1-78A38AE58AAB}" type="presOf" srcId="{F91A424F-586D-425F-BED9-7751895B5130}" destId="{21C43BC2-D245-46BF-9DC4-F20188DD7D33}" srcOrd="1" destOrd="0" presId="urn:microsoft.com/office/officeart/2005/8/layout/process1"/>
    <dgm:cxn modelId="{B95192EF-CE2F-474F-99D0-7117817E3ED7}" type="presOf" srcId="{8156DCB4-A8B6-469C-B018-989F7240187D}" destId="{44EE13CB-BF68-439D-B273-8C4E452B3CD3}" srcOrd="0" destOrd="0" presId="urn:microsoft.com/office/officeart/2005/8/layout/process1"/>
    <dgm:cxn modelId="{9320FFDC-5FF9-4A5D-86ED-BADD9D5E448A}" type="presOf" srcId="{AC5BD04D-0A24-4091-A623-0C29981EDB93}" destId="{29CA07CE-D322-4F98-8930-303DFC772F1A}" srcOrd="0" destOrd="0" presId="urn:microsoft.com/office/officeart/2005/8/layout/process1"/>
    <dgm:cxn modelId="{F57CD071-8732-4A51-8727-58ACE2411217}" srcId="{E5396063-48C3-4B6E-A1E0-B3C5DDD06795}" destId="{C594FCD7-2DC6-4AA1-981E-ADB42562B25D}" srcOrd="2" destOrd="0" parTransId="{A45C8E63-5061-467C-93D4-EB696C4BBC36}" sibTransId="{AC5BD04D-0A24-4091-A623-0C29981EDB93}"/>
    <dgm:cxn modelId="{D3B15548-1666-4193-A87B-004AB2C63B0B}" type="presOf" srcId="{C6453326-C1E1-4D0B-9742-D867E1CFF16B}" destId="{AFBFEBB0-1072-4BC5-8E5F-ABB3C42F7706}" srcOrd="0" destOrd="0" presId="urn:microsoft.com/office/officeart/2005/8/layout/process1"/>
    <dgm:cxn modelId="{D791230B-2193-4555-9768-7C37B157D662}" type="presParOf" srcId="{06DC90FA-50B8-401C-93A4-B2E9C2B8E7F9}" destId="{BC43BD75-1FA9-4AE9-99A4-D3CA3D45CE55}" srcOrd="0" destOrd="0" presId="urn:microsoft.com/office/officeart/2005/8/layout/process1"/>
    <dgm:cxn modelId="{01744764-5236-4FE5-9AE9-05CB722C2F87}" type="presParOf" srcId="{06DC90FA-50B8-401C-93A4-B2E9C2B8E7F9}" destId="{01A7CBEF-B817-41C7-B002-62538A20BBE2}" srcOrd="1" destOrd="0" presId="urn:microsoft.com/office/officeart/2005/8/layout/process1"/>
    <dgm:cxn modelId="{9B826781-133A-41CC-B464-B42C00416F9C}" type="presParOf" srcId="{01A7CBEF-B817-41C7-B002-62538A20BBE2}" destId="{46C43646-9E88-49E2-BBF7-077BF0D14C3B}" srcOrd="0" destOrd="0" presId="urn:microsoft.com/office/officeart/2005/8/layout/process1"/>
    <dgm:cxn modelId="{B7932D18-CE2C-471E-9E75-6F67919C1783}" type="presParOf" srcId="{06DC90FA-50B8-401C-93A4-B2E9C2B8E7F9}" destId="{BEA039B8-6357-4EB9-AD48-2A959FDB8828}" srcOrd="2" destOrd="0" presId="urn:microsoft.com/office/officeart/2005/8/layout/process1"/>
    <dgm:cxn modelId="{57331F31-A443-4B07-AEEA-3753CEE428CD}" type="presParOf" srcId="{06DC90FA-50B8-401C-93A4-B2E9C2B8E7F9}" destId="{4A24936D-74F4-4689-8BB2-1B4FB47F3F14}" srcOrd="3" destOrd="0" presId="urn:microsoft.com/office/officeart/2005/8/layout/process1"/>
    <dgm:cxn modelId="{D5414877-C458-4BB8-90DA-97990AAA72D0}" type="presParOf" srcId="{4A24936D-74F4-4689-8BB2-1B4FB47F3F14}" destId="{A56CDAEC-4BAA-46F2-9679-4D9ED4F14FFF}" srcOrd="0" destOrd="0" presId="urn:microsoft.com/office/officeart/2005/8/layout/process1"/>
    <dgm:cxn modelId="{CE4C5E81-9EBD-4469-862E-EC3034C33E00}" type="presParOf" srcId="{06DC90FA-50B8-401C-93A4-B2E9C2B8E7F9}" destId="{0F9F910F-8D39-4A93-9A59-41558CD81411}" srcOrd="4" destOrd="0" presId="urn:microsoft.com/office/officeart/2005/8/layout/process1"/>
    <dgm:cxn modelId="{4BDE9422-8A0D-43D4-ADF9-8FB6C70463D1}" type="presParOf" srcId="{06DC90FA-50B8-401C-93A4-B2E9C2B8E7F9}" destId="{29CA07CE-D322-4F98-8930-303DFC772F1A}" srcOrd="5" destOrd="0" presId="urn:microsoft.com/office/officeart/2005/8/layout/process1"/>
    <dgm:cxn modelId="{2613F8DB-1964-4B5B-B804-AAF4643BC6D8}" type="presParOf" srcId="{29CA07CE-D322-4F98-8930-303DFC772F1A}" destId="{3533B5D0-EF3E-4594-A30C-BF9D1E3F3790}" srcOrd="0" destOrd="0" presId="urn:microsoft.com/office/officeart/2005/8/layout/process1"/>
    <dgm:cxn modelId="{6E7A85CB-E897-42D8-BC7E-EEA57CA6672D}" type="presParOf" srcId="{06DC90FA-50B8-401C-93A4-B2E9C2B8E7F9}" destId="{44EE13CB-BF68-439D-B273-8C4E452B3CD3}" srcOrd="6" destOrd="0" presId="urn:microsoft.com/office/officeart/2005/8/layout/process1"/>
    <dgm:cxn modelId="{28CE0DD2-4E3C-4D56-B00E-BCFA89ABEB46}" type="presParOf" srcId="{06DC90FA-50B8-401C-93A4-B2E9C2B8E7F9}" destId="{C38D6007-D676-454D-9806-0CFEAE1C9EE6}" srcOrd="7" destOrd="0" presId="urn:microsoft.com/office/officeart/2005/8/layout/process1"/>
    <dgm:cxn modelId="{6DC0729F-E45C-4B97-9914-9B7D33486003}" type="presParOf" srcId="{C38D6007-D676-454D-9806-0CFEAE1C9EE6}" destId="{21C43BC2-D245-46BF-9DC4-F20188DD7D33}" srcOrd="0" destOrd="0" presId="urn:microsoft.com/office/officeart/2005/8/layout/process1"/>
    <dgm:cxn modelId="{D6F6C1C8-AD2D-44FD-AB0A-D391B1ACB3BF}" type="presParOf" srcId="{06DC90FA-50B8-401C-93A4-B2E9C2B8E7F9}" destId="{AFBFEBB0-1072-4BC5-8E5F-ABB3C42F770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D3DF63-458D-427F-8719-2DC2A9E5CD7B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BB4E54D-1A61-4F5B-B01D-3B372A898088}">
      <dgm:prSet/>
      <dgm:spPr/>
      <dgm:t>
        <a:bodyPr/>
        <a:lstStyle/>
        <a:p>
          <a:pPr rtl="0"/>
          <a:r>
            <a:rPr lang="zh-TW" b="1" dirty="0" smtClean="0"/>
            <a:t>摩爾定律</a:t>
          </a:r>
          <a:r>
            <a:rPr lang="en-US" altLang="zh-TW" b="1" dirty="0" smtClean="0"/>
            <a:t/>
          </a:r>
          <a:br>
            <a:rPr lang="en-US" altLang="zh-TW" b="1" dirty="0" smtClean="0"/>
          </a:br>
          <a:r>
            <a:rPr lang="en-US" b="1" dirty="0" smtClean="0"/>
            <a:t>(Moore's Law)</a:t>
          </a:r>
          <a:endParaRPr lang="zh-TW" dirty="0"/>
        </a:p>
      </dgm:t>
    </dgm:pt>
    <dgm:pt modelId="{422A3732-CFD7-4E27-80E3-B6F7F9AEB6A0}" type="parTrans" cxnId="{4267C57B-F59C-43DB-8DA8-4EA599E0E6CE}">
      <dgm:prSet/>
      <dgm:spPr/>
      <dgm:t>
        <a:bodyPr/>
        <a:lstStyle/>
        <a:p>
          <a:endParaRPr lang="zh-TW" altLang="en-US"/>
        </a:p>
      </dgm:t>
    </dgm:pt>
    <dgm:pt modelId="{BF4FE146-5B6A-4213-94CB-74A0F21ECBF2}" type="sibTrans" cxnId="{4267C57B-F59C-43DB-8DA8-4EA599E0E6CE}">
      <dgm:prSet/>
      <dgm:spPr/>
      <dgm:t>
        <a:bodyPr/>
        <a:lstStyle/>
        <a:p>
          <a:endParaRPr lang="zh-TW" altLang="en-US"/>
        </a:p>
      </dgm:t>
    </dgm:pt>
    <dgm:pt modelId="{98BBEA48-94B2-48FC-84A5-16FC43F29DA4}">
      <dgm:prSet/>
      <dgm:spPr/>
      <dgm:t>
        <a:bodyPr/>
        <a:lstStyle/>
        <a:p>
          <a:pPr rtl="0"/>
          <a:r>
            <a:rPr lang="zh-TW" b="1" dirty="0" smtClean="0"/>
            <a:t>多年來一直準確預測電腦基礎元件將更快、更小及更便宜</a:t>
          </a:r>
          <a:r>
            <a:rPr lang="zh-TW" altLang="en-US" b="1" dirty="0" smtClean="0"/>
            <a:t>。</a:t>
          </a:r>
          <a:endParaRPr lang="zh-TW" dirty="0"/>
        </a:p>
      </dgm:t>
    </dgm:pt>
    <dgm:pt modelId="{212A0A12-8766-44DC-866C-41F91F406125}" type="parTrans" cxnId="{EEF72A39-0AFB-4D44-A762-95B4D90BC068}">
      <dgm:prSet/>
      <dgm:spPr/>
      <dgm:t>
        <a:bodyPr/>
        <a:lstStyle/>
        <a:p>
          <a:endParaRPr lang="zh-TW" altLang="en-US"/>
        </a:p>
      </dgm:t>
    </dgm:pt>
    <dgm:pt modelId="{B63F90D0-93EE-403D-8FED-C84DA0E270DC}" type="sibTrans" cxnId="{EEF72A39-0AFB-4D44-A762-95B4D90BC068}">
      <dgm:prSet/>
      <dgm:spPr/>
      <dgm:t>
        <a:bodyPr/>
        <a:lstStyle/>
        <a:p>
          <a:endParaRPr lang="zh-TW" altLang="en-US"/>
        </a:p>
      </dgm:t>
    </dgm:pt>
    <dgm:pt modelId="{884CFF47-5849-491A-B0E9-227C23EBAD75}">
      <dgm:prSet/>
      <dgm:spPr/>
      <dgm:t>
        <a:bodyPr/>
        <a:lstStyle/>
        <a:p>
          <a:pPr rtl="0"/>
          <a:r>
            <a:rPr lang="zh-TW" b="1" dirty="0" smtClean="0"/>
            <a:t>梅特卡夫定律</a:t>
          </a:r>
          <a:r>
            <a:rPr lang="en-US" altLang="zh-TW" b="1" dirty="0" smtClean="0"/>
            <a:t/>
          </a:r>
          <a:br>
            <a:rPr lang="en-US" altLang="zh-TW" b="1" dirty="0" smtClean="0"/>
          </a:br>
          <a:r>
            <a:rPr lang="en-US" b="1" dirty="0" smtClean="0"/>
            <a:t>(Metcalfe's Law)</a:t>
          </a:r>
          <a:endParaRPr lang="zh-TW" dirty="0"/>
        </a:p>
      </dgm:t>
    </dgm:pt>
    <dgm:pt modelId="{77DF932A-1268-4CCD-B7D7-98139A611474}" type="parTrans" cxnId="{43E6482C-AB08-46E1-A5B6-506FE92CCF3B}">
      <dgm:prSet/>
      <dgm:spPr/>
      <dgm:t>
        <a:bodyPr/>
        <a:lstStyle/>
        <a:p>
          <a:endParaRPr lang="zh-TW" altLang="en-US"/>
        </a:p>
      </dgm:t>
    </dgm:pt>
    <dgm:pt modelId="{64EE0345-5E49-4BD0-BA6A-54FE30230EE8}" type="sibTrans" cxnId="{43E6482C-AB08-46E1-A5B6-506FE92CCF3B}">
      <dgm:prSet/>
      <dgm:spPr/>
      <dgm:t>
        <a:bodyPr/>
        <a:lstStyle/>
        <a:p>
          <a:endParaRPr lang="zh-TW" altLang="en-US"/>
        </a:p>
      </dgm:t>
    </dgm:pt>
    <dgm:pt modelId="{10130253-2432-45C2-964C-175E44AC3068}">
      <dgm:prSet/>
      <dgm:spPr/>
      <dgm:t>
        <a:bodyPr/>
        <a:lstStyle/>
        <a:p>
          <a:pPr rtl="0"/>
          <a:r>
            <a:rPr lang="zh-TW" b="1" dirty="0" smtClean="0"/>
            <a:t>說明當一個新應用的使用者人數超過一個臨界點時，</a:t>
          </a:r>
          <a:r>
            <a:rPr lang="zh-TW" altLang="en-US" b="1" dirty="0" smtClean="0"/>
            <a:t>其</a:t>
          </a:r>
          <a:r>
            <a:rPr lang="zh-TW" b="1" dirty="0" smtClean="0"/>
            <a:t>價值就會以幾何級數成長，而</a:t>
          </a:r>
          <a:r>
            <a:rPr lang="zh-TW" altLang="en-US" b="1" dirty="0" smtClean="0"/>
            <a:t>其</a:t>
          </a:r>
          <a:r>
            <a:rPr lang="zh-TW" b="1" dirty="0" smtClean="0"/>
            <a:t>使用人口也會戲劇化地急速擴張。</a:t>
          </a:r>
          <a:endParaRPr lang="zh-TW" dirty="0"/>
        </a:p>
      </dgm:t>
    </dgm:pt>
    <dgm:pt modelId="{862B46E3-0937-45B0-93F6-A974CDF72431}" type="parTrans" cxnId="{A825DC42-65C0-4636-B1EB-5481E553B75E}">
      <dgm:prSet/>
      <dgm:spPr/>
      <dgm:t>
        <a:bodyPr/>
        <a:lstStyle/>
        <a:p>
          <a:endParaRPr lang="zh-TW" altLang="en-US"/>
        </a:p>
      </dgm:t>
    </dgm:pt>
    <dgm:pt modelId="{9E1F43A9-9109-4539-9AAE-07A049721BE9}" type="sibTrans" cxnId="{A825DC42-65C0-4636-B1EB-5481E553B75E}">
      <dgm:prSet/>
      <dgm:spPr/>
      <dgm:t>
        <a:bodyPr/>
        <a:lstStyle/>
        <a:p>
          <a:endParaRPr lang="zh-TW" altLang="en-US"/>
        </a:p>
      </dgm:t>
    </dgm:pt>
    <dgm:pt modelId="{3E3C9685-BF83-4330-B495-295895137C63}" type="pres">
      <dgm:prSet presAssocID="{A3D3DF63-458D-427F-8719-2DC2A9E5CD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3ADF2E5-8587-4621-B3A7-FF625FCCA67D}" type="pres">
      <dgm:prSet presAssocID="{8BB4E54D-1A61-4F5B-B01D-3B372A898088}" presName="composite" presStyleCnt="0"/>
      <dgm:spPr/>
    </dgm:pt>
    <dgm:pt modelId="{7DF18F9F-F234-4B62-ADFA-158FCA76B3BF}" type="pres">
      <dgm:prSet presAssocID="{8BB4E54D-1A61-4F5B-B01D-3B372A89808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FDBAF4-0D89-49DE-BADE-25C35D96EAB4}" type="pres">
      <dgm:prSet presAssocID="{8BB4E54D-1A61-4F5B-B01D-3B372A89808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1C648B-5647-4A4A-8805-845243AFF22E}" type="pres">
      <dgm:prSet presAssocID="{BF4FE146-5B6A-4213-94CB-74A0F21ECBF2}" presName="space" presStyleCnt="0"/>
      <dgm:spPr/>
    </dgm:pt>
    <dgm:pt modelId="{F1DBF944-2C9A-4367-8D6A-09C3FDB733CC}" type="pres">
      <dgm:prSet presAssocID="{884CFF47-5849-491A-B0E9-227C23EBAD75}" presName="composite" presStyleCnt="0"/>
      <dgm:spPr/>
    </dgm:pt>
    <dgm:pt modelId="{E77925D0-932A-4973-B419-15A7E8132F75}" type="pres">
      <dgm:prSet presAssocID="{884CFF47-5849-491A-B0E9-227C23EBAD7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49CF99-97AE-4EA5-837E-807074B5A679}" type="pres">
      <dgm:prSet presAssocID="{884CFF47-5849-491A-B0E9-227C23EBAD7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415BB5E-2A37-439E-AD42-1D03C52413FC}" type="presOf" srcId="{884CFF47-5849-491A-B0E9-227C23EBAD75}" destId="{E77925D0-932A-4973-B419-15A7E8132F75}" srcOrd="0" destOrd="0" presId="urn:microsoft.com/office/officeart/2005/8/layout/hList1"/>
    <dgm:cxn modelId="{A825DC42-65C0-4636-B1EB-5481E553B75E}" srcId="{884CFF47-5849-491A-B0E9-227C23EBAD75}" destId="{10130253-2432-45C2-964C-175E44AC3068}" srcOrd="0" destOrd="0" parTransId="{862B46E3-0937-45B0-93F6-A974CDF72431}" sibTransId="{9E1F43A9-9109-4539-9AAE-07A049721BE9}"/>
    <dgm:cxn modelId="{4267C57B-F59C-43DB-8DA8-4EA599E0E6CE}" srcId="{A3D3DF63-458D-427F-8719-2DC2A9E5CD7B}" destId="{8BB4E54D-1A61-4F5B-B01D-3B372A898088}" srcOrd="0" destOrd="0" parTransId="{422A3732-CFD7-4E27-80E3-B6F7F9AEB6A0}" sibTransId="{BF4FE146-5B6A-4213-94CB-74A0F21ECBF2}"/>
    <dgm:cxn modelId="{43E6482C-AB08-46E1-A5B6-506FE92CCF3B}" srcId="{A3D3DF63-458D-427F-8719-2DC2A9E5CD7B}" destId="{884CFF47-5849-491A-B0E9-227C23EBAD75}" srcOrd="1" destOrd="0" parTransId="{77DF932A-1268-4CCD-B7D7-98139A611474}" sibTransId="{64EE0345-5E49-4BD0-BA6A-54FE30230EE8}"/>
    <dgm:cxn modelId="{E1179B65-6C0A-4E3E-811C-5E41B9C6E028}" type="presOf" srcId="{8BB4E54D-1A61-4F5B-B01D-3B372A898088}" destId="{7DF18F9F-F234-4B62-ADFA-158FCA76B3BF}" srcOrd="0" destOrd="0" presId="urn:microsoft.com/office/officeart/2005/8/layout/hList1"/>
    <dgm:cxn modelId="{B08D4899-3F36-4D26-ABAB-6404E35CB0A3}" type="presOf" srcId="{10130253-2432-45C2-964C-175E44AC3068}" destId="{3A49CF99-97AE-4EA5-837E-807074B5A679}" srcOrd="0" destOrd="0" presId="urn:microsoft.com/office/officeart/2005/8/layout/hList1"/>
    <dgm:cxn modelId="{3CFEFDB0-3B25-4A24-B8C1-B11D9A9DDF17}" type="presOf" srcId="{98BBEA48-94B2-48FC-84A5-16FC43F29DA4}" destId="{8CFDBAF4-0D89-49DE-BADE-25C35D96EAB4}" srcOrd="0" destOrd="0" presId="urn:microsoft.com/office/officeart/2005/8/layout/hList1"/>
    <dgm:cxn modelId="{EEF72A39-0AFB-4D44-A762-95B4D90BC068}" srcId="{8BB4E54D-1A61-4F5B-B01D-3B372A898088}" destId="{98BBEA48-94B2-48FC-84A5-16FC43F29DA4}" srcOrd="0" destOrd="0" parTransId="{212A0A12-8766-44DC-866C-41F91F406125}" sibTransId="{B63F90D0-93EE-403D-8FED-C84DA0E270DC}"/>
    <dgm:cxn modelId="{6A824757-0A99-4EE4-9C57-0D47EF565F26}" type="presOf" srcId="{A3D3DF63-458D-427F-8719-2DC2A9E5CD7B}" destId="{3E3C9685-BF83-4330-B495-295895137C63}" srcOrd="0" destOrd="0" presId="urn:microsoft.com/office/officeart/2005/8/layout/hList1"/>
    <dgm:cxn modelId="{AC656DB5-8274-4504-8EB0-7E2DA36D2404}" type="presParOf" srcId="{3E3C9685-BF83-4330-B495-295895137C63}" destId="{A3ADF2E5-8587-4621-B3A7-FF625FCCA67D}" srcOrd="0" destOrd="0" presId="urn:microsoft.com/office/officeart/2005/8/layout/hList1"/>
    <dgm:cxn modelId="{E0F33886-127E-4947-9011-AF9969FE635E}" type="presParOf" srcId="{A3ADF2E5-8587-4621-B3A7-FF625FCCA67D}" destId="{7DF18F9F-F234-4B62-ADFA-158FCA76B3BF}" srcOrd="0" destOrd="0" presId="urn:microsoft.com/office/officeart/2005/8/layout/hList1"/>
    <dgm:cxn modelId="{872359AA-FA0B-4B69-8434-F174541A5DD2}" type="presParOf" srcId="{A3ADF2E5-8587-4621-B3A7-FF625FCCA67D}" destId="{8CFDBAF4-0D89-49DE-BADE-25C35D96EAB4}" srcOrd="1" destOrd="0" presId="urn:microsoft.com/office/officeart/2005/8/layout/hList1"/>
    <dgm:cxn modelId="{0C8486B4-5AD0-4B8A-B525-546969B38894}" type="presParOf" srcId="{3E3C9685-BF83-4330-B495-295895137C63}" destId="{F61C648B-5647-4A4A-8805-845243AFF22E}" srcOrd="1" destOrd="0" presId="urn:microsoft.com/office/officeart/2005/8/layout/hList1"/>
    <dgm:cxn modelId="{718E1AA4-A6AF-4210-92A4-EE4AC9481D0C}" type="presParOf" srcId="{3E3C9685-BF83-4330-B495-295895137C63}" destId="{F1DBF944-2C9A-4367-8D6A-09C3FDB733CC}" srcOrd="2" destOrd="0" presId="urn:microsoft.com/office/officeart/2005/8/layout/hList1"/>
    <dgm:cxn modelId="{EEE4BB95-7ED6-4A5B-A227-F4000A12C093}" type="presParOf" srcId="{F1DBF944-2C9A-4367-8D6A-09C3FDB733CC}" destId="{E77925D0-932A-4973-B419-15A7E8132F75}" srcOrd="0" destOrd="0" presId="urn:microsoft.com/office/officeart/2005/8/layout/hList1"/>
    <dgm:cxn modelId="{6EFAD5ED-D6BB-46E7-AAA8-4BB78728C3B3}" type="presParOf" srcId="{F1DBF944-2C9A-4367-8D6A-09C3FDB733CC}" destId="{3A49CF99-97AE-4EA5-837E-807074B5A6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EC0E7-D492-4778-AD42-09E7261423B2}">
      <dsp:nvSpPr>
        <dsp:cNvPr id="0" name=""/>
        <dsp:cNvSpPr/>
      </dsp:nvSpPr>
      <dsp:spPr>
        <a:xfrm>
          <a:off x="11244" y="0"/>
          <a:ext cx="2159766" cy="1710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/>
            <a:t>西元</a:t>
          </a:r>
          <a:r>
            <a:rPr lang="en-US" sz="1800" b="1" kern="1200" dirty="0" smtClean="0"/>
            <a:t>1960</a:t>
          </a:r>
          <a:r>
            <a:rPr lang="zh-TW" sz="1800" b="1" kern="1200" dirty="0" smtClean="0"/>
            <a:t>年，交通大學設立台灣最早的計算機研究學程。</a:t>
          </a:r>
          <a:endParaRPr lang="zh-TW" sz="1800" kern="1200" dirty="0"/>
        </a:p>
      </dsp:txBody>
      <dsp:txXfrm>
        <a:off x="61334" y="50090"/>
        <a:ext cx="2059586" cy="1610010"/>
      </dsp:txXfrm>
    </dsp:sp>
    <dsp:sp modelId="{C6901B86-A96E-461B-AE1A-DDC0B6783B88}">
      <dsp:nvSpPr>
        <dsp:cNvPr id="0" name=""/>
        <dsp:cNvSpPr/>
      </dsp:nvSpPr>
      <dsp:spPr>
        <a:xfrm>
          <a:off x="2386987" y="587283"/>
          <a:ext cx="457870" cy="5356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2386987" y="694407"/>
        <a:ext cx="320509" cy="321374"/>
      </dsp:txXfrm>
    </dsp:sp>
    <dsp:sp modelId="{3758DBC1-6C11-44C0-AB85-0F95675156F3}">
      <dsp:nvSpPr>
        <dsp:cNvPr id="0" name=""/>
        <dsp:cNvSpPr/>
      </dsp:nvSpPr>
      <dsp:spPr>
        <a:xfrm>
          <a:off x="3034916" y="0"/>
          <a:ext cx="2159766" cy="1710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/>
            <a:t>西元</a:t>
          </a:r>
          <a:r>
            <a:rPr lang="en-US" sz="1800" b="1" kern="1200" dirty="0" smtClean="0"/>
            <a:t>1969</a:t>
          </a:r>
          <a:r>
            <a:rPr lang="zh-TW" sz="1800" b="1" kern="1200" dirty="0" smtClean="0"/>
            <a:t>年，淡江大學設立的電子計算機科學學系是台灣最早的計算機科學系。</a:t>
          </a:r>
          <a:endParaRPr lang="zh-TW" sz="1800" kern="1200" dirty="0"/>
        </a:p>
      </dsp:txBody>
      <dsp:txXfrm>
        <a:off x="3085006" y="50090"/>
        <a:ext cx="2059586" cy="1610010"/>
      </dsp:txXfrm>
    </dsp:sp>
    <dsp:sp modelId="{F8CEFBE9-1FE3-44E2-9BCF-421701B8C49D}">
      <dsp:nvSpPr>
        <dsp:cNvPr id="0" name=""/>
        <dsp:cNvSpPr/>
      </dsp:nvSpPr>
      <dsp:spPr>
        <a:xfrm>
          <a:off x="5410659" y="587283"/>
          <a:ext cx="457870" cy="5356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5410659" y="694407"/>
        <a:ext cx="320509" cy="321374"/>
      </dsp:txXfrm>
    </dsp:sp>
    <dsp:sp modelId="{A24774EF-6DB9-4725-8CFC-3AE89CC59633}">
      <dsp:nvSpPr>
        <dsp:cNvPr id="0" name=""/>
        <dsp:cNvSpPr/>
      </dsp:nvSpPr>
      <dsp:spPr>
        <a:xfrm>
          <a:off x="6058589" y="0"/>
          <a:ext cx="2159766" cy="1710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/>
            <a:t>西元</a:t>
          </a:r>
          <a:r>
            <a:rPr lang="en-US" sz="1800" b="1" kern="1200" dirty="0" smtClean="0"/>
            <a:t>1977</a:t>
          </a:r>
          <a:r>
            <a:rPr lang="zh-TW" sz="1800" b="1" kern="1200" dirty="0" smtClean="0"/>
            <a:t>年，台灣大學設立了最早命名為資訊工程系的科系。</a:t>
          </a:r>
          <a:endParaRPr lang="zh-TW" sz="1800" kern="1200" dirty="0"/>
        </a:p>
      </dsp:txBody>
      <dsp:txXfrm>
        <a:off x="6108679" y="50090"/>
        <a:ext cx="2059586" cy="1610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51E31-C4D2-4E83-BDE5-9A3A3B5902CD}">
      <dsp:nvSpPr>
        <dsp:cNvPr id="0" name=""/>
        <dsp:cNvSpPr/>
      </dsp:nvSpPr>
      <dsp:spPr>
        <a:xfrm>
          <a:off x="943" y="47904"/>
          <a:ext cx="1251203" cy="12512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kern="1200" dirty="0" smtClean="0"/>
            <a:t>Linus</a:t>
          </a:r>
          <a:endParaRPr lang="zh-TW" altLang="en-US" sz="2900" kern="1200" dirty="0"/>
        </a:p>
      </dsp:txBody>
      <dsp:txXfrm>
        <a:off x="184177" y="231138"/>
        <a:ext cx="884735" cy="884735"/>
      </dsp:txXfrm>
    </dsp:sp>
    <dsp:sp modelId="{3837C16B-7D7E-4048-BDDC-3032DBEBED48}">
      <dsp:nvSpPr>
        <dsp:cNvPr id="0" name=""/>
        <dsp:cNvSpPr/>
      </dsp:nvSpPr>
      <dsp:spPr>
        <a:xfrm>
          <a:off x="1353745" y="310657"/>
          <a:ext cx="725697" cy="725697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1449936" y="588164"/>
        <a:ext cx="533315" cy="170683"/>
      </dsp:txXfrm>
    </dsp:sp>
    <dsp:sp modelId="{D4CCF1DD-13DF-4722-B6E9-BF71154BAE53}">
      <dsp:nvSpPr>
        <dsp:cNvPr id="0" name=""/>
        <dsp:cNvSpPr/>
      </dsp:nvSpPr>
      <dsp:spPr>
        <a:xfrm>
          <a:off x="2181040" y="47904"/>
          <a:ext cx="1251203" cy="1251203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kern="1200" dirty="0" smtClean="0"/>
            <a:t>UNIX</a:t>
          </a:r>
          <a:endParaRPr lang="zh-TW" altLang="en-US" sz="2900" kern="1200" dirty="0"/>
        </a:p>
      </dsp:txBody>
      <dsp:txXfrm>
        <a:off x="2364274" y="231138"/>
        <a:ext cx="884735" cy="884735"/>
      </dsp:txXfrm>
    </dsp:sp>
    <dsp:sp modelId="{2101A7AB-680D-470D-9AEC-B43A54AB3E4F}">
      <dsp:nvSpPr>
        <dsp:cNvPr id="0" name=""/>
        <dsp:cNvSpPr/>
      </dsp:nvSpPr>
      <dsp:spPr>
        <a:xfrm>
          <a:off x="3533841" y="310657"/>
          <a:ext cx="725697" cy="725697"/>
        </a:xfrm>
        <a:prstGeom prst="mathEqua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3630032" y="460151"/>
        <a:ext cx="533315" cy="426709"/>
      </dsp:txXfrm>
    </dsp:sp>
    <dsp:sp modelId="{D3886071-BFAA-4AA6-99AE-018BA1BD48A9}">
      <dsp:nvSpPr>
        <dsp:cNvPr id="0" name=""/>
        <dsp:cNvSpPr/>
      </dsp:nvSpPr>
      <dsp:spPr>
        <a:xfrm>
          <a:off x="4361137" y="47904"/>
          <a:ext cx="1251203" cy="125120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kern="1200" dirty="0" smtClean="0">
              <a:solidFill>
                <a:srgbClr val="C00000"/>
              </a:solidFill>
            </a:rPr>
            <a:t>Linux</a:t>
          </a:r>
          <a:endParaRPr lang="zh-TW" altLang="en-US" sz="2900" kern="1200" dirty="0">
            <a:solidFill>
              <a:srgbClr val="C00000"/>
            </a:solidFill>
          </a:endParaRPr>
        </a:p>
      </dsp:txBody>
      <dsp:txXfrm>
        <a:off x="4544371" y="231138"/>
        <a:ext cx="884735" cy="8847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3BD75-1FA9-4AE9-99A4-D3CA3D45CE55}">
      <dsp:nvSpPr>
        <dsp:cNvPr id="0" name=""/>
        <dsp:cNvSpPr/>
      </dsp:nvSpPr>
      <dsp:spPr>
        <a:xfrm>
          <a:off x="3768" y="111479"/>
          <a:ext cx="1168263" cy="7995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HP</a:t>
          </a:r>
          <a:endParaRPr lang="zh-TW" sz="1800" kern="1200"/>
        </a:p>
      </dsp:txBody>
      <dsp:txXfrm>
        <a:off x="27185" y="134896"/>
        <a:ext cx="1121429" cy="752696"/>
      </dsp:txXfrm>
    </dsp:sp>
    <dsp:sp modelId="{01A7CBEF-B817-41C7-B002-62538A20BBE2}">
      <dsp:nvSpPr>
        <dsp:cNvPr id="0" name=""/>
        <dsp:cNvSpPr/>
      </dsp:nvSpPr>
      <dsp:spPr>
        <a:xfrm>
          <a:off x="1288858" y="366379"/>
          <a:ext cx="247671" cy="289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1288858" y="424325"/>
        <a:ext cx="173370" cy="173837"/>
      </dsp:txXfrm>
    </dsp:sp>
    <dsp:sp modelId="{BEA039B8-6357-4EB9-AD48-2A959FDB8828}">
      <dsp:nvSpPr>
        <dsp:cNvPr id="0" name=""/>
        <dsp:cNvSpPr/>
      </dsp:nvSpPr>
      <dsp:spPr>
        <a:xfrm>
          <a:off x="1639337" y="111479"/>
          <a:ext cx="1168263" cy="799530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Acer</a:t>
          </a:r>
          <a:br>
            <a:rPr lang="en-US" sz="1800" b="1" kern="1200" dirty="0" smtClean="0"/>
          </a:br>
          <a:r>
            <a:rPr lang="en-US" sz="1800" b="1" kern="1200" dirty="0" smtClean="0"/>
            <a:t>(</a:t>
          </a:r>
          <a:r>
            <a:rPr lang="zh-TW" sz="1800" b="1" kern="1200" dirty="0" smtClean="0"/>
            <a:t>宏碁</a:t>
          </a:r>
          <a:r>
            <a:rPr lang="en-US" sz="1800" b="1" kern="1200" dirty="0" smtClean="0"/>
            <a:t>)</a:t>
          </a:r>
          <a:endParaRPr lang="zh-TW" sz="1800" kern="1200" dirty="0"/>
        </a:p>
      </dsp:txBody>
      <dsp:txXfrm>
        <a:off x="1662754" y="134896"/>
        <a:ext cx="1121429" cy="752696"/>
      </dsp:txXfrm>
    </dsp:sp>
    <dsp:sp modelId="{4A24936D-74F4-4689-8BB2-1B4FB47F3F14}">
      <dsp:nvSpPr>
        <dsp:cNvPr id="0" name=""/>
        <dsp:cNvSpPr/>
      </dsp:nvSpPr>
      <dsp:spPr>
        <a:xfrm>
          <a:off x="2924427" y="366379"/>
          <a:ext cx="247671" cy="289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2924427" y="424325"/>
        <a:ext cx="173370" cy="173837"/>
      </dsp:txXfrm>
    </dsp:sp>
    <dsp:sp modelId="{0F9F910F-8D39-4A93-9A59-41558CD81411}">
      <dsp:nvSpPr>
        <dsp:cNvPr id="0" name=""/>
        <dsp:cNvSpPr/>
      </dsp:nvSpPr>
      <dsp:spPr>
        <a:xfrm>
          <a:off x="3274907" y="111479"/>
          <a:ext cx="1168263" cy="799530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Dell</a:t>
          </a:r>
          <a:endParaRPr lang="zh-TW" sz="1800" kern="1200"/>
        </a:p>
      </dsp:txBody>
      <dsp:txXfrm>
        <a:off x="3298324" y="134896"/>
        <a:ext cx="1121429" cy="752696"/>
      </dsp:txXfrm>
    </dsp:sp>
    <dsp:sp modelId="{29CA07CE-D322-4F98-8930-303DFC772F1A}">
      <dsp:nvSpPr>
        <dsp:cNvPr id="0" name=""/>
        <dsp:cNvSpPr/>
      </dsp:nvSpPr>
      <dsp:spPr>
        <a:xfrm>
          <a:off x="4559997" y="366379"/>
          <a:ext cx="247671" cy="289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4559997" y="424325"/>
        <a:ext cx="173370" cy="173837"/>
      </dsp:txXfrm>
    </dsp:sp>
    <dsp:sp modelId="{44EE13CB-BF68-439D-B273-8C4E452B3CD3}">
      <dsp:nvSpPr>
        <dsp:cNvPr id="0" name=""/>
        <dsp:cNvSpPr/>
      </dsp:nvSpPr>
      <dsp:spPr>
        <a:xfrm>
          <a:off x="4910476" y="111479"/>
          <a:ext cx="1168263" cy="799530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Lenovo</a:t>
          </a:r>
          <a:endParaRPr lang="zh-TW" sz="1800" kern="1200"/>
        </a:p>
      </dsp:txBody>
      <dsp:txXfrm>
        <a:off x="4933893" y="134896"/>
        <a:ext cx="1121429" cy="752696"/>
      </dsp:txXfrm>
    </dsp:sp>
    <dsp:sp modelId="{C38D6007-D676-454D-9806-0CFEAE1C9EE6}">
      <dsp:nvSpPr>
        <dsp:cNvPr id="0" name=""/>
        <dsp:cNvSpPr/>
      </dsp:nvSpPr>
      <dsp:spPr>
        <a:xfrm>
          <a:off x="6195566" y="366379"/>
          <a:ext cx="247671" cy="289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6195566" y="424325"/>
        <a:ext cx="173370" cy="173837"/>
      </dsp:txXfrm>
    </dsp:sp>
    <dsp:sp modelId="{AFBFEBB0-1072-4BC5-8E5F-ABB3C42F7706}">
      <dsp:nvSpPr>
        <dsp:cNvPr id="0" name=""/>
        <dsp:cNvSpPr/>
      </dsp:nvSpPr>
      <dsp:spPr>
        <a:xfrm>
          <a:off x="6546045" y="111479"/>
          <a:ext cx="1168263" cy="79953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Toshiba</a:t>
          </a:r>
          <a:endParaRPr lang="zh-TW" sz="1800" kern="1200"/>
        </a:p>
      </dsp:txBody>
      <dsp:txXfrm>
        <a:off x="6569462" y="134896"/>
        <a:ext cx="1121429" cy="7526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18F9F-F234-4B62-ADFA-158FCA76B3BF}">
      <dsp:nvSpPr>
        <dsp:cNvPr id="0" name=""/>
        <dsp:cNvSpPr/>
      </dsp:nvSpPr>
      <dsp:spPr>
        <a:xfrm>
          <a:off x="40" y="167324"/>
          <a:ext cx="3845569" cy="9634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b="1" kern="1200" dirty="0" smtClean="0"/>
            <a:t>摩爾定律</a:t>
          </a:r>
          <a:r>
            <a:rPr lang="en-US" altLang="zh-TW" sz="2300" b="1" kern="1200" dirty="0" smtClean="0"/>
            <a:t/>
          </a:r>
          <a:br>
            <a:rPr lang="en-US" altLang="zh-TW" sz="2300" b="1" kern="1200" dirty="0" smtClean="0"/>
          </a:br>
          <a:r>
            <a:rPr lang="en-US" sz="2300" b="1" kern="1200" dirty="0" smtClean="0"/>
            <a:t>(Moore's Law)</a:t>
          </a:r>
          <a:endParaRPr lang="zh-TW" sz="2300" kern="1200" dirty="0"/>
        </a:p>
      </dsp:txBody>
      <dsp:txXfrm>
        <a:off x="40" y="167324"/>
        <a:ext cx="3845569" cy="963465"/>
      </dsp:txXfrm>
    </dsp:sp>
    <dsp:sp modelId="{8CFDBAF4-0D89-49DE-BADE-25C35D96EAB4}">
      <dsp:nvSpPr>
        <dsp:cNvPr id="0" name=""/>
        <dsp:cNvSpPr/>
      </dsp:nvSpPr>
      <dsp:spPr>
        <a:xfrm>
          <a:off x="40" y="1130790"/>
          <a:ext cx="3845569" cy="261418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300" b="1" kern="1200" dirty="0" smtClean="0"/>
            <a:t>多年來一直準確預測電腦基礎元件將更快、更小及更便宜</a:t>
          </a:r>
          <a:r>
            <a:rPr lang="zh-TW" altLang="en-US" sz="2300" b="1" kern="1200" dirty="0" smtClean="0"/>
            <a:t>。</a:t>
          </a:r>
          <a:endParaRPr lang="zh-TW" sz="2300" kern="1200" dirty="0"/>
        </a:p>
      </dsp:txBody>
      <dsp:txXfrm>
        <a:off x="40" y="1130790"/>
        <a:ext cx="3845569" cy="2614183"/>
      </dsp:txXfrm>
    </dsp:sp>
    <dsp:sp modelId="{E77925D0-932A-4973-B419-15A7E8132F75}">
      <dsp:nvSpPr>
        <dsp:cNvPr id="0" name=""/>
        <dsp:cNvSpPr/>
      </dsp:nvSpPr>
      <dsp:spPr>
        <a:xfrm>
          <a:off x="4383989" y="167324"/>
          <a:ext cx="3845569" cy="963465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b="1" kern="1200" dirty="0" smtClean="0"/>
            <a:t>梅特卡夫定律</a:t>
          </a:r>
          <a:r>
            <a:rPr lang="en-US" altLang="zh-TW" sz="2300" b="1" kern="1200" dirty="0" smtClean="0"/>
            <a:t/>
          </a:r>
          <a:br>
            <a:rPr lang="en-US" altLang="zh-TW" sz="2300" b="1" kern="1200" dirty="0" smtClean="0"/>
          </a:br>
          <a:r>
            <a:rPr lang="en-US" sz="2300" b="1" kern="1200" dirty="0" smtClean="0"/>
            <a:t>(Metcalfe's Law)</a:t>
          </a:r>
          <a:endParaRPr lang="zh-TW" sz="2300" kern="1200" dirty="0"/>
        </a:p>
      </dsp:txBody>
      <dsp:txXfrm>
        <a:off x="4383989" y="167324"/>
        <a:ext cx="3845569" cy="963465"/>
      </dsp:txXfrm>
    </dsp:sp>
    <dsp:sp modelId="{3A49CF99-97AE-4EA5-837E-807074B5A679}">
      <dsp:nvSpPr>
        <dsp:cNvPr id="0" name=""/>
        <dsp:cNvSpPr/>
      </dsp:nvSpPr>
      <dsp:spPr>
        <a:xfrm>
          <a:off x="4383989" y="1130790"/>
          <a:ext cx="3845569" cy="2614183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300" b="1" kern="1200" dirty="0" smtClean="0"/>
            <a:t>說明當一個新應用的使用者人數超過一個臨界點時，</a:t>
          </a:r>
          <a:r>
            <a:rPr lang="zh-TW" altLang="en-US" sz="2300" b="1" kern="1200" dirty="0" smtClean="0"/>
            <a:t>其</a:t>
          </a:r>
          <a:r>
            <a:rPr lang="zh-TW" sz="2300" b="1" kern="1200" dirty="0" smtClean="0"/>
            <a:t>價值就會以幾何級數成長，而</a:t>
          </a:r>
          <a:r>
            <a:rPr lang="zh-TW" altLang="en-US" sz="2300" b="1" kern="1200" dirty="0" smtClean="0"/>
            <a:t>其</a:t>
          </a:r>
          <a:r>
            <a:rPr lang="zh-TW" sz="2300" b="1" kern="1200" dirty="0" smtClean="0"/>
            <a:t>使用人口也會戲劇化地急速擴張。</a:t>
          </a:r>
          <a:endParaRPr lang="zh-TW" sz="2300" kern="1200" dirty="0"/>
        </a:p>
      </dsp:txBody>
      <dsp:txXfrm>
        <a:off x="4383989" y="1130790"/>
        <a:ext cx="3845569" cy="2614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B12AB-0481-4543-9448-EE76391C4D02}" type="datetimeFigureOut">
              <a:rPr lang="zh-TW" altLang="en-US" smtClean="0"/>
              <a:t>2015/8/24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245B1-C9B5-4CB2-8096-E56E4F101A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8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6078" y="502812"/>
            <a:ext cx="9170078" cy="635210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8" name="圓角矩形圖說文字 277"/>
          <p:cNvSpPr/>
          <p:nvPr userDrawn="1"/>
        </p:nvSpPr>
        <p:spPr>
          <a:xfrm>
            <a:off x="272957" y="953725"/>
            <a:ext cx="2737212" cy="990044"/>
          </a:xfrm>
          <a:prstGeom prst="wedgeRoundRectCallout">
            <a:avLst>
              <a:gd name="adj1" fmla="val 34844"/>
              <a:gd name="adj2" fmla="val 81478"/>
              <a:gd name="adj3" fmla="val 16667"/>
            </a:avLst>
          </a:prstGeom>
          <a:solidFill>
            <a:srgbClr val="F2F2F2">
              <a:alpha val="20000"/>
            </a:srgbClr>
          </a:solidFill>
          <a:ln w="28575">
            <a:solidFill>
              <a:srgbClr val="0000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3157953" y="1043735"/>
            <a:ext cx="5476465" cy="966748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計算機簡介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22799" y="2393950"/>
            <a:ext cx="4194429" cy="3735388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29" name="矩形 28"/>
          <p:cNvSpPr/>
          <p:nvPr userDrawn="1"/>
        </p:nvSpPr>
        <p:spPr>
          <a:xfrm>
            <a:off x="116505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 userDrawn="1"/>
        </p:nvSpPr>
        <p:spPr>
          <a:xfrm>
            <a:off x="389693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 userDrawn="1"/>
        </p:nvSpPr>
        <p:spPr>
          <a:xfrm>
            <a:off x="258070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 userDrawn="1"/>
        </p:nvSpPr>
        <p:spPr>
          <a:xfrm>
            <a:off x="542093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 userDrawn="1"/>
        </p:nvSpPr>
        <p:spPr>
          <a:xfrm>
            <a:off x="694493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 userDrawn="1"/>
        </p:nvSpPr>
        <p:spPr>
          <a:xfrm>
            <a:off x="899696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 userDrawn="1"/>
        </p:nvSpPr>
        <p:spPr>
          <a:xfrm>
            <a:off x="1172884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 userDrawn="1"/>
        </p:nvSpPr>
        <p:spPr>
          <a:xfrm>
            <a:off x="1041261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 userDrawn="1"/>
        </p:nvSpPr>
        <p:spPr>
          <a:xfrm>
            <a:off x="1325284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 userDrawn="1"/>
        </p:nvSpPr>
        <p:spPr>
          <a:xfrm>
            <a:off x="1477684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 userDrawn="1"/>
        </p:nvSpPr>
        <p:spPr>
          <a:xfrm>
            <a:off x="1698757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 userDrawn="1"/>
        </p:nvSpPr>
        <p:spPr>
          <a:xfrm>
            <a:off x="197194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/>
          <p:cNvSpPr/>
          <p:nvPr userDrawn="1"/>
        </p:nvSpPr>
        <p:spPr>
          <a:xfrm>
            <a:off x="1840322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/>
          <p:cNvSpPr/>
          <p:nvPr userDrawn="1"/>
        </p:nvSpPr>
        <p:spPr>
          <a:xfrm>
            <a:off x="212434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 userDrawn="1"/>
        </p:nvSpPr>
        <p:spPr>
          <a:xfrm>
            <a:off x="227674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 userDrawn="1"/>
        </p:nvSpPr>
        <p:spPr>
          <a:xfrm>
            <a:off x="2512458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 userDrawn="1"/>
        </p:nvSpPr>
        <p:spPr>
          <a:xfrm>
            <a:off x="2785646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 userDrawn="1"/>
        </p:nvSpPr>
        <p:spPr>
          <a:xfrm>
            <a:off x="2654023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 userDrawn="1"/>
        </p:nvSpPr>
        <p:spPr>
          <a:xfrm>
            <a:off x="2938046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 userDrawn="1"/>
        </p:nvSpPr>
        <p:spPr>
          <a:xfrm>
            <a:off x="3090446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 userDrawn="1"/>
        </p:nvSpPr>
        <p:spPr>
          <a:xfrm>
            <a:off x="3318937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 userDrawn="1"/>
        </p:nvSpPr>
        <p:spPr>
          <a:xfrm>
            <a:off x="359212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 userDrawn="1"/>
        </p:nvSpPr>
        <p:spPr>
          <a:xfrm>
            <a:off x="3460502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 userDrawn="1"/>
        </p:nvSpPr>
        <p:spPr>
          <a:xfrm>
            <a:off x="374452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/>
          <p:cNvSpPr/>
          <p:nvPr userDrawn="1"/>
        </p:nvSpPr>
        <p:spPr>
          <a:xfrm>
            <a:off x="389692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 userDrawn="1"/>
        </p:nvSpPr>
        <p:spPr>
          <a:xfrm>
            <a:off x="4129027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 userDrawn="1"/>
        </p:nvSpPr>
        <p:spPr>
          <a:xfrm>
            <a:off x="440221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 userDrawn="1"/>
        </p:nvSpPr>
        <p:spPr>
          <a:xfrm>
            <a:off x="4270592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 userDrawn="1"/>
        </p:nvSpPr>
        <p:spPr>
          <a:xfrm>
            <a:off x="455461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 userDrawn="1"/>
        </p:nvSpPr>
        <p:spPr>
          <a:xfrm>
            <a:off x="470701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 userDrawn="1"/>
        </p:nvSpPr>
        <p:spPr>
          <a:xfrm>
            <a:off x="4939117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 userDrawn="1"/>
        </p:nvSpPr>
        <p:spPr>
          <a:xfrm>
            <a:off x="521230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/>
          <p:nvPr userDrawn="1"/>
        </p:nvSpPr>
        <p:spPr>
          <a:xfrm>
            <a:off x="5080682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 userDrawn="1"/>
        </p:nvSpPr>
        <p:spPr>
          <a:xfrm>
            <a:off x="536470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/>
          <p:nvPr userDrawn="1"/>
        </p:nvSpPr>
        <p:spPr>
          <a:xfrm>
            <a:off x="551710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 userDrawn="1"/>
        </p:nvSpPr>
        <p:spPr>
          <a:xfrm>
            <a:off x="5749207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 83"/>
          <p:cNvSpPr/>
          <p:nvPr userDrawn="1"/>
        </p:nvSpPr>
        <p:spPr>
          <a:xfrm>
            <a:off x="6022395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/>
          <p:cNvSpPr/>
          <p:nvPr userDrawn="1"/>
        </p:nvSpPr>
        <p:spPr>
          <a:xfrm>
            <a:off x="5890772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/>
          <p:cNvSpPr/>
          <p:nvPr userDrawn="1"/>
        </p:nvSpPr>
        <p:spPr>
          <a:xfrm>
            <a:off x="6174795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/>
          <p:cNvSpPr/>
          <p:nvPr userDrawn="1"/>
        </p:nvSpPr>
        <p:spPr>
          <a:xfrm>
            <a:off x="6327195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 userDrawn="1"/>
        </p:nvSpPr>
        <p:spPr>
          <a:xfrm>
            <a:off x="6563896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 userDrawn="1"/>
        </p:nvSpPr>
        <p:spPr>
          <a:xfrm>
            <a:off x="6837084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/>
          <p:cNvSpPr/>
          <p:nvPr userDrawn="1"/>
        </p:nvSpPr>
        <p:spPr>
          <a:xfrm>
            <a:off x="6705461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 90"/>
          <p:cNvSpPr/>
          <p:nvPr userDrawn="1"/>
        </p:nvSpPr>
        <p:spPr>
          <a:xfrm>
            <a:off x="6989484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/>
          <p:cNvSpPr/>
          <p:nvPr userDrawn="1"/>
        </p:nvSpPr>
        <p:spPr>
          <a:xfrm>
            <a:off x="7141884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 92"/>
          <p:cNvSpPr/>
          <p:nvPr userDrawn="1"/>
        </p:nvSpPr>
        <p:spPr>
          <a:xfrm>
            <a:off x="7369387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/>
          <p:cNvSpPr/>
          <p:nvPr userDrawn="1"/>
        </p:nvSpPr>
        <p:spPr>
          <a:xfrm>
            <a:off x="7642575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矩形 94"/>
          <p:cNvSpPr/>
          <p:nvPr userDrawn="1"/>
        </p:nvSpPr>
        <p:spPr>
          <a:xfrm>
            <a:off x="7510952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 95"/>
          <p:cNvSpPr/>
          <p:nvPr userDrawn="1"/>
        </p:nvSpPr>
        <p:spPr>
          <a:xfrm>
            <a:off x="7794975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 96"/>
          <p:cNvSpPr/>
          <p:nvPr userDrawn="1"/>
        </p:nvSpPr>
        <p:spPr>
          <a:xfrm>
            <a:off x="7947375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矩形 97"/>
          <p:cNvSpPr/>
          <p:nvPr userDrawn="1"/>
        </p:nvSpPr>
        <p:spPr>
          <a:xfrm>
            <a:off x="8171734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矩形 98"/>
          <p:cNvSpPr/>
          <p:nvPr userDrawn="1"/>
        </p:nvSpPr>
        <p:spPr>
          <a:xfrm>
            <a:off x="8444922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矩形 99"/>
          <p:cNvSpPr/>
          <p:nvPr userDrawn="1"/>
        </p:nvSpPr>
        <p:spPr>
          <a:xfrm>
            <a:off x="8313299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矩形 100"/>
          <p:cNvSpPr/>
          <p:nvPr userDrawn="1"/>
        </p:nvSpPr>
        <p:spPr>
          <a:xfrm>
            <a:off x="8597322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矩形 101"/>
          <p:cNvSpPr/>
          <p:nvPr userDrawn="1"/>
        </p:nvSpPr>
        <p:spPr>
          <a:xfrm>
            <a:off x="8749722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矩形 102"/>
          <p:cNvSpPr/>
          <p:nvPr userDrawn="1"/>
        </p:nvSpPr>
        <p:spPr>
          <a:xfrm>
            <a:off x="8969629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5" name="圖片版面配置區 274"/>
          <p:cNvSpPr>
            <a:spLocks noGrp="1"/>
          </p:cNvSpPr>
          <p:nvPr>
            <p:ph type="pic" sz="quarter" idx="13"/>
          </p:nvPr>
        </p:nvSpPr>
        <p:spPr>
          <a:xfrm>
            <a:off x="0" y="2393950"/>
            <a:ext cx="4622800" cy="373538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76" name="文字方塊 275"/>
          <p:cNvSpPr txBox="1"/>
          <p:nvPr userDrawn="1"/>
        </p:nvSpPr>
        <p:spPr>
          <a:xfrm>
            <a:off x="264913" y="975500"/>
            <a:ext cx="2768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CHAPTER</a:t>
            </a:r>
            <a:r>
              <a:rPr lang="zh-TW" alt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5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01</a:t>
            </a:r>
            <a:endParaRPr lang="zh-TW" altLang="en-US" sz="5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1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42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0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999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20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351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28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3865"/>
            <a:ext cx="8229600" cy="3912298"/>
          </a:xfr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zh-TW" altLang="en-US" sz="28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"/>
              <a:defRPr lang="zh-TW" altLang="en-US" sz="26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微軟正黑體" panose="020B0604030504040204" pitchFamily="34" charset="-120"/>
              <a:buChar char="■"/>
              <a:defRPr lang="zh-TW" altLang="en-US" sz="24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lang="zh-TW" altLang="en-US" sz="20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lang="zh-TW" altLang="en-US" sz="1800" b="1" kern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01</a:t>
            </a:r>
            <a:endParaRPr lang="zh-TW" alt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30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78750"/>
            <a:ext cx="8229600" cy="4947413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01</a:t>
            </a:r>
            <a:endParaRPr lang="zh-TW" alt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75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01</a:t>
            </a:r>
            <a:endParaRPr lang="zh-TW" alt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457200" y="1133745"/>
            <a:ext cx="8229600" cy="4992418"/>
          </a:xfrm>
        </p:spPr>
        <p:txBody>
          <a:bodyPr/>
          <a:lstStyle>
            <a:lvl1pPr marL="457200" indent="-457200">
              <a:buFontTx/>
              <a:buBlip>
                <a:blip r:embed="rId4"/>
              </a:buBlip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720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01</a:t>
            </a:r>
            <a:endParaRPr lang="zh-TW" alt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683018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 userDrawn="1"/>
        </p:nvSpPr>
        <p:spPr>
          <a:xfrm>
            <a:off x="115162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 userDrawn="1"/>
        </p:nvSpPr>
        <p:spPr>
          <a:xfrm>
            <a:off x="160167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 userDrawn="1"/>
        </p:nvSpPr>
        <p:spPr>
          <a:xfrm>
            <a:off x="2051720" y="1180091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683018" y="1196984"/>
            <a:ext cx="222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名　人　軼　事</a:t>
            </a:r>
            <a:endParaRPr lang="en-US" altLang="zh-TW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349" name="Picture 13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7232">
            <a:off x="8013955" y="1273755"/>
            <a:ext cx="1038226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616" y="1132600"/>
            <a:ext cx="2456765" cy="63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6" y="2035362"/>
            <a:ext cx="8229600" cy="3778903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649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01</a:t>
            </a:r>
            <a:endParaRPr lang="zh-TW" alt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14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9274" y="1132600"/>
            <a:ext cx="730257" cy="906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D:\製作中\02再版書\0558909\資訊小耳朵 圖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38104"/>
            <a:ext cx="4545505" cy="14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517653" y="1628800"/>
            <a:ext cx="444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資　　訊　　小　　耳　　朵　</a:t>
            </a:r>
            <a:endParaRPr lang="en-US" altLang="zh-TW" sz="24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406096" y="2256499"/>
            <a:ext cx="8229600" cy="3557766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875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43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58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橢圓 7"/>
          <p:cNvSpPr/>
          <p:nvPr userDrawn="1"/>
        </p:nvSpPr>
        <p:spPr>
          <a:xfrm>
            <a:off x="161510" y="6219310"/>
            <a:ext cx="450050" cy="450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296525" y="6219310"/>
            <a:ext cx="450050" cy="450050"/>
          </a:xfrm>
          <a:prstGeom prst="ellipse">
            <a:avLst/>
          </a:prstGeom>
          <a:solidFill>
            <a:srgbClr val="9BBB5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251520" y="6259669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089E88-AE65-4CA2-BA11-4B6DC14C3389}" type="slidenum">
              <a:rPr lang="zh-TW" altLang="en-US" smtClean="0">
                <a:solidFill>
                  <a:schemeClr val="bg1"/>
                </a:solidFill>
              </a:rPr>
              <a:t>‹#›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桌面\logo.png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95" y="6304952"/>
            <a:ext cx="945105" cy="27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動作按鈕: 上一項 3">
            <a:hlinkClick r:id="" action="ppaction://hlinkshowjump?jump=previousslide" highlightClick="1"/>
          </p:cNvPr>
          <p:cNvSpPr/>
          <p:nvPr userDrawn="1"/>
        </p:nvSpPr>
        <p:spPr>
          <a:xfrm>
            <a:off x="7452320" y="6296111"/>
            <a:ext cx="360000" cy="36000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首頁 4">
            <a:hlinkClick r:id="" action="ppaction://hlinkshowjump?jump=firstslide" highlightClick="1"/>
          </p:cNvPr>
          <p:cNvSpPr/>
          <p:nvPr userDrawn="1"/>
        </p:nvSpPr>
        <p:spPr>
          <a:xfrm>
            <a:off x="7992380" y="6296111"/>
            <a:ext cx="360000" cy="360000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動作按鈕: 下一項 5">
            <a:hlinkClick r:id="" action="ppaction://hlinkshowjump?jump=nextslide" highlightClick="1"/>
          </p:cNvPr>
          <p:cNvSpPr/>
          <p:nvPr userDrawn="1"/>
        </p:nvSpPr>
        <p:spPr>
          <a:xfrm>
            <a:off x="8492930" y="6295222"/>
            <a:ext cx="360000" cy="36000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0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1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8.xml"/><Relationship Id="rId5" Type="http://schemas.openxmlformats.org/officeDocument/2006/relationships/slide" Target="slide62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7" Type="http://schemas.openxmlformats.org/officeDocument/2006/relationships/slide" Target="slide77.xml"/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5.xml"/><Relationship Id="rId4" Type="http://schemas.openxmlformats.org/officeDocument/2006/relationships/slide" Target="slide7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線接點 28"/>
          <p:cNvCxnSpPr/>
          <p:nvPr/>
        </p:nvCxnSpPr>
        <p:spPr>
          <a:xfrm>
            <a:off x="3157953" y="2010483"/>
            <a:ext cx="5779532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製作中\02再版書\0558909\章首頁\not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204" y="1983133"/>
            <a:ext cx="3790950" cy="44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3157953" y="1043735"/>
            <a:ext cx="5476465" cy="93939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535" y="2513414"/>
            <a:ext cx="4097117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401888">
            <a:off x="512574" y="2694412"/>
            <a:ext cx="4097117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077218">
            <a:off x="638000" y="2912631"/>
            <a:ext cx="4097117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" name="矩形 2"/>
          <p:cNvSpPr/>
          <p:nvPr/>
        </p:nvSpPr>
        <p:spPr>
          <a:xfrm>
            <a:off x="5374295" y="2390441"/>
            <a:ext cx="322876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sldjump"/>
              </a:rPr>
              <a:t>1-1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sldjump"/>
              </a:rPr>
              <a:t>計算機科學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sldjump"/>
              </a:rPr>
              <a:t>大事記</a:t>
            </a:r>
            <a:endParaRPr lang="en-US" altLang="zh-TW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1-2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當代計算機的通用架構</a:t>
            </a:r>
            <a:endParaRPr lang="zh-TW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1-3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計算機應用及未來展望</a:t>
            </a:r>
            <a:endParaRPr lang="zh-TW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37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1-1 </a:t>
            </a:r>
            <a:r>
              <a:rPr lang="zh-TW" altLang="en-US" dirty="0"/>
              <a:t>計算機科學大事記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西元</a:t>
            </a:r>
            <a:r>
              <a:rPr lang="en-US" altLang="zh-TW" dirty="0" smtClean="0"/>
              <a:t>1944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zh-TW" altLang="en-US" dirty="0"/>
              <a:t>哈佛大學在</a:t>
            </a:r>
            <a:r>
              <a:rPr lang="en-US" altLang="zh-TW" dirty="0"/>
              <a:t>IBM</a:t>
            </a:r>
            <a:r>
              <a:rPr lang="zh-TW" altLang="en-US" dirty="0"/>
              <a:t>贊助下，完成了第一部電動機械</a:t>
            </a:r>
            <a:r>
              <a:rPr lang="zh-TW" altLang="en-US" dirty="0" smtClean="0"/>
              <a:t>計算機</a:t>
            </a:r>
            <a:r>
              <a:rPr lang="zh-TW" altLang="en-US" dirty="0"/>
              <a:t>，稱為</a:t>
            </a:r>
            <a:r>
              <a:rPr lang="zh-TW" altLang="en-US" dirty="0">
                <a:solidFill>
                  <a:srgbClr val="C00000"/>
                </a:solidFill>
              </a:rPr>
              <a:t>馬克</a:t>
            </a:r>
            <a:r>
              <a:rPr lang="zh-TW" altLang="en-US" dirty="0" smtClean="0">
                <a:solidFill>
                  <a:srgbClr val="C00000"/>
                </a:solidFill>
              </a:rPr>
              <a:t>一號</a:t>
            </a:r>
            <a:r>
              <a:rPr lang="en-US" altLang="zh-TW" dirty="0" smtClean="0"/>
              <a:t>(Mark I)</a:t>
            </a:r>
            <a:r>
              <a:rPr lang="zh-TW" altLang="en-US" dirty="0" smtClean="0"/>
              <a:t> 。</a:t>
            </a:r>
            <a:endParaRPr lang="en-US" altLang="zh-TW" dirty="0" smtClean="0"/>
          </a:p>
          <a:p>
            <a:r>
              <a:rPr lang="zh-TW" altLang="en-US" dirty="0"/>
              <a:t>西元</a:t>
            </a:r>
            <a:r>
              <a:rPr lang="en-US" altLang="zh-TW" dirty="0" smtClean="0"/>
              <a:t>1945</a:t>
            </a:r>
            <a:r>
              <a:rPr lang="zh-TW" altLang="en-US" dirty="0" smtClean="0"/>
              <a:t>年</a:t>
            </a:r>
            <a:endParaRPr lang="en-US" altLang="zh-TW" dirty="0" smtClean="0"/>
          </a:p>
          <a:p>
            <a:pPr lvl="1"/>
            <a:r>
              <a:rPr lang="zh-TW" altLang="en-US" dirty="0">
                <a:solidFill>
                  <a:srgbClr val="C00000"/>
                </a:solidFill>
              </a:rPr>
              <a:t>馮紐</a:t>
            </a:r>
            <a:r>
              <a:rPr lang="zh-TW" altLang="en-US" dirty="0" smtClean="0">
                <a:solidFill>
                  <a:srgbClr val="C00000"/>
                </a:solidFill>
              </a:rPr>
              <a:t>曼</a:t>
            </a:r>
            <a:r>
              <a:rPr lang="en-US" altLang="zh-TW" dirty="0" smtClean="0"/>
              <a:t>(John </a:t>
            </a:r>
            <a:r>
              <a:rPr lang="en-US" altLang="zh-TW" dirty="0"/>
              <a:t>Louis von </a:t>
            </a:r>
            <a:r>
              <a:rPr lang="en-US" altLang="zh-TW" dirty="0" smtClean="0"/>
              <a:t>Neumann)</a:t>
            </a:r>
            <a:br>
              <a:rPr lang="en-US" altLang="zh-TW" dirty="0" smtClean="0"/>
            </a:br>
            <a:r>
              <a:rPr lang="zh-TW" altLang="en-US" dirty="0" smtClean="0"/>
              <a:t>介紹了</a:t>
            </a:r>
            <a:r>
              <a:rPr lang="zh-TW" altLang="en-US" dirty="0" smtClean="0">
                <a:solidFill>
                  <a:srgbClr val="C00000"/>
                </a:solidFill>
              </a:rPr>
              <a:t>儲存程式</a:t>
            </a:r>
            <a:r>
              <a:rPr lang="en-US" altLang="zh-TW" dirty="0" smtClean="0"/>
              <a:t>(stored program)</a:t>
            </a:r>
            <a:br>
              <a:rPr lang="en-US" altLang="zh-TW" dirty="0" smtClean="0"/>
            </a:br>
            <a:r>
              <a:rPr lang="zh-TW" altLang="en-US" dirty="0" smtClean="0"/>
              <a:t>的概念</a:t>
            </a:r>
            <a:r>
              <a:rPr lang="zh-TW" altLang="en-US" dirty="0"/>
              <a:t>，今日的數位電腦基本上都</a:t>
            </a:r>
            <a:r>
              <a:rPr lang="zh-TW" altLang="en-US" dirty="0" smtClean="0"/>
              <a:t>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採用</a:t>
            </a:r>
            <a:r>
              <a:rPr lang="zh-TW" altLang="en-US" dirty="0"/>
              <a:t>這個概念所建構而成的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270" y="3596453"/>
            <a:ext cx="1665185" cy="2161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矩形 6"/>
          <p:cNvSpPr/>
          <p:nvPr/>
        </p:nvSpPr>
        <p:spPr>
          <a:xfrm>
            <a:off x="7152960" y="5669958"/>
            <a:ext cx="99011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馮紐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曼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22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627062" y="1277965"/>
            <a:ext cx="3887787" cy="2232025"/>
          </a:xfrm>
          <a:prstGeom prst="rect">
            <a:avLst/>
          </a:prstGeom>
          <a:solidFill>
            <a:srgbClr val="2B2E3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578349" y="1277965"/>
            <a:ext cx="3889375" cy="2232025"/>
          </a:xfrm>
          <a:prstGeom prst="rect">
            <a:avLst/>
          </a:prstGeom>
          <a:solidFill>
            <a:srgbClr val="21A3D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27062" y="3592540"/>
            <a:ext cx="3887787" cy="2232025"/>
          </a:xfrm>
          <a:prstGeom prst="rect">
            <a:avLst/>
          </a:prstGeom>
          <a:solidFill>
            <a:srgbClr val="21A3D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578349" y="3592540"/>
            <a:ext cx="3889375" cy="2232025"/>
          </a:xfrm>
          <a:prstGeom prst="rect">
            <a:avLst/>
          </a:prstGeom>
          <a:solidFill>
            <a:srgbClr val="2B2E3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2186735" y="2018163"/>
            <a:ext cx="204414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第一代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電腦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真空管時期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800" b="1" dirty="0" smtClean="0">
                <a:solidFill>
                  <a:schemeClr val="bg1"/>
                </a:solidFill>
              </a:rPr>
              <a:t>(1946~1958)</a:t>
            </a:r>
            <a:endParaRPr lang="zh-TW" altLang="en-US" sz="2800" b="1" dirty="0">
              <a:solidFill>
                <a:schemeClr val="bg1"/>
              </a:solidFill>
            </a:endParaRPr>
          </a:p>
          <a:p>
            <a:pPr algn="ctr"/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4887035" y="2018163"/>
            <a:ext cx="241123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第二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代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電腦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電晶體時期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(1959~1963)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826695" y="3834045"/>
            <a:ext cx="25641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第三代電腦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積體電路時期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(1964~1970)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4887034" y="3834045"/>
            <a:ext cx="35806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第四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代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電腦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超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大型積體電路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時期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(1971</a:t>
            </a:r>
          </a:p>
          <a:p>
            <a:pPr lvl="1"/>
            <a:r>
              <a: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迄今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064" y="4788152"/>
            <a:ext cx="2071484" cy="1782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79" y="1065595"/>
            <a:ext cx="1709211" cy="24765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4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第一代電腦：真空管時期</a:t>
            </a:r>
            <a:r>
              <a:rPr lang="en-US" altLang="zh-TW" dirty="0" smtClean="0"/>
              <a:t>(1946~1958)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213865"/>
            <a:ext cx="6500065" cy="3912298"/>
          </a:xfrm>
        </p:spPr>
        <p:txBody>
          <a:bodyPr>
            <a:normAutofit/>
          </a:bodyPr>
          <a:lstStyle/>
          <a:p>
            <a:r>
              <a:rPr lang="zh-TW" altLang="en-US" dirty="0"/>
              <a:t>西元</a:t>
            </a:r>
            <a:r>
              <a:rPr lang="en-US" altLang="zh-TW" dirty="0"/>
              <a:t>1946</a:t>
            </a:r>
            <a:r>
              <a:rPr lang="zh-TW" altLang="en-US" dirty="0"/>
              <a:t>年</a:t>
            </a:r>
          </a:p>
          <a:p>
            <a:pPr lvl="1"/>
            <a:r>
              <a:rPr lang="zh-TW" altLang="en-US" dirty="0"/>
              <a:t>賓州</a:t>
            </a:r>
            <a:r>
              <a:rPr lang="zh-TW" altLang="en-US" dirty="0" smtClean="0"/>
              <a:t>大學</a:t>
            </a:r>
            <a:r>
              <a:rPr lang="en-US" altLang="zh-TW" dirty="0" smtClean="0"/>
              <a:t>John</a:t>
            </a:r>
            <a:r>
              <a:rPr lang="en-US" altLang="zh-TW" dirty="0"/>
              <a:t>. W. </a:t>
            </a:r>
            <a:r>
              <a:rPr lang="en-US" altLang="zh-TW" dirty="0" err="1"/>
              <a:t>Mauchly</a:t>
            </a:r>
            <a:r>
              <a:rPr lang="zh-TW" altLang="en-US" dirty="0" smtClean="0"/>
              <a:t>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J</a:t>
            </a:r>
            <a:r>
              <a:rPr lang="en-US" altLang="zh-TW" dirty="0"/>
              <a:t>. </a:t>
            </a:r>
            <a:r>
              <a:rPr lang="en-US" altLang="zh-TW" dirty="0" err="1"/>
              <a:t>Presper</a:t>
            </a:r>
            <a:r>
              <a:rPr lang="en-US" altLang="zh-TW" dirty="0"/>
              <a:t> Eckert, Jr.</a:t>
            </a:r>
            <a:r>
              <a:rPr lang="zh-TW" altLang="en-US" dirty="0" smtClean="0"/>
              <a:t>製造第一</a:t>
            </a:r>
            <a:r>
              <a:rPr lang="zh-TW" altLang="en-US" dirty="0"/>
              <a:t>部以</a:t>
            </a:r>
            <a:r>
              <a:rPr lang="zh-TW" altLang="en-US" dirty="0" smtClean="0">
                <a:solidFill>
                  <a:srgbClr val="C00000"/>
                </a:solidFill>
              </a:rPr>
              <a:t>真空管</a:t>
            </a:r>
            <a:r>
              <a:rPr lang="en-US" altLang="zh-TW" dirty="0" smtClean="0"/>
              <a:t>(vacuum tube)</a:t>
            </a:r>
            <a:r>
              <a:rPr lang="zh-TW" altLang="en-US" dirty="0" smtClean="0"/>
              <a:t>為</a:t>
            </a:r>
            <a:r>
              <a:rPr lang="zh-TW" altLang="en-US" dirty="0"/>
              <a:t>基礎元件的計算機，</a:t>
            </a:r>
            <a:r>
              <a:rPr lang="zh-TW" altLang="en-US" dirty="0" smtClean="0"/>
              <a:t>稱為</a:t>
            </a:r>
            <a:r>
              <a:rPr lang="en-US" altLang="zh-TW" dirty="0" smtClean="0">
                <a:solidFill>
                  <a:srgbClr val="C00000"/>
                </a:solidFill>
              </a:rPr>
              <a:t>ENIAC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 smtClean="0">
                <a:solidFill>
                  <a:srgbClr val="0070C0"/>
                </a:solidFill>
              </a:rPr>
              <a:t>ENIAC</a:t>
            </a:r>
            <a:r>
              <a:rPr lang="zh-TW" altLang="en-US" dirty="0" smtClean="0"/>
              <a:t>和</a:t>
            </a:r>
            <a:r>
              <a:rPr lang="en-US" altLang="zh-TW" dirty="0" smtClean="0">
                <a:solidFill>
                  <a:srgbClr val="0070C0"/>
                </a:solidFill>
              </a:rPr>
              <a:t>UNIVAC I </a:t>
            </a:r>
            <a:r>
              <a:rPr lang="zh-TW" altLang="en-US" dirty="0" smtClean="0"/>
              <a:t>開啟了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第一代電腦：真空管時期。</a:t>
            </a:r>
          </a:p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2290" y="1672812"/>
            <a:ext cx="1398405" cy="2026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3500">
            <a:off x="5730865" y="4192584"/>
            <a:ext cx="2483380" cy="1871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3" name="矩形 22"/>
          <p:cNvSpPr/>
          <p:nvPr/>
        </p:nvSpPr>
        <p:spPr>
          <a:xfrm rot="559134">
            <a:off x="8019452" y="4481558"/>
            <a:ext cx="75847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dirty="0"/>
              <a:t>ENIAC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 rot="21034846">
            <a:off x="6246214" y="2003486"/>
            <a:ext cx="877163" cy="369332"/>
          </a:xfrm>
          <a:prstGeom prst="rect">
            <a:avLst/>
          </a:prstGeom>
          <a:solidFill>
            <a:srgbClr val="FFCC66"/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真空管</a:t>
            </a:r>
          </a:p>
        </p:txBody>
      </p:sp>
    </p:spTree>
    <p:extLst>
      <p:ext uri="{BB962C8B-B14F-4D97-AF65-F5344CB8AC3E}">
        <p14:creationId xmlns:p14="http://schemas.microsoft.com/office/powerpoint/2010/main" val="20028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第一代電腦：真空管</a:t>
            </a:r>
            <a:r>
              <a:rPr lang="zh-TW" altLang="en-US" dirty="0" smtClean="0"/>
              <a:t>時期</a:t>
            </a:r>
            <a:r>
              <a:rPr lang="en-US" altLang="zh-TW" dirty="0" smtClean="0"/>
              <a:t>(1946~1958)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西元</a:t>
            </a:r>
            <a:r>
              <a:rPr lang="en-US" altLang="zh-TW" dirty="0" smtClean="0"/>
              <a:t>1947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ACM</a:t>
            </a:r>
            <a:r>
              <a:rPr lang="en-US" altLang="zh-TW" dirty="0" smtClean="0"/>
              <a:t>(the </a:t>
            </a:r>
            <a:r>
              <a:rPr lang="en-US" altLang="zh-TW" dirty="0"/>
              <a:t>Association for Computing </a:t>
            </a:r>
            <a:r>
              <a:rPr lang="en-US" altLang="zh-TW" dirty="0" smtClean="0"/>
              <a:t>Machinery)</a:t>
            </a:r>
            <a:r>
              <a:rPr lang="zh-TW" altLang="en-US" dirty="0" smtClean="0"/>
              <a:t>開始</a:t>
            </a:r>
            <a:r>
              <a:rPr lang="zh-TW" altLang="en-US" dirty="0"/>
              <a:t>提供交換計算機領域相關資訊、想法及發現的</a:t>
            </a:r>
            <a:r>
              <a:rPr lang="zh-TW" altLang="en-US" dirty="0" smtClean="0"/>
              <a:t>園地。</a:t>
            </a:r>
            <a:endParaRPr lang="en-US" altLang="zh-TW" dirty="0" smtClean="0"/>
          </a:p>
          <a:p>
            <a:r>
              <a:rPr lang="zh-TW" altLang="en-US" dirty="0"/>
              <a:t>西元</a:t>
            </a:r>
            <a:r>
              <a:rPr lang="en-US" altLang="zh-TW" dirty="0" smtClean="0"/>
              <a:t>1948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en-US" altLang="zh-TW" dirty="0" smtClean="0"/>
              <a:t>Richard </a:t>
            </a:r>
            <a:r>
              <a:rPr lang="en-US" altLang="zh-TW" dirty="0"/>
              <a:t>Hamming</a:t>
            </a:r>
            <a:r>
              <a:rPr lang="zh-TW" altLang="en-US" dirty="0" smtClean="0"/>
              <a:t>發明</a:t>
            </a:r>
            <a:r>
              <a:rPr lang="en-US" altLang="zh-TW" dirty="0" smtClean="0">
                <a:solidFill>
                  <a:srgbClr val="0070C0"/>
                </a:solidFill>
              </a:rPr>
              <a:t>Hamming code</a:t>
            </a:r>
            <a:r>
              <a:rPr lang="en-US" altLang="zh-TW" dirty="0" smtClean="0"/>
              <a:t>(</a:t>
            </a:r>
            <a:r>
              <a:rPr lang="zh-TW" altLang="en-US" dirty="0" smtClean="0"/>
              <a:t>漢明碼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zh-TW" altLang="en-US" dirty="0"/>
              <a:t>可找出傳輸資料的錯誤並訂正之，此技巧被</a:t>
            </a:r>
            <a:r>
              <a:rPr lang="zh-TW" altLang="en-US" dirty="0" smtClean="0"/>
              <a:t>廣泛應用</a:t>
            </a:r>
            <a:r>
              <a:rPr lang="zh-TW" altLang="en-US" dirty="0"/>
              <a:t>在電腦及電話系統。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71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565" y="1583795"/>
            <a:ext cx="6858000" cy="3114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D:\製作中\02再版書\0558909\QRcode\ch01計算機簡介\1-7AC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4800" y="2311026"/>
            <a:ext cx="1660215" cy="16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5610835" y="4194085"/>
            <a:ext cx="2927930" cy="1325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/>
              <a:t>ACM</a:t>
            </a:r>
            <a:r>
              <a:rPr lang="zh-TW" altLang="en-US" b="1" dirty="0"/>
              <a:t>是世上最早及最大的計算機教育及研究學會，今日已是橫跨百國的重要學術</a:t>
            </a:r>
            <a:r>
              <a:rPr lang="zh-TW" altLang="en-US" b="1" dirty="0" smtClean="0"/>
              <a:t>組織。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5776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第一代電腦：真空管</a:t>
            </a:r>
            <a:r>
              <a:rPr lang="zh-TW" altLang="en-US" dirty="0" smtClean="0"/>
              <a:t>時期</a:t>
            </a:r>
            <a:r>
              <a:rPr lang="en-US" altLang="zh-TW" dirty="0" smtClean="0"/>
              <a:t>(1946~1958)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1" y="2213865"/>
            <a:ext cx="5915000" cy="3912298"/>
          </a:xfrm>
        </p:spPr>
        <p:txBody>
          <a:bodyPr/>
          <a:lstStyle/>
          <a:p>
            <a:r>
              <a:rPr lang="zh-TW" altLang="en-US" dirty="0"/>
              <a:t>西元</a:t>
            </a:r>
            <a:r>
              <a:rPr lang="en-US" altLang="zh-TW" dirty="0" smtClean="0"/>
              <a:t>1952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en-US" altLang="zh-TW" dirty="0" smtClean="0"/>
              <a:t>Grace </a:t>
            </a:r>
            <a:r>
              <a:rPr lang="en-US" altLang="zh-TW" dirty="0"/>
              <a:t>Murray Hopper</a:t>
            </a:r>
            <a:r>
              <a:rPr lang="zh-TW" altLang="en-US" dirty="0"/>
              <a:t>設計了第一個</a:t>
            </a:r>
            <a:r>
              <a:rPr lang="zh-TW" altLang="en-US" dirty="0" smtClean="0">
                <a:solidFill>
                  <a:srgbClr val="C00000"/>
                </a:solidFill>
              </a:rPr>
              <a:t>編譯器</a:t>
            </a:r>
            <a:r>
              <a:rPr lang="en-US" altLang="zh-TW" dirty="0" smtClean="0"/>
              <a:t>(compiler)</a:t>
            </a:r>
            <a:r>
              <a:rPr lang="zh-TW" altLang="en-US" dirty="0" smtClean="0"/>
              <a:t>：</a:t>
            </a:r>
            <a:r>
              <a:rPr lang="en-US" altLang="zh-TW" dirty="0">
                <a:solidFill>
                  <a:srgbClr val="C00000"/>
                </a:solidFill>
              </a:rPr>
              <a:t>A-0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編譯器</a:t>
            </a:r>
            <a:r>
              <a:rPr lang="zh-TW" altLang="en-US" dirty="0"/>
              <a:t>是用來將程式語言所寫的程式轉換成電腦可執行的</a:t>
            </a:r>
            <a:r>
              <a:rPr lang="en-US" altLang="zh-TW" dirty="0"/>
              <a:t>0</a:t>
            </a:r>
            <a:r>
              <a:rPr lang="zh-TW" altLang="en-US" dirty="0"/>
              <a:t>與</a:t>
            </a:r>
            <a:r>
              <a:rPr lang="en-US" altLang="zh-TW" dirty="0"/>
              <a:t>1</a:t>
            </a:r>
            <a:r>
              <a:rPr lang="zh-TW" altLang="en-US" dirty="0"/>
              <a:t>數列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7215" y="2708920"/>
            <a:ext cx="2070230" cy="3111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grpSp>
        <p:nvGrpSpPr>
          <p:cNvPr id="6" name="组合 3"/>
          <p:cNvGrpSpPr>
            <a:grpSpLocks/>
          </p:cNvGrpSpPr>
          <p:nvPr/>
        </p:nvGrpSpPr>
        <p:grpSpPr bwMode="auto">
          <a:xfrm>
            <a:off x="1496256" y="4612270"/>
            <a:ext cx="5221118" cy="1368425"/>
            <a:chOff x="900113" y="2997200"/>
            <a:chExt cx="10598074" cy="1368425"/>
          </a:xfrm>
        </p:grpSpPr>
        <p:sp>
          <p:nvSpPr>
            <p:cNvPr id="7" name="Pentagon 12"/>
            <p:cNvSpPr>
              <a:spLocks noChangeArrowheads="1"/>
            </p:cNvSpPr>
            <p:nvPr/>
          </p:nvSpPr>
          <p:spPr bwMode="auto">
            <a:xfrm>
              <a:off x="900113" y="3579813"/>
              <a:ext cx="10598074" cy="466725"/>
            </a:xfrm>
            <a:prstGeom prst="homePlate">
              <a:avLst>
                <a:gd name="adj" fmla="val 51722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FF66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anchor="ctr"/>
            <a:lstStyle/>
            <a:p>
              <a:pPr indent="-342900" algn="ctr">
                <a:buFont typeface="Calibri" pitchFamily="34" charset="0"/>
                <a:buAutoNum type="arabicPeriod"/>
              </a:pPr>
              <a:endParaRPr lang="zh-CN" altLang="zh-CN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070287" y="3643898"/>
              <a:ext cx="10427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TW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Grace Hopper</a:t>
              </a:r>
              <a:r>
                <a:rPr lang="zh-TW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是世界公認最偉大的女性資訊學家之一</a:t>
              </a:r>
            </a:p>
          </p:txBody>
        </p:sp>
        <p:sp>
          <p:nvSpPr>
            <p:cNvPr id="9" name="Line 40"/>
            <p:cNvSpPr>
              <a:spLocks noChangeShapeType="1"/>
            </p:cNvSpPr>
            <p:nvPr/>
          </p:nvSpPr>
          <p:spPr bwMode="auto">
            <a:xfrm>
              <a:off x="5810299" y="2997200"/>
              <a:ext cx="0" cy="430213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46"/>
            <p:cNvSpPr>
              <a:spLocks noChangeShapeType="1"/>
            </p:cNvSpPr>
            <p:nvPr/>
          </p:nvSpPr>
          <p:spPr bwMode="auto">
            <a:xfrm>
              <a:off x="6170363" y="4149725"/>
              <a:ext cx="0" cy="2159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49"/>
            <p:cNvSpPr>
              <a:spLocks noChangeShapeType="1"/>
            </p:cNvSpPr>
            <p:nvPr/>
          </p:nvSpPr>
          <p:spPr bwMode="auto">
            <a:xfrm>
              <a:off x="8978651" y="4149725"/>
              <a:ext cx="0" cy="2159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57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第一代電腦：真空管</a:t>
            </a:r>
            <a:r>
              <a:rPr lang="zh-TW" altLang="en-US" dirty="0" smtClean="0"/>
              <a:t>時期</a:t>
            </a:r>
            <a:r>
              <a:rPr lang="en-US" altLang="zh-TW" dirty="0" smtClean="0"/>
              <a:t>(1946~1958)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西元</a:t>
            </a:r>
            <a:r>
              <a:rPr lang="en-US" altLang="zh-TW" dirty="0" smtClean="0"/>
              <a:t>1956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en-US" altLang="zh-TW" dirty="0" smtClean="0"/>
              <a:t>William Bradford Shockley</a:t>
            </a:r>
            <a:r>
              <a:rPr lang="zh-TW" altLang="en-US" dirty="0" smtClean="0"/>
              <a:t>、</a:t>
            </a:r>
            <a:r>
              <a:rPr lang="en-US" altLang="zh-TW" dirty="0" smtClean="0"/>
              <a:t>John Bardeen</a:t>
            </a:r>
            <a:r>
              <a:rPr lang="zh-TW" altLang="en-US" dirty="0" smtClean="0"/>
              <a:t>及</a:t>
            </a:r>
            <a:r>
              <a:rPr lang="en-US" altLang="zh-TW" dirty="0" smtClean="0"/>
              <a:t>Walter Houser Brattain</a:t>
            </a:r>
            <a:r>
              <a:rPr lang="zh-TW" altLang="en-US" dirty="0"/>
              <a:t>因半導體的研究，及發現</a:t>
            </a:r>
            <a:r>
              <a:rPr lang="zh-TW" altLang="en-US" dirty="0" smtClean="0"/>
              <a:t>電晶體</a:t>
            </a:r>
            <a:r>
              <a:rPr lang="zh-TW" altLang="en-US" dirty="0"/>
              <a:t>的</a:t>
            </a:r>
            <a:r>
              <a:rPr lang="zh-TW" altLang="en-US" dirty="0" smtClean="0"/>
              <a:t>效應</a:t>
            </a:r>
            <a:r>
              <a:rPr lang="zh-TW" altLang="en-US" dirty="0"/>
              <a:t>，</a:t>
            </a:r>
            <a:r>
              <a:rPr lang="zh-TW" altLang="en-US" dirty="0" smtClean="0"/>
              <a:t>而榮獲諾貝爾物理獎。</a:t>
            </a:r>
          </a:p>
          <a:p>
            <a:r>
              <a:rPr lang="zh-TW" altLang="en-US" dirty="0" smtClean="0"/>
              <a:t>西元</a:t>
            </a:r>
            <a:r>
              <a:rPr lang="en-US" altLang="zh-TW" dirty="0" smtClean="0"/>
              <a:t>1957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en-US" altLang="zh-TW" dirty="0"/>
              <a:t>John Backus</a:t>
            </a:r>
            <a:r>
              <a:rPr lang="zh-TW" altLang="en-US" dirty="0"/>
              <a:t>和</a:t>
            </a:r>
            <a:r>
              <a:rPr lang="en-US" altLang="zh-TW" dirty="0"/>
              <a:t>IBM</a:t>
            </a:r>
            <a:r>
              <a:rPr lang="zh-TW" altLang="en-US" dirty="0"/>
              <a:t>的同事發展了第一個</a:t>
            </a:r>
            <a:r>
              <a:rPr lang="en-US" altLang="zh-TW" dirty="0"/>
              <a:t>FORTRAN</a:t>
            </a:r>
            <a:r>
              <a:rPr lang="zh-TW" altLang="en-US" dirty="0"/>
              <a:t>語言的商用</a:t>
            </a:r>
            <a:r>
              <a:rPr lang="zh-TW" altLang="en-US" dirty="0" smtClean="0"/>
              <a:t>編譯器</a:t>
            </a:r>
            <a:r>
              <a:rPr lang="en-US" altLang="zh-TW" dirty="0" smtClean="0"/>
              <a:t>(</a:t>
            </a:r>
            <a:r>
              <a:rPr lang="zh-TW" altLang="en-US" dirty="0" smtClean="0"/>
              <a:t>後來</a:t>
            </a:r>
            <a:r>
              <a:rPr lang="zh-TW" altLang="en-US" dirty="0"/>
              <a:t>賣給西屋</a:t>
            </a:r>
            <a:r>
              <a:rPr lang="zh-TW" altLang="en-US" dirty="0" smtClean="0"/>
              <a:t>公司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FORTRAN</a:t>
            </a:r>
            <a:r>
              <a:rPr lang="zh-TW" altLang="en-US" dirty="0"/>
              <a:t>是第一個高階的電腦程式語言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84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第二代電腦：電晶體時期</a:t>
            </a:r>
            <a:r>
              <a:rPr lang="en-US" altLang="zh-TW" dirty="0" smtClean="0"/>
              <a:t>(1959~1963)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1959</a:t>
            </a:r>
            <a:r>
              <a:rPr lang="zh-TW" altLang="en-US" dirty="0" smtClean="0"/>
              <a:t>年</a:t>
            </a:r>
          </a:p>
          <a:p>
            <a:pPr lvl="1"/>
            <a:r>
              <a:rPr lang="en-US" altLang="zh-TW" dirty="0" smtClean="0"/>
              <a:t>Honeywell</a:t>
            </a:r>
            <a:r>
              <a:rPr lang="zh-TW" altLang="en-US" dirty="0" smtClean="0"/>
              <a:t>公司推出以</a:t>
            </a:r>
            <a:r>
              <a:rPr lang="zh-TW" altLang="en-US" dirty="0" smtClean="0">
                <a:solidFill>
                  <a:srgbClr val="C00000"/>
                </a:solidFill>
              </a:rPr>
              <a:t>電晶體</a:t>
            </a:r>
            <a:r>
              <a:rPr lang="en-US" altLang="zh-TW" dirty="0" smtClean="0"/>
              <a:t>(transistor)</a:t>
            </a:r>
            <a:r>
              <a:rPr lang="zh-TW" altLang="en-US" dirty="0" smtClean="0"/>
              <a:t>為基礎元件的計算機，稱為</a:t>
            </a:r>
            <a:r>
              <a:rPr lang="en-US" altLang="zh-TW" dirty="0" smtClean="0"/>
              <a:t>Honeywell 400</a:t>
            </a:r>
            <a:r>
              <a:rPr lang="zh-TW" altLang="en-US" dirty="0" smtClean="0"/>
              <a:t>，是第二代電腦</a:t>
            </a:r>
            <a:r>
              <a:rPr lang="en-US" altLang="zh-TW" dirty="0" smtClean="0"/>
              <a:t>(</a:t>
            </a:r>
            <a:r>
              <a:rPr lang="zh-TW" altLang="en-US" dirty="0" smtClean="0"/>
              <a:t>電晶體時期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的代表作。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電晶體較真空管體積小、耗電少、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且散熱快，因此可靠性較高；同時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價格也較低廉，很快取代了真空管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計算機。</a:t>
            </a:r>
          </a:p>
          <a:p>
            <a:endParaRPr lang="zh-TW" altLang="en-US" dirty="0"/>
          </a:p>
        </p:txBody>
      </p:sp>
      <p:pic>
        <p:nvPicPr>
          <p:cNvPr id="6" name="Picture 2" descr="D:\製作中\02再版書\0558909\每張可新加的圖\ch01計算機簡介\1-8電晶體(去背)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5F4F9"/>
              </a:clrFrom>
              <a:clrTo>
                <a:srgbClr val="F5F4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7165" y="3789040"/>
            <a:ext cx="2880320" cy="192160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文字方塊 6"/>
          <p:cNvSpPr txBox="1"/>
          <p:nvPr/>
        </p:nvSpPr>
        <p:spPr>
          <a:xfrm rot="21168224">
            <a:off x="7863614" y="4881896"/>
            <a:ext cx="94510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電晶體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00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第二代電腦：電晶體時期</a:t>
            </a:r>
            <a:r>
              <a:rPr lang="en-US" altLang="zh-TW" dirty="0" smtClean="0"/>
              <a:t>(1959~1963)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1959</a:t>
            </a:r>
            <a:r>
              <a:rPr lang="zh-TW" altLang="en-US" dirty="0" smtClean="0"/>
              <a:t>年</a:t>
            </a:r>
          </a:p>
          <a:p>
            <a:pPr lvl="1"/>
            <a:r>
              <a:rPr lang="zh-TW" altLang="en-US" dirty="0"/>
              <a:t>全錄</a:t>
            </a:r>
            <a:r>
              <a:rPr lang="zh-TW" altLang="en-US" dirty="0" smtClean="0"/>
              <a:t>公司</a:t>
            </a:r>
            <a:r>
              <a:rPr lang="en-US" altLang="zh-TW" dirty="0" smtClean="0"/>
              <a:t>(Xerox)</a:t>
            </a:r>
            <a:r>
              <a:rPr lang="zh-TW" altLang="en-US" dirty="0" smtClean="0"/>
              <a:t>完成第一</a:t>
            </a:r>
            <a:r>
              <a:rPr lang="zh-TW" altLang="en-US" dirty="0"/>
              <a:t>部商用</a:t>
            </a:r>
            <a:r>
              <a:rPr lang="zh-TW" altLang="en-US" dirty="0" smtClean="0"/>
              <a:t>影印機。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在</a:t>
            </a:r>
            <a:r>
              <a:rPr lang="zh-TW" altLang="en-US" dirty="0"/>
              <a:t>美語中，</a:t>
            </a:r>
            <a:r>
              <a:rPr lang="en-US" altLang="zh-TW" dirty="0"/>
              <a:t>Xerox machine</a:t>
            </a:r>
            <a:r>
              <a:rPr lang="zh-TW" altLang="en-US" dirty="0"/>
              <a:t>是</a:t>
            </a:r>
            <a:r>
              <a:rPr lang="en-US" altLang="zh-TW" dirty="0"/>
              <a:t>copy machine</a:t>
            </a:r>
            <a:r>
              <a:rPr lang="zh-TW" altLang="en-US" dirty="0"/>
              <a:t>的同義字</a:t>
            </a:r>
            <a:r>
              <a:rPr lang="zh-TW" altLang="en-US" dirty="0" smtClean="0"/>
              <a:t>。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pPr lvl="1"/>
            <a:r>
              <a:rPr lang="en-US" altLang="zh-TW" dirty="0" smtClean="0"/>
              <a:t>John </a:t>
            </a:r>
            <a:r>
              <a:rPr lang="en-US" altLang="zh-TW" dirty="0"/>
              <a:t>McCarthy</a:t>
            </a:r>
            <a:r>
              <a:rPr lang="zh-TW" altLang="en-US" dirty="0"/>
              <a:t>開發了第一個人工智慧程式語言</a:t>
            </a:r>
            <a:r>
              <a:rPr lang="en-US" altLang="zh-TW" dirty="0">
                <a:solidFill>
                  <a:srgbClr val="C00000"/>
                </a:solidFill>
              </a:rPr>
              <a:t>LISP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155" y="4599130"/>
            <a:ext cx="2508662" cy="140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第二代電腦：電晶體</a:t>
            </a:r>
            <a:r>
              <a:rPr lang="zh-TW" altLang="en-US" dirty="0" smtClean="0"/>
              <a:t>時期</a:t>
            </a:r>
            <a:r>
              <a:rPr lang="en-US" altLang="zh-TW" dirty="0" smtClean="0"/>
              <a:t>(1959~1963)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西元</a:t>
            </a:r>
            <a:r>
              <a:rPr lang="en-US" altLang="zh-TW" dirty="0" smtClean="0"/>
              <a:t>1962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zh-TW" altLang="en-US" dirty="0" smtClean="0"/>
              <a:t>史</a:t>
            </a:r>
            <a:r>
              <a:rPr lang="zh-TW" altLang="en-US" dirty="0"/>
              <a:t>丹佛大學和普渡大學</a:t>
            </a:r>
            <a:r>
              <a:rPr lang="zh-TW" altLang="en-US" dirty="0" smtClean="0"/>
              <a:t>成立全球</a:t>
            </a:r>
            <a:r>
              <a:rPr lang="zh-TW" altLang="en-US" dirty="0"/>
              <a:t>最早的</a:t>
            </a:r>
            <a:r>
              <a:rPr lang="zh-TW" altLang="en-US" dirty="0">
                <a:solidFill>
                  <a:srgbClr val="C00000"/>
                </a:solidFill>
              </a:rPr>
              <a:t>計算機</a:t>
            </a:r>
            <a:r>
              <a:rPr lang="zh-TW" altLang="en-US" dirty="0" smtClean="0">
                <a:solidFill>
                  <a:srgbClr val="C00000"/>
                </a:solidFill>
              </a:rPr>
              <a:t>科學系</a:t>
            </a:r>
            <a:r>
              <a:rPr lang="en-US" altLang="zh-TW" dirty="0" smtClean="0"/>
              <a:t>(computer </a:t>
            </a:r>
            <a:r>
              <a:rPr lang="en-US" altLang="zh-TW" dirty="0"/>
              <a:t>science </a:t>
            </a:r>
            <a:r>
              <a:rPr lang="en-US" altLang="zh-TW" dirty="0" smtClean="0"/>
              <a:t>departments)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/>
              <a:t>MIT</a:t>
            </a:r>
            <a:r>
              <a:rPr lang="zh-TW" altLang="en-US" dirty="0"/>
              <a:t>的</a:t>
            </a:r>
            <a:r>
              <a:rPr lang="en-US" altLang="zh-TW" dirty="0"/>
              <a:t>Steve Russell</a:t>
            </a:r>
            <a:r>
              <a:rPr lang="zh-TW" altLang="en-US" dirty="0"/>
              <a:t>發明了全球第一個電腦</a:t>
            </a:r>
            <a:r>
              <a:rPr lang="zh-TW" altLang="en-US" dirty="0" smtClean="0"/>
              <a:t>遊戲。</a:t>
            </a:r>
            <a:endParaRPr lang="en-US" altLang="zh-TW" dirty="0" smtClean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80102962"/>
              </p:ext>
            </p:extLst>
          </p:nvPr>
        </p:nvGraphicFramePr>
        <p:xfrm>
          <a:off x="701570" y="3696393"/>
          <a:ext cx="8229600" cy="1710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2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1-1 </a:t>
            </a:r>
            <a:r>
              <a:rPr lang="zh-TW" altLang="en-US" dirty="0"/>
              <a:t>計算機科學大事記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西元前</a:t>
            </a:r>
            <a:r>
              <a:rPr lang="en-US" altLang="zh-TW" dirty="0"/>
              <a:t>3000</a:t>
            </a:r>
            <a:r>
              <a:rPr lang="zh-TW" altLang="en-US" dirty="0"/>
              <a:t>年</a:t>
            </a:r>
          </a:p>
          <a:p>
            <a:pPr lvl="1"/>
            <a:r>
              <a:rPr lang="zh-TW" altLang="en-US" dirty="0" smtClean="0"/>
              <a:t>算盤</a:t>
            </a:r>
            <a:r>
              <a:rPr lang="zh-TW" altLang="en-US" dirty="0"/>
              <a:t>已出現在亞洲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zh-TW" altLang="en-US" dirty="0"/>
              <a:t>說是</a:t>
            </a:r>
            <a:r>
              <a:rPr lang="zh-TW" altLang="en-US" dirty="0" smtClean="0"/>
              <a:t>巴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比</a:t>
            </a:r>
            <a:r>
              <a:rPr lang="zh-TW" altLang="en-US" dirty="0"/>
              <a:t>倫人發明的；一說是</a:t>
            </a:r>
            <a:r>
              <a:rPr lang="zh-TW" altLang="en-US" dirty="0" smtClean="0"/>
              <a:t>中國人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發明</a:t>
            </a:r>
            <a:r>
              <a:rPr lang="zh-TW" altLang="en-US" dirty="0"/>
              <a:t>的。無論如何，亞洲人</a:t>
            </a:r>
            <a:r>
              <a:rPr lang="zh-TW" altLang="en-US" dirty="0" smtClean="0"/>
              <a:t>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明</a:t>
            </a:r>
            <a:r>
              <a:rPr lang="zh-TW" altLang="en-US" dirty="0"/>
              <a:t>了算盤應無庸置疑</a:t>
            </a:r>
            <a:r>
              <a:rPr lang="zh-TW" altLang="en-US" dirty="0" smtClean="0"/>
              <a:t>。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r>
              <a:rPr lang="zh-TW" altLang="en-US" dirty="0"/>
              <a:t>西元</a:t>
            </a:r>
            <a:r>
              <a:rPr lang="en-US" altLang="zh-TW" dirty="0"/>
              <a:t>1642</a:t>
            </a:r>
            <a:r>
              <a:rPr lang="zh-TW" altLang="en-US" dirty="0"/>
              <a:t>年</a:t>
            </a:r>
          </a:p>
          <a:p>
            <a:pPr lvl="1"/>
            <a:r>
              <a:rPr lang="zh-TW" altLang="en-US" dirty="0" smtClean="0"/>
              <a:t>法國</a:t>
            </a:r>
            <a:r>
              <a:rPr lang="zh-TW" altLang="en-US" dirty="0"/>
              <a:t>數學家</a:t>
            </a:r>
            <a:r>
              <a:rPr lang="en-US" altLang="zh-TW" dirty="0"/>
              <a:t>Blaise </a:t>
            </a:r>
            <a:r>
              <a:rPr lang="en-US" altLang="zh-TW" dirty="0" smtClean="0"/>
              <a:t>Pascal</a:t>
            </a:r>
            <a:r>
              <a:rPr lang="zh-TW" altLang="en-US" dirty="0" smtClean="0"/>
              <a:t>發明</a:t>
            </a:r>
            <a:r>
              <a:rPr lang="zh-TW" altLang="en-US" dirty="0"/>
              <a:t>了機械式加法器</a:t>
            </a:r>
            <a:r>
              <a:rPr lang="en-US" altLang="zh-TW" dirty="0" err="1" smtClean="0">
                <a:solidFill>
                  <a:srgbClr val="C00000"/>
                </a:solidFill>
              </a:rPr>
              <a:t>Pascaline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191" y="2303875"/>
            <a:ext cx="2520280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25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第二代電腦：電晶體</a:t>
            </a:r>
            <a:r>
              <a:rPr lang="zh-TW" altLang="en-US" dirty="0" smtClean="0"/>
              <a:t>時期</a:t>
            </a:r>
            <a:r>
              <a:rPr lang="en-US" altLang="zh-TW" dirty="0" smtClean="0"/>
              <a:t>(1959~1963)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西元</a:t>
            </a:r>
            <a:r>
              <a:rPr lang="en-US" altLang="zh-TW" dirty="0" smtClean="0"/>
              <a:t>1963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zh-TW" altLang="en-US" dirty="0"/>
              <a:t>美國國家標準局制定了以</a:t>
            </a:r>
            <a:r>
              <a:rPr lang="en-US" altLang="zh-TW" dirty="0"/>
              <a:t>7</a:t>
            </a:r>
            <a:r>
              <a:rPr lang="zh-TW" altLang="en-US" dirty="0"/>
              <a:t>個位元</a:t>
            </a:r>
            <a:r>
              <a:rPr lang="en-US" altLang="zh-TW" dirty="0"/>
              <a:t>(bit)</a:t>
            </a:r>
            <a:r>
              <a:rPr lang="zh-TW" altLang="en-US" dirty="0"/>
              <a:t>編碼的</a:t>
            </a:r>
            <a:r>
              <a:rPr lang="en-US" altLang="zh-TW" dirty="0" smtClean="0"/>
              <a:t>ASCII</a:t>
            </a:r>
            <a:r>
              <a:rPr lang="zh-TW" altLang="en-US" dirty="0" smtClean="0"/>
              <a:t>，為目前</a:t>
            </a:r>
            <a:r>
              <a:rPr lang="zh-TW" altLang="en-US" dirty="0"/>
              <a:t>非常重要的電腦編碼標準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pic>
        <p:nvPicPr>
          <p:cNvPr id="6" name="Picture 2" descr="D:\製作中\02再版書\0558909\QRcode\ch01計算機簡介\1-9AS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095" y="3679292"/>
            <a:ext cx="2061930" cy="206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製作中\02再版書\0558909\每張可新加的圖\ch01計算機簡介\1-9ASCII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553" y="3679292"/>
            <a:ext cx="3466488" cy="2518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147059" y="5741222"/>
            <a:ext cx="66236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zh-TW" dirty="0"/>
              <a:t>ASCII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12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第三代電腦：積體電路時期</a:t>
            </a:r>
            <a:r>
              <a:rPr lang="en-US" altLang="zh-TW" dirty="0"/>
              <a:t>(1964~1970)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2213865"/>
            <a:ext cx="5824990" cy="3912298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西元</a:t>
            </a:r>
            <a:r>
              <a:rPr lang="en-US" altLang="zh-TW" dirty="0" smtClean="0"/>
              <a:t>1964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en-US" altLang="zh-TW" dirty="0" smtClean="0"/>
              <a:t>IBM</a:t>
            </a:r>
            <a:r>
              <a:rPr lang="zh-TW" altLang="en-US" dirty="0" smtClean="0"/>
              <a:t>推出第一</a:t>
            </a:r>
            <a:r>
              <a:rPr lang="zh-TW" altLang="en-US" dirty="0"/>
              <a:t>部以</a:t>
            </a:r>
            <a:r>
              <a:rPr lang="zh-TW" altLang="en-US" dirty="0">
                <a:solidFill>
                  <a:srgbClr val="C00000"/>
                </a:solidFill>
              </a:rPr>
              <a:t>積體電路</a:t>
            </a:r>
            <a:r>
              <a:rPr lang="en-US" altLang="zh-TW" dirty="0" smtClean="0"/>
              <a:t>(IC</a:t>
            </a:r>
            <a:r>
              <a:rPr lang="en-US" altLang="zh-TW" dirty="0"/>
              <a:t>)</a:t>
            </a:r>
            <a:r>
              <a:rPr lang="zh-TW" altLang="en-US" dirty="0"/>
              <a:t>為基礎元件的</a:t>
            </a:r>
            <a:r>
              <a:rPr lang="en-US" altLang="zh-TW" dirty="0">
                <a:solidFill>
                  <a:srgbClr val="C00000"/>
                </a:solidFill>
              </a:rPr>
              <a:t>IBM </a:t>
            </a:r>
            <a:r>
              <a:rPr lang="en-US" altLang="zh-TW" dirty="0" smtClean="0">
                <a:solidFill>
                  <a:srgbClr val="C00000"/>
                </a:solidFill>
              </a:rPr>
              <a:t>360</a:t>
            </a:r>
            <a:r>
              <a:rPr lang="zh-TW" altLang="en-US" dirty="0" smtClean="0"/>
              <a:t>計算機。速度</a:t>
            </a:r>
            <a:r>
              <a:rPr lang="zh-TW" altLang="en-US" dirty="0"/>
              <a:t>比電晶體快上數百倍</a:t>
            </a:r>
            <a:r>
              <a:rPr lang="zh-TW" altLang="en-US" dirty="0" smtClean="0"/>
              <a:t>，在</a:t>
            </a:r>
            <a:r>
              <a:rPr lang="zh-TW" altLang="en-US" dirty="0"/>
              <a:t>空間</a:t>
            </a:r>
            <a:r>
              <a:rPr lang="zh-TW" altLang="en-US" dirty="0" smtClean="0"/>
              <a:t>上</a:t>
            </a:r>
            <a:r>
              <a:rPr lang="zh-TW" altLang="en-US" dirty="0"/>
              <a:t>也</a:t>
            </a:r>
            <a:r>
              <a:rPr lang="zh-TW" altLang="en-US" dirty="0" smtClean="0"/>
              <a:t>省</a:t>
            </a:r>
            <a:r>
              <a:rPr lang="zh-TW" altLang="en-US" dirty="0"/>
              <a:t>了很多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IBM </a:t>
            </a:r>
            <a:r>
              <a:rPr lang="en-US" altLang="zh-TW" dirty="0"/>
              <a:t>360</a:t>
            </a:r>
            <a:r>
              <a:rPr lang="zh-TW" altLang="en-US" dirty="0"/>
              <a:t>開啟了第三代電腦：積體電路時代。</a:t>
            </a:r>
          </a:p>
          <a:p>
            <a:pPr lvl="1"/>
            <a:r>
              <a:rPr lang="en-US" altLang="zh-TW" dirty="0"/>
              <a:t>Douglas </a:t>
            </a:r>
            <a:r>
              <a:rPr lang="en-US" altLang="zh-TW" dirty="0" err="1"/>
              <a:t>Engelbart</a:t>
            </a:r>
            <a:r>
              <a:rPr lang="zh-TW" altLang="en-US" dirty="0"/>
              <a:t>發明了</a:t>
            </a:r>
            <a:r>
              <a:rPr lang="zh-TW" altLang="en-US" dirty="0">
                <a:solidFill>
                  <a:srgbClr val="C00000"/>
                </a:solidFill>
              </a:rPr>
              <a:t>滑鼠</a:t>
            </a:r>
            <a:r>
              <a:rPr lang="en-US" altLang="zh-TW" dirty="0"/>
              <a:t>(mouse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170" y="2888940"/>
            <a:ext cx="2790310" cy="2790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9" name="圓角矩形圖說文字 8"/>
          <p:cNvSpPr/>
          <p:nvPr/>
        </p:nvSpPr>
        <p:spPr>
          <a:xfrm>
            <a:off x="5456625" y="5541269"/>
            <a:ext cx="2025225" cy="562563"/>
          </a:xfrm>
          <a:prstGeom prst="wedgeRoundRectCallout">
            <a:avLst>
              <a:gd name="adj1" fmla="val 27514"/>
              <a:gd name="adj2" fmla="val -12288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568990" y="563788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真的粉像老鼠吧</a:t>
            </a:r>
          </a:p>
        </p:txBody>
      </p:sp>
    </p:spTree>
    <p:extLst>
      <p:ext uri="{BB962C8B-B14F-4D97-AF65-F5344CB8AC3E}">
        <p14:creationId xmlns:p14="http://schemas.microsoft.com/office/powerpoint/2010/main" val="2392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第三代電腦：積體電路時期</a:t>
            </a:r>
            <a:r>
              <a:rPr lang="en-US" altLang="zh-TW" dirty="0"/>
              <a:t>(1964~1970)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西元</a:t>
            </a:r>
            <a:r>
              <a:rPr lang="en-US" altLang="zh-TW" dirty="0" smtClean="0"/>
              <a:t>1965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zh-TW" altLang="en-US" dirty="0"/>
              <a:t>貝爾實驗室、奇異公司與麻省理工學院共同</a:t>
            </a:r>
            <a:r>
              <a:rPr lang="zh-TW" altLang="en-US" dirty="0" smtClean="0"/>
              <a:t>開發一個</a:t>
            </a:r>
            <a:r>
              <a:rPr lang="zh-TW" altLang="en-US" dirty="0"/>
              <a:t>多工、多使用者的</a:t>
            </a:r>
            <a:r>
              <a:rPr lang="en-US" altLang="zh-TW" dirty="0"/>
              <a:t>Multics</a:t>
            </a:r>
            <a:r>
              <a:rPr lang="zh-TW" altLang="en-US" dirty="0"/>
              <a:t>作業系統。</a:t>
            </a:r>
          </a:p>
          <a:p>
            <a:r>
              <a:rPr lang="zh-TW" altLang="en-US" dirty="0"/>
              <a:t>西元</a:t>
            </a:r>
            <a:r>
              <a:rPr lang="en-US" altLang="zh-TW" dirty="0" smtClean="0"/>
              <a:t>1966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zh-TW" altLang="en-US" dirty="0"/>
              <a:t>開始頒發</a:t>
            </a:r>
            <a:r>
              <a:rPr lang="zh-TW" altLang="en-US" dirty="0" smtClean="0"/>
              <a:t>有</a:t>
            </a:r>
            <a:r>
              <a:rPr lang="zh-TW" altLang="en-US" dirty="0"/>
              <a:t>資訊領域諾貝爾獎之稱</a:t>
            </a:r>
            <a:r>
              <a:rPr lang="zh-TW" altLang="en-US" dirty="0" smtClean="0"/>
              <a:t>的</a:t>
            </a:r>
            <a:r>
              <a:rPr lang="zh-TW" altLang="en-US" dirty="0" smtClean="0">
                <a:solidFill>
                  <a:srgbClr val="C00000"/>
                </a:solidFill>
              </a:rPr>
              <a:t>杜</a:t>
            </a:r>
            <a:r>
              <a:rPr lang="zh-TW" altLang="en-US" dirty="0">
                <a:solidFill>
                  <a:srgbClr val="C00000"/>
                </a:solidFill>
              </a:rPr>
              <a:t>林</a:t>
            </a:r>
            <a:r>
              <a:rPr lang="zh-TW" altLang="en-US" dirty="0" smtClean="0">
                <a:solidFill>
                  <a:srgbClr val="C00000"/>
                </a:solidFill>
              </a:rPr>
              <a:t>獎</a:t>
            </a:r>
            <a:r>
              <a:rPr lang="en-US" altLang="zh-TW" dirty="0" smtClean="0"/>
              <a:t>(Turing Award)</a:t>
            </a:r>
            <a:r>
              <a:rPr lang="zh-TW" altLang="en-US" dirty="0" smtClean="0"/>
              <a:t>，</a:t>
            </a:r>
            <a:r>
              <a:rPr lang="zh-TW" altLang="en-US" dirty="0"/>
              <a:t>每年頒發一次，獎金為美金十萬元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lvl="1"/>
            <a:endParaRPr lang="zh-TW" altLang="en-US" dirty="0"/>
          </a:p>
          <a:p>
            <a:pPr lvl="1"/>
            <a:endParaRPr lang="zh-TW" altLang="en-US" dirty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20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第三代電腦：積體電路時期</a:t>
            </a:r>
            <a:r>
              <a:rPr lang="en-US" altLang="zh-TW" dirty="0"/>
              <a:t>(1964~1970)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1968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en-US" altLang="zh-TW" dirty="0"/>
              <a:t>Robert Noyce</a:t>
            </a:r>
            <a:r>
              <a:rPr lang="zh-TW" altLang="en-US" dirty="0"/>
              <a:t>、</a:t>
            </a:r>
            <a:r>
              <a:rPr lang="en-US" altLang="zh-TW" dirty="0"/>
              <a:t>Andrew Grove</a:t>
            </a:r>
            <a:r>
              <a:rPr lang="zh-TW" altLang="en-US" dirty="0" smtClean="0"/>
              <a:t>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Gordon </a:t>
            </a:r>
            <a:r>
              <a:rPr lang="en-US" altLang="zh-TW" dirty="0"/>
              <a:t>Moore</a:t>
            </a:r>
            <a:r>
              <a:rPr lang="zh-TW" altLang="en-US" dirty="0"/>
              <a:t>成立了</a:t>
            </a:r>
            <a:r>
              <a:rPr lang="en-US" altLang="zh-TW" dirty="0">
                <a:solidFill>
                  <a:srgbClr val="0070C0"/>
                </a:solidFill>
              </a:rPr>
              <a:t>Intel</a:t>
            </a:r>
            <a:r>
              <a:rPr lang="zh-TW" altLang="en-US" dirty="0" smtClean="0"/>
              <a:t>，是今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日世界</a:t>
            </a:r>
            <a:r>
              <a:rPr lang="zh-TW" altLang="en-US" dirty="0"/>
              <a:t>影響力最大的電腦微處理器</a:t>
            </a:r>
            <a:r>
              <a:rPr lang="zh-TW" altLang="en-US" dirty="0" smtClean="0"/>
              <a:t>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明公司。</a:t>
            </a:r>
            <a:endParaRPr lang="zh-TW" altLang="en-US" dirty="0"/>
          </a:p>
          <a:p>
            <a:r>
              <a:rPr lang="zh-TW" altLang="en-US" dirty="0" smtClean="0"/>
              <a:t>西元</a:t>
            </a:r>
            <a:r>
              <a:rPr lang="en-US" altLang="zh-TW" dirty="0" smtClean="0"/>
              <a:t>1970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en-US" altLang="zh-TW" dirty="0"/>
              <a:t>Dennis Ritchie</a:t>
            </a:r>
            <a:r>
              <a:rPr lang="zh-TW" altLang="en-US" dirty="0"/>
              <a:t>和</a:t>
            </a:r>
            <a:r>
              <a:rPr lang="en-US" altLang="zh-TW" dirty="0"/>
              <a:t>Kenneth Thompson</a:t>
            </a:r>
            <a:r>
              <a:rPr lang="zh-TW" altLang="en-US" dirty="0"/>
              <a:t>設計了</a:t>
            </a:r>
            <a:r>
              <a:rPr lang="en-US" altLang="zh-TW" dirty="0">
                <a:solidFill>
                  <a:srgbClr val="0070C0"/>
                </a:solidFill>
              </a:rPr>
              <a:t>UNIX</a:t>
            </a:r>
            <a:r>
              <a:rPr lang="zh-TW" altLang="en-US" dirty="0" smtClean="0"/>
              <a:t>作業系統。</a:t>
            </a:r>
            <a:endParaRPr lang="zh-TW" altLang="en-US" dirty="0"/>
          </a:p>
          <a:p>
            <a:pPr lvl="1"/>
            <a:endParaRPr lang="zh-TW" altLang="en-US" dirty="0"/>
          </a:p>
          <a:p>
            <a:pPr lvl="1"/>
            <a:endParaRPr lang="zh-TW" altLang="en-US" dirty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265" y="2843935"/>
            <a:ext cx="14287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第四代電腦：超大型積體電路時期</a:t>
            </a:r>
            <a:br>
              <a:rPr lang="zh-TW" altLang="en-US" dirty="0"/>
            </a:br>
            <a:r>
              <a:rPr lang="en-US" altLang="zh-TW" dirty="0"/>
              <a:t>(1971~</a:t>
            </a:r>
            <a:r>
              <a:rPr lang="zh-TW" altLang="en-US" dirty="0"/>
              <a:t>迄今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西元</a:t>
            </a:r>
            <a:r>
              <a:rPr lang="en-US" altLang="zh-TW" dirty="0" smtClean="0"/>
              <a:t>1971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en-US" altLang="zh-TW" dirty="0" err="1" smtClean="0"/>
              <a:t>Niklaus</a:t>
            </a:r>
            <a:r>
              <a:rPr lang="en-US" altLang="zh-TW" dirty="0" smtClean="0"/>
              <a:t> </a:t>
            </a:r>
            <a:r>
              <a:rPr lang="en-US" altLang="zh-TW" dirty="0"/>
              <a:t>Wirth</a:t>
            </a:r>
            <a:r>
              <a:rPr lang="zh-TW" altLang="en-US" dirty="0"/>
              <a:t>開發了</a:t>
            </a:r>
            <a:r>
              <a:rPr lang="en-US" altLang="zh-TW" dirty="0">
                <a:solidFill>
                  <a:srgbClr val="0070C0"/>
                </a:solidFill>
              </a:rPr>
              <a:t>Pascal</a:t>
            </a:r>
            <a:r>
              <a:rPr lang="zh-TW" altLang="en-US" dirty="0"/>
              <a:t>程式語言。</a:t>
            </a:r>
          </a:p>
          <a:p>
            <a:pPr lvl="1"/>
            <a:r>
              <a:rPr lang="zh-TW" altLang="en-US" dirty="0" smtClean="0"/>
              <a:t>此時</a:t>
            </a:r>
            <a:r>
              <a:rPr lang="zh-TW" altLang="en-US" dirty="0"/>
              <a:t>一片積體電路晶片可容納數千個、甚至數萬個</a:t>
            </a:r>
            <a:r>
              <a:rPr lang="zh-TW" altLang="en-US" dirty="0" smtClean="0"/>
              <a:t>電子元件。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代表作</a:t>
            </a:r>
            <a:r>
              <a:rPr lang="zh-TW" altLang="en-US" dirty="0"/>
              <a:t>是全世界第一部</a:t>
            </a:r>
            <a:r>
              <a:rPr lang="zh-TW" altLang="en-US" dirty="0" smtClean="0"/>
              <a:t>微處理器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(microprocessor)</a:t>
            </a:r>
            <a:r>
              <a:rPr lang="zh-TW" altLang="en-US" dirty="0" smtClean="0"/>
              <a:t>：</a:t>
            </a:r>
            <a:r>
              <a:rPr lang="en-US" altLang="zh-TW" dirty="0" smtClean="0">
                <a:solidFill>
                  <a:srgbClr val="0070C0"/>
                </a:solidFill>
              </a:rPr>
              <a:t>Intel </a:t>
            </a:r>
            <a:r>
              <a:rPr lang="en-US" altLang="zh-TW" dirty="0">
                <a:solidFill>
                  <a:srgbClr val="0070C0"/>
                </a:solidFill>
              </a:rPr>
              <a:t>4004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299" y="4070153"/>
            <a:ext cx="2082373" cy="1791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矩形 6"/>
          <p:cNvSpPr/>
          <p:nvPr/>
        </p:nvSpPr>
        <p:spPr>
          <a:xfrm>
            <a:off x="5765995" y="5437727"/>
            <a:ext cx="11079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微處理器</a:t>
            </a:r>
          </a:p>
        </p:txBody>
      </p:sp>
    </p:spTree>
    <p:extLst>
      <p:ext uri="{BB962C8B-B14F-4D97-AF65-F5344CB8AC3E}">
        <p14:creationId xmlns:p14="http://schemas.microsoft.com/office/powerpoint/2010/main" val="32785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997" y="1358770"/>
            <a:ext cx="3985000" cy="532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574843" y="968250"/>
            <a:ext cx="3870742" cy="36933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Intel 4004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全世界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第一部微處理器</a:t>
            </a:r>
          </a:p>
        </p:txBody>
      </p:sp>
    </p:spTree>
    <p:extLst>
      <p:ext uri="{BB962C8B-B14F-4D97-AF65-F5344CB8AC3E}">
        <p14:creationId xmlns:p14="http://schemas.microsoft.com/office/powerpoint/2010/main" val="37441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91580" y="970592"/>
            <a:ext cx="3898000" cy="58591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519833"/>
              </p:ext>
            </p:extLst>
          </p:nvPr>
        </p:nvGraphicFramePr>
        <p:xfrm>
          <a:off x="328140" y="1988840"/>
          <a:ext cx="8570295" cy="37884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9455"/>
                <a:gridCol w="1800200"/>
                <a:gridCol w="1420815"/>
                <a:gridCol w="2025225"/>
                <a:gridCol w="2314600"/>
              </a:tblGrid>
              <a:tr h="6300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項目</a:t>
                      </a:r>
                      <a:endParaRPr lang="en-US" altLang="zh-TW" sz="2000" u="none" strike="noStrik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 fontAlgn="ctr"/>
                      <a:r>
                        <a:rPr lang="zh-TW" altLang="en-US" sz="2000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代別</a:t>
                      </a:r>
                      <a:endParaRPr lang="zh-TW" altLang="en-US" sz="2000" b="0" i="0" u="none" strike="noStrike" kern="1200" baseline="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年代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電子元件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電子元件的大小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速度比較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84268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第一代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1946</a:t>
                      </a:r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～</a:t>
                      </a:r>
                      <a:r>
                        <a:rPr lang="en-US" altLang="zh-TW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1959 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真空管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大姆指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毫秒</a:t>
                      </a:r>
                      <a:endParaRPr lang="en-US" altLang="zh-TW" sz="2000" b="1" u="none" strike="noStrik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(10</a:t>
                      </a:r>
                      <a:r>
                        <a:rPr lang="en-US" altLang="zh-TW" sz="2000" b="1" u="none" strike="noStrike" kern="1200" baseline="30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-3</a:t>
                      </a:r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秒</a:t>
                      </a:r>
                      <a:r>
                        <a:rPr lang="en-US" altLang="zh-TW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47630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第二代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1959</a:t>
                      </a:r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～</a:t>
                      </a:r>
                      <a:r>
                        <a:rPr lang="en-US" altLang="zh-TW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1964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電晶體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鉛筆的橡皮頭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微秒</a:t>
                      </a:r>
                      <a:endParaRPr lang="en-US" altLang="zh-TW" sz="2000" b="1" u="none" strike="noStrik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 fontAlgn="ctr"/>
                      <a:r>
                        <a:rPr lang="en-US" altLang="zh-TW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(10</a:t>
                      </a:r>
                      <a:r>
                        <a:rPr lang="en-US" altLang="zh-TW" sz="2000" b="1" u="none" strike="noStrike" kern="1200" baseline="30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-6</a:t>
                      </a:r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秒</a:t>
                      </a:r>
                      <a:r>
                        <a:rPr lang="en-US" altLang="zh-TW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47630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第三代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1964</a:t>
                      </a:r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～</a:t>
                      </a:r>
                      <a:r>
                        <a:rPr lang="en-US" altLang="zh-TW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1971 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積體電路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kern="1200" baseline="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0.5mm</a:t>
                      </a:r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鉛筆心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毫微秒</a:t>
                      </a:r>
                      <a:endParaRPr lang="en-US" altLang="zh-TW" sz="2000" b="1" u="none" strike="noStrik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 fontAlgn="ctr"/>
                      <a:r>
                        <a:rPr lang="en-US" altLang="zh-TW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(10</a:t>
                      </a:r>
                      <a:r>
                        <a:rPr lang="en-US" altLang="zh-TW" sz="2000" b="1" u="none" strike="noStrike" kern="1200" baseline="30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-8</a:t>
                      </a:r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秒</a:t>
                      </a:r>
                      <a:r>
                        <a:rPr lang="en-US" altLang="zh-TW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84268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第四代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1971</a:t>
                      </a:r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年以後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超大型</a:t>
                      </a:r>
                      <a:r>
                        <a:rPr lang="en-US" altLang="zh-TW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/>
                      </a:r>
                      <a:br>
                        <a:rPr lang="en-US" altLang="zh-TW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積體電路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比針尖小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毫微秒</a:t>
                      </a:r>
                      <a:endParaRPr lang="en-US" altLang="zh-TW" sz="2000" b="1" u="none" strike="noStrike" kern="1200" baseline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(10</a:t>
                      </a:r>
                      <a:r>
                        <a:rPr lang="en-US" altLang="zh-TW" sz="2000" b="1" u="none" strike="noStrike" kern="1200" baseline="30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-9</a:t>
                      </a:r>
                      <a:r>
                        <a:rPr lang="zh-TW" altLang="en-US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秒</a:t>
                      </a:r>
                      <a:r>
                        <a:rPr lang="en-US" altLang="zh-TW" sz="2000" b="1" u="none" strike="noStrike" kern="120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" name="群組 2"/>
          <p:cNvGrpSpPr/>
          <p:nvPr/>
        </p:nvGrpSpPr>
        <p:grpSpPr>
          <a:xfrm rot="21265917">
            <a:off x="474520" y="947612"/>
            <a:ext cx="3898001" cy="585917"/>
            <a:chOff x="358965" y="1088740"/>
            <a:chExt cx="3898001" cy="585917"/>
          </a:xfrm>
        </p:grpSpPr>
        <p:sp>
          <p:nvSpPr>
            <p:cNvPr id="2" name="矩形 1"/>
            <p:cNvSpPr/>
            <p:nvPr/>
          </p:nvSpPr>
          <p:spPr>
            <a:xfrm>
              <a:off x="358966" y="1088740"/>
              <a:ext cx="3898000" cy="58591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27" name="Picture 3" descr="D:\製作中\02再版書\0558909\標籤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65" y="1088740"/>
              <a:ext cx="398424" cy="585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矩形 3"/>
          <p:cNvSpPr/>
          <p:nvPr/>
        </p:nvSpPr>
        <p:spPr>
          <a:xfrm rot="21265917">
            <a:off x="1177165" y="105590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第一代電腦到第四代電腦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第四代電腦：超大型積體電路時期</a:t>
            </a:r>
            <a:br>
              <a:rPr lang="zh-TW" altLang="en-US" dirty="0"/>
            </a:br>
            <a:r>
              <a:rPr lang="en-US" altLang="zh-TW" dirty="0"/>
              <a:t>(1971~</a:t>
            </a:r>
            <a:r>
              <a:rPr lang="zh-TW" altLang="en-US" dirty="0"/>
              <a:t>迄今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西元</a:t>
            </a:r>
            <a:r>
              <a:rPr lang="en-US" altLang="zh-TW" dirty="0" smtClean="0"/>
              <a:t>197</a:t>
            </a:r>
            <a:r>
              <a:rPr lang="en-US" altLang="zh-TW" dirty="0"/>
              <a:t>2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en-US" altLang="zh-TW" dirty="0"/>
              <a:t>Dennis Ritchie</a:t>
            </a:r>
            <a:r>
              <a:rPr lang="zh-TW" altLang="en-US" dirty="0" smtClean="0"/>
              <a:t>開發</a:t>
            </a:r>
            <a:r>
              <a:rPr lang="en-US" altLang="zh-TW" dirty="0" smtClean="0">
                <a:solidFill>
                  <a:srgbClr val="0070C0"/>
                </a:solidFill>
              </a:rPr>
              <a:t>C</a:t>
            </a:r>
            <a:r>
              <a:rPr lang="zh-TW" altLang="en-US" dirty="0"/>
              <a:t>程式語言</a:t>
            </a:r>
            <a:r>
              <a:rPr lang="en-US" altLang="zh-TW" dirty="0" smtClean="0"/>
              <a:t>(</a:t>
            </a:r>
            <a:r>
              <a:rPr lang="zh-TW" altLang="en-US" dirty="0" smtClean="0"/>
              <a:t>由</a:t>
            </a:r>
            <a:r>
              <a:rPr lang="en-US" altLang="zh-TW" dirty="0"/>
              <a:t>B</a:t>
            </a:r>
            <a:r>
              <a:rPr lang="zh-TW" altLang="en-US" dirty="0"/>
              <a:t>語言演化而來</a:t>
            </a:r>
            <a:r>
              <a:rPr lang="en-US" altLang="zh-TW" dirty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西元</a:t>
            </a:r>
            <a:r>
              <a:rPr lang="en-US" altLang="zh-TW" dirty="0" smtClean="0"/>
              <a:t>1975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zh-TW" altLang="en-US" dirty="0"/>
              <a:t>第一部個人電腦</a:t>
            </a:r>
            <a:r>
              <a:rPr lang="en-US" altLang="zh-TW" dirty="0"/>
              <a:t>(</a:t>
            </a:r>
            <a:r>
              <a:rPr lang="en-US" altLang="zh-TW" dirty="0" smtClean="0"/>
              <a:t>PC)</a:t>
            </a:r>
            <a:r>
              <a:rPr lang="zh-TW" altLang="en-US" dirty="0"/>
              <a:t>問世</a:t>
            </a:r>
            <a:r>
              <a:rPr lang="zh-TW" altLang="en-US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稱為</a:t>
            </a:r>
            <a:r>
              <a:rPr lang="en-US" altLang="zh-TW" dirty="0">
                <a:solidFill>
                  <a:srgbClr val="0070C0"/>
                </a:solidFill>
              </a:rPr>
              <a:t>Altair 8800</a:t>
            </a:r>
            <a:r>
              <a:rPr lang="zh-TW" altLang="en-US" dirty="0"/>
              <a:t>。</a:t>
            </a:r>
          </a:p>
          <a:p>
            <a:pPr lvl="1"/>
            <a:r>
              <a:rPr lang="en-US" altLang="zh-TW" dirty="0" smtClean="0"/>
              <a:t>IBM</a:t>
            </a:r>
            <a:r>
              <a:rPr lang="zh-TW" altLang="en-US" dirty="0" smtClean="0"/>
              <a:t>製出第一部雷射印表機</a:t>
            </a:r>
            <a:r>
              <a:rPr lang="zh-TW" altLang="en-US" dirty="0"/>
              <a:t>。</a:t>
            </a:r>
          </a:p>
          <a:p>
            <a:pPr lvl="1"/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5867" y="3612008"/>
            <a:ext cx="2700300" cy="23394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 rot="21133119">
            <a:off x="5671555" y="5434996"/>
            <a:ext cx="120937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dirty="0"/>
              <a:t>Altair 8800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15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第四代電腦：超大型積體電路時期</a:t>
            </a:r>
            <a:br>
              <a:rPr lang="zh-TW" altLang="en-US" dirty="0"/>
            </a:br>
            <a:r>
              <a:rPr lang="en-US" altLang="zh-TW" dirty="0"/>
              <a:t>(1971~</a:t>
            </a:r>
            <a:r>
              <a:rPr lang="zh-TW" altLang="en-US" dirty="0"/>
              <a:t>迄今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西元</a:t>
            </a:r>
            <a:r>
              <a:rPr lang="en-US" altLang="zh-TW" dirty="0" smtClean="0"/>
              <a:t>1976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zh-TW" altLang="en-US" dirty="0"/>
              <a:t>第一部超級電腦</a:t>
            </a:r>
            <a:r>
              <a:rPr lang="en-US" altLang="zh-TW" dirty="0"/>
              <a:t>(supercomputer</a:t>
            </a:r>
            <a:r>
              <a:rPr lang="en-US" altLang="zh-TW" dirty="0" smtClean="0"/>
              <a:t>)</a:t>
            </a:r>
            <a:r>
              <a:rPr lang="zh-TW" altLang="en-US" dirty="0" smtClean="0"/>
              <a:t>誕生</a:t>
            </a:r>
            <a:r>
              <a:rPr lang="zh-TW" altLang="en-US" dirty="0"/>
              <a:t>，稱為</a:t>
            </a:r>
            <a:r>
              <a:rPr lang="en-US" altLang="zh-TW" dirty="0">
                <a:solidFill>
                  <a:srgbClr val="0070C0"/>
                </a:solidFill>
              </a:rPr>
              <a:t>Cray-1</a:t>
            </a:r>
            <a:r>
              <a:rPr lang="zh-TW" altLang="en-US" dirty="0"/>
              <a:t>。</a:t>
            </a:r>
          </a:p>
          <a:p>
            <a:pPr lvl="1"/>
            <a:r>
              <a:rPr lang="en-US" altLang="zh-TW" dirty="0"/>
              <a:t>IBM</a:t>
            </a:r>
            <a:r>
              <a:rPr lang="zh-TW" altLang="en-US" dirty="0" smtClean="0"/>
              <a:t>發展第一部噴墨印表機</a:t>
            </a:r>
            <a:r>
              <a:rPr lang="zh-TW" altLang="en-US" dirty="0"/>
              <a:t>。</a:t>
            </a:r>
          </a:p>
          <a:p>
            <a:pPr lvl="1"/>
            <a:r>
              <a:rPr lang="en-US" altLang="zh-TW" dirty="0"/>
              <a:t>Steve Jobs</a:t>
            </a:r>
            <a:r>
              <a:rPr lang="zh-TW" altLang="en-US" dirty="0"/>
              <a:t>和</a:t>
            </a:r>
            <a:r>
              <a:rPr lang="en-US" altLang="zh-TW" dirty="0"/>
              <a:t>Steve Wozniak</a:t>
            </a:r>
            <a:r>
              <a:rPr lang="zh-TW" altLang="en-US" dirty="0"/>
              <a:t>設計了</a:t>
            </a:r>
            <a:r>
              <a:rPr lang="zh-TW" altLang="en-US" dirty="0">
                <a:solidFill>
                  <a:srgbClr val="0070C0"/>
                </a:solidFill>
              </a:rPr>
              <a:t>蘋果一號</a:t>
            </a:r>
            <a:r>
              <a:rPr lang="en-US" altLang="zh-TW" dirty="0"/>
              <a:t>(Apple I)</a:t>
            </a:r>
            <a:r>
              <a:rPr lang="zh-TW" altLang="en-US" dirty="0"/>
              <a:t>。</a:t>
            </a:r>
          </a:p>
          <a:p>
            <a:pPr lvl="1"/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72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mtClean="0"/>
              <a:t>第四代電腦：超大型積體電路時期</a:t>
            </a:r>
            <a:br>
              <a:rPr lang="zh-TW" altLang="en-US" smtClean="0"/>
            </a:br>
            <a:r>
              <a:rPr lang="en-US" altLang="zh-TW" smtClean="0"/>
              <a:t>(1971~</a:t>
            </a:r>
            <a:r>
              <a:rPr lang="zh-TW" altLang="en-US" smtClean="0"/>
              <a:t>迄今</a:t>
            </a:r>
            <a:r>
              <a:rPr lang="en-US" altLang="zh-TW" smtClean="0"/>
              <a:t>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西元</a:t>
            </a:r>
            <a:r>
              <a:rPr lang="en-US" altLang="zh-TW" smtClean="0"/>
              <a:t>1977</a:t>
            </a:r>
            <a:r>
              <a:rPr lang="zh-TW" altLang="en-US" smtClean="0"/>
              <a:t>年</a:t>
            </a:r>
          </a:p>
          <a:p>
            <a:pPr lvl="1"/>
            <a:r>
              <a:rPr lang="en-US" altLang="zh-TW" smtClean="0"/>
              <a:t>Steve Jobs</a:t>
            </a:r>
            <a:r>
              <a:rPr lang="zh-TW" altLang="en-US" smtClean="0"/>
              <a:t>和</a:t>
            </a:r>
            <a:r>
              <a:rPr lang="en-US" altLang="zh-TW" smtClean="0"/>
              <a:t>Steve Wozniak</a:t>
            </a:r>
            <a:r>
              <a:rPr lang="zh-TW" altLang="en-US" smtClean="0"/>
              <a:t>成立</a:t>
            </a:r>
            <a:r>
              <a:rPr lang="zh-TW" altLang="en-US" smtClean="0">
                <a:solidFill>
                  <a:srgbClr val="C00000"/>
                </a:solidFill>
              </a:rPr>
              <a:t>蘋果電腦公司</a:t>
            </a:r>
            <a:r>
              <a:rPr lang="en-US" altLang="zh-TW" smtClean="0"/>
              <a:t>(Apple Computer)</a:t>
            </a:r>
            <a:r>
              <a:rPr lang="zh-TW" altLang="en-US" smtClean="0"/>
              <a:t>，並推出在當時最出眾的</a:t>
            </a:r>
            <a:r>
              <a:rPr lang="zh-TW" altLang="en-US" smtClean="0">
                <a:solidFill>
                  <a:srgbClr val="C00000"/>
                </a:solidFill>
              </a:rPr>
              <a:t>蘋果二號</a:t>
            </a:r>
            <a:r>
              <a:rPr lang="en-US" altLang="zh-TW" smtClean="0"/>
              <a:t>(Apple II)</a:t>
            </a:r>
            <a:r>
              <a:rPr lang="zh-TW" altLang="en-US" smtClean="0"/>
              <a:t>。</a:t>
            </a:r>
          </a:p>
          <a:p>
            <a:pPr lvl="1"/>
            <a:r>
              <a:rPr lang="en-US" altLang="zh-TW" smtClean="0"/>
              <a:t>BillGates</a:t>
            </a:r>
            <a:r>
              <a:rPr lang="zh-TW" altLang="en-US" smtClean="0"/>
              <a:t>和</a:t>
            </a:r>
            <a:r>
              <a:rPr lang="en-US" altLang="zh-TW" smtClean="0"/>
              <a:t>Paul Allen</a:t>
            </a:r>
            <a:r>
              <a:rPr lang="zh-TW" altLang="en-US" smtClean="0"/>
              <a:t>創設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>
                <a:solidFill>
                  <a:srgbClr val="C00000"/>
                </a:solidFill>
              </a:rPr>
              <a:t>微軟</a:t>
            </a:r>
            <a:r>
              <a:rPr lang="en-US" altLang="zh-TW" smtClean="0"/>
              <a:t>(Microsoft)</a:t>
            </a:r>
            <a:r>
              <a:rPr lang="zh-TW" altLang="en-US" smtClean="0"/>
              <a:t>。</a:t>
            </a:r>
          </a:p>
          <a:p>
            <a:pPr lvl="1"/>
            <a:endParaRPr lang="zh-TW" altLang="en-US" smtClean="0"/>
          </a:p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605" y="3669058"/>
            <a:ext cx="3105150" cy="259525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矩形 5"/>
          <p:cNvSpPr/>
          <p:nvPr/>
        </p:nvSpPr>
        <p:spPr>
          <a:xfrm>
            <a:off x="1661245" y="5184195"/>
            <a:ext cx="4572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en-US" altLang="zh-TW" dirty="0"/>
              <a:t>Apple II</a:t>
            </a:r>
            <a:r>
              <a:rPr lang="zh-TW" altLang="en-US" dirty="0"/>
              <a:t>應可算是第一部大量</a:t>
            </a:r>
            <a:r>
              <a:rPr lang="zh-TW" altLang="en-US" dirty="0" smtClean="0"/>
              <a:t>流行的</a:t>
            </a:r>
            <a:r>
              <a:rPr lang="zh-TW" altLang="en-US" dirty="0"/>
              <a:t>個人電腦</a:t>
            </a:r>
          </a:p>
        </p:txBody>
      </p:sp>
    </p:spTree>
    <p:extLst>
      <p:ext uri="{BB962C8B-B14F-4D97-AF65-F5344CB8AC3E}">
        <p14:creationId xmlns:p14="http://schemas.microsoft.com/office/powerpoint/2010/main" val="15865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1-1 </a:t>
            </a:r>
            <a:r>
              <a:rPr lang="zh-TW" altLang="en-US" dirty="0"/>
              <a:t>計算機科學大事記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西元</a:t>
            </a:r>
            <a:r>
              <a:rPr lang="en-US" altLang="zh-TW" dirty="0"/>
              <a:t>1801</a:t>
            </a:r>
            <a:r>
              <a:rPr lang="zh-TW" altLang="en-US" dirty="0"/>
              <a:t>年</a:t>
            </a:r>
          </a:p>
          <a:p>
            <a:pPr lvl="1"/>
            <a:r>
              <a:rPr lang="en-US" altLang="zh-TW" dirty="0" smtClean="0"/>
              <a:t>Joseph-Marie </a:t>
            </a:r>
            <a:r>
              <a:rPr lang="en-US" altLang="zh-TW" dirty="0"/>
              <a:t>Jacquard</a:t>
            </a:r>
            <a:r>
              <a:rPr lang="zh-TW" altLang="en-US" dirty="0"/>
              <a:t>發明</a:t>
            </a:r>
            <a:r>
              <a:rPr lang="en-US" altLang="zh-TW" dirty="0">
                <a:solidFill>
                  <a:srgbClr val="C00000"/>
                </a:solidFill>
              </a:rPr>
              <a:t>Jacquard loom</a:t>
            </a:r>
            <a:r>
              <a:rPr lang="zh-TW" altLang="en-US" dirty="0"/>
              <a:t>，是第一部使用儲存器及程式設計概念的機器。</a:t>
            </a:r>
          </a:p>
          <a:p>
            <a:r>
              <a:rPr lang="zh-TW" altLang="en-US" dirty="0"/>
              <a:t>西元</a:t>
            </a:r>
            <a:r>
              <a:rPr lang="en-US" altLang="zh-TW" dirty="0"/>
              <a:t>1822</a:t>
            </a:r>
            <a:r>
              <a:rPr lang="zh-TW" altLang="en-US" dirty="0"/>
              <a:t>年</a:t>
            </a:r>
          </a:p>
          <a:p>
            <a:pPr lvl="1"/>
            <a:r>
              <a:rPr lang="en-US" altLang="zh-TW" dirty="0" smtClean="0"/>
              <a:t>Charles </a:t>
            </a:r>
            <a:r>
              <a:rPr lang="en-US" altLang="zh-TW" dirty="0"/>
              <a:t>Babbage</a:t>
            </a:r>
            <a:r>
              <a:rPr lang="zh-TW" altLang="en-US" dirty="0"/>
              <a:t>開始設計</a:t>
            </a:r>
            <a:r>
              <a:rPr lang="en-US" altLang="zh-TW" dirty="0">
                <a:solidFill>
                  <a:srgbClr val="C00000"/>
                </a:solidFill>
              </a:rPr>
              <a:t>Difference Engine</a:t>
            </a:r>
            <a:r>
              <a:rPr lang="zh-TW" altLang="en-US" dirty="0"/>
              <a:t>，不只可做簡單的數學運算，還可以解答一些多項式的問題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63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mtClean="0"/>
              <a:t>第四代電腦：超大型積體電路時期</a:t>
            </a:r>
            <a:br>
              <a:rPr lang="zh-TW" altLang="en-US" smtClean="0"/>
            </a:br>
            <a:r>
              <a:rPr lang="en-US" altLang="zh-TW" smtClean="0"/>
              <a:t>(1971~</a:t>
            </a:r>
            <a:r>
              <a:rPr lang="zh-TW" altLang="en-US" smtClean="0"/>
              <a:t>迄今</a:t>
            </a:r>
            <a:r>
              <a:rPr lang="en-US" altLang="zh-TW" smtClean="0"/>
              <a:t>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1978</a:t>
            </a:r>
            <a:r>
              <a:rPr lang="zh-TW" altLang="en-US" dirty="0" smtClean="0"/>
              <a:t>年</a:t>
            </a:r>
          </a:p>
          <a:p>
            <a:pPr lvl="1"/>
            <a:r>
              <a:rPr lang="en-US" altLang="zh-TW" dirty="0"/>
              <a:t>Ron </a:t>
            </a:r>
            <a:r>
              <a:rPr lang="en-US" altLang="zh-TW" dirty="0" err="1"/>
              <a:t>Rivest</a:t>
            </a:r>
            <a:r>
              <a:rPr lang="zh-TW" altLang="en-US" dirty="0"/>
              <a:t>、</a:t>
            </a:r>
            <a:r>
              <a:rPr lang="en-US" altLang="zh-TW" dirty="0" err="1"/>
              <a:t>Adi</a:t>
            </a:r>
            <a:r>
              <a:rPr lang="en-US" altLang="zh-TW" dirty="0"/>
              <a:t> Shamir</a:t>
            </a:r>
            <a:r>
              <a:rPr lang="zh-TW" altLang="en-US" dirty="0"/>
              <a:t>及</a:t>
            </a:r>
            <a:r>
              <a:rPr lang="en-US" altLang="zh-TW" dirty="0"/>
              <a:t>Leonard </a:t>
            </a:r>
            <a:r>
              <a:rPr lang="en-US" altLang="zh-TW" dirty="0" err="1"/>
              <a:t>Adleman</a:t>
            </a:r>
            <a:r>
              <a:rPr lang="zh-TW" altLang="en-US" dirty="0"/>
              <a:t>發明</a:t>
            </a:r>
            <a:r>
              <a:rPr lang="zh-TW" altLang="en-US" dirty="0" smtClean="0"/>
              <a:t>了</a:t>
            </a:r>
            <a:r>
              <a:rPr lang="en-US" altLang="zh-TW" dirty="0" err="1" smtClean="0">
                <a:solidFill>
                  <a:srgbClr val="0070C0"/>
                </a:solidFill>
              </a:rPr>
              <a:t>RSA</a:t>
            </a:r>
            <a:r>
              <a:rPr lang="zh-TW" altLang="en-US" dirty="0"/>
              <a:t>公開金鑰加密法。</a:t>
            </a:r>
          </a:p>
          <a:p>
            <a:pPr lvl="1"/>
            <a:r>
              <a:rPr lang="en-US" altLang="zh-TW" dirty="0" smtClean="0"/>
              <a:t>Intel</a:t>
            </a:r>
            <a:r>
              <a:rPr lang="zh-TW" altLang="en-US" dirty="0" smtClean="0"/>
              <a:t>推出第</a:t>
            </a:r>
            <a:r>
              <a:rPr lang="zh-TW" altLang="en-US" dirty="0"/>
              <a:t>一個</a:t>
            </a:r>
            <a:r>
              <a:rPr lang="en-US" altLang="zh-TW" dirty="0"/>
              <a:t>16</a:t>
            </a:r>
            <a:r>
              <a:rPr lang="zh-TW" altLang="en-US" dirty="0"/>
              <a:t>位元的處理器</a:t>
            </a:r>
            <a:r>
              <a:rPr lang="en-US" altLang="zh-TW" dirty="0">
                <a:solidFill>
                  <a:srgbClr val="0070C0"/>
                </a:solidFill>
              </a:rPr>
              <a:t>8086</a:t>
            </a:r>
            <a:r>
              <a:rPr lang="zh-TW" altLang="en-US" dirty="0"/>
              <a:t>及</a:t>
            </a:r>
            <a:r>
              <a:rPr lang="en-US" altLang="zh-TW" dirty="0">
                <a:solidFill>
                  <a:srgbClr val="0070C0"/>
                </a:solidFill>
              </a:rPr>
              <a:t>8088</a:t>
            </a:r>
            <a:r>
              <a:rPr lang="zh-TW" altLang="en-US" dirty="0"/>
              <a:t>，其中</a:t>
            </a:r>
            <a:r>
              <a:rPr lang="en-US" altLang="zh-TW" dirty="0"/>
              <a:t>8088</a:t>
            </a:r>
            <a:r>
              <a:rPr lang="zh-TW" altLang="en-US" dirty="0"/>
              <a:t>是</a:t>
            </a:r>
            <a:r>
              <a:rPr lang="en-US" altLang="zh-TW" dirty="0"/>
              <a:t>IBM PC</a:t>
            </a:r>
            <a:r>
              <a:rPr lang="zh-TW" altLang="en-US" dirty="0"/>
              <a:t>初期所採用的</a:t>
            </a:r>
            <a:r>
              <a:rPr lang="zh-TW" altLang="en-US" dirty="0">
                <a:solidFill>
                  <a:srgbClr val="C00000"/>
                </a:solidFill>
              </a:rPr>
              <a:t>中央處理器</a:t>
            </a:r>
            <a:r>
              <a:rPr lang="en-US" altLang="zh-TW" dirty="0"/>
              <a:t>(Central Processing Unit</a:t>
            </a:r>
            <a:r>
              <a:rPr lang="zh-TW" altLang="en-US" dirty="0"/>
              <a:t>；</a:t>
            </a:r>
            <a:r>
              <a:rPr lang="en-US" altLang="zh-TW" dirty="0"/>
              <a:t>CPU)</a:t>
            </a:r>
            <a:r>
              <a:rPr lang="zh-TW" altLang="en-US" dirty="0"/>
              <a:t>。</a:t>
            </a:r>
          </a:p>
          <a:p>
            <a:pPr lvl="1"/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mtClean="0"/>
              <a:t>第四代電腦：超大型積體電路時期</a:t>
            </a:r>
            <a:br>
              <a:rPr lang="zh-TW" altLang="en-US" smtClean="0"/>
            </a:br>
            <a:r>
              <a:rPr lang="en-US" altLang="zh-TW" smtClean="0"/>
              <a:t>(1971~</a:t>
            </a:r>
            <a:r>
              <a:rPr lang="zh-TW" altLang="en-US" smtClean="0"/>
              <a:t>迄今</a:t>
            </a:r>
            <a:r>
              <a:rPr lang="en-US" altLang="zh-TW" smtClean="0"/>
              <a:t>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1981</a:t>
            </a:r>
            <a:r>
              <a:rPr lang="zh-TW" altLang="en-US" dirty="0" smtClean="0"/>
              <a:t>年</a:t>
            </a:r>
          </a:p>
          <a:p>
            <a:pPr lvl="1"/>
            <a:r>
              <a:rPr lang="en-US" altLang="zh-TW" dirty="0"/>
              <a:t>IBM</a:t>
            </a:r>
            <a:r>
              <a:rPr lang="zh-TW" altLang="en-US" dirty="0"/>
              <a:t>推出開放式的個人電腦架構，</a:t>
            </a:r>
            <a:r>
              <a:rPr lang="zh-TW" altLang="en-US" dirty="0" smtClean="0"/>
              <a:t>使各</a:t>
            </a:r>
            <a:r>
              <a:rPr lang="zh-TW" altLang="en-US" dirty="0"/>
              <a:t>電腦廠能推出與</a:t>
            </a:r>
            <a:r>
              <a:rPr lang="en-US" altLang="zh-TW" dirty="0">
                <a:solidFill>
                  <a:srgbClr val="C00000"/>
                </a:solidFill>
              </a:rPr>
              <a:t>IBM</a:t>
            </a:r>
            <a:r>
              <a:rPr lang="zh-TW" altLang="en-US" dirty="0">
                <a:solidFill>
                  <a:srgbClr val="C00000"/>
                </a:solidFill>
              </a:rPr>
              <a:t>個人電腦相容</a:t>
            </a:r>
            <a:r>
              <a:rPr lang="en-US" altLang="zh-TW" dirty="0"/>
              <a:t>(IBM PC compatible)</a:t>
            </a:r>
            <a:r>
              <a:rPr lang="zh-TW" altLang="en-US" dirty="0"/>
              <a:t>的機器，</a:t>
            </a:r>
            <a:r>
              <a:rPr lang="zh-TW" altLang="en-US" dirty="0" smtClean="0"/>
              <a:t>自此，</a:t>
            </a:r>
            <a:r>
              <a:rPr lang="zh-TW" altLang="en-US" dirty="0"/>
              <a:t>個人電腦逐漸成為最主流的產品。</a:t>
            </a:r>
          </a:p>
          <a:p>
            <a:pPr lvl="1"/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794" y="3969060"/>
            <a:ext cx="3124690" cy="22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mtClean="0"/>
              <a:t>第四代電腦：超大型積體電路時期</a:t>
            </a:r>
            <a:br>
              <a:rPr lang="zh-TW" altLang="en-US" smtClean="0"/>
            </a:br>
            <a:r>
              <a:rPr lang="en-US" altLang="zh-TW" smtClean="0"/>
              <a:t>(1971~</a:t>
            </a:r>
            <a:r>
              <a:rPr lang="zh-TW" altLang="en-US" smtClean="0"/>
              <a:t>迄今</a:t>
            </a:r>
            <a:r>
              <a:rPr lang="en-US" altLang="zh-TW" smtClean="0"/>
              <a:t>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2213865"/>
            <a:ext cx="5464950" cy="391229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1982</a:t>
            </a:r>
            <a:r>
              <a:rPr lang="zh-TW" altLang="en-US" dirty="0" smtClean="0"/>
              <a:t>年</a:t>
            </a:r>
          </a:p>
          <a:p>
            <a:pPr lvl="1"/>
            <a:r>
              <a:rPr lang="zh-TW" altLang="en-US" dirty="0" smtClean="0"/>
              <a:t>時代</a:t>
            </a:r>
            <a:r>
              <a:rPr lang="en-US" altLang="zh-TW" dirty="0" smtClean="0"/>
              <a:t>(</a:t>
            </a:r>
            <a:r>
              <a:rPr lang="en-US" altLang="zh-TW" dirty="0"/>
              <a:t>Time)</a:t>
            </a:r>
            <a:r>
              <a:rPr lang="zh-TW" altLang="en-US" dirty="0"/>
              <a:t>雜誌以電腦作為年度風雲人物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日本</a:t>
            </a:r>
            <a:r>
              <a:rPr lang="zh-TW" altLang="en-US" dirty="0"/>
              <a:t>開始第五代人工智慧電腦大型計畫，</a:t>
            </a:r>
            <a:r>
              <a:rPr lang="zh-TW" altLang="en-US" dirty="0" smtClean="0"/>
              <a:t>使人工智慧</a:t>
            </a:r>
            <a:r>
              <a:rPr lang="zh-TW" altLang="en-US" dirty="0"/>
              <a:t>領域研究再次受到</a:t>
            </a:r>
            <a:r>
              <a:rPr lang="zh-TW" altLang="en-US" dirty="0" smtClean="0"/>
              <a:t>舉世注目。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Intel</a:t>
            </a:r>
            <a:r>
              <a:rPr lang="zh-TW" altLang="en-US" dirty="0"/>
              <a:t>推出</a:t>
            </a:r>
            <a:r>
              <a:rPr lang="en-US" altLang="zh-TW" dirty="0"/>
              <a:t>80286</a:t>
            </a:r>
            <a:r>
              <a:rPr lang="zh-TW" altLang="en-US" dirty="0"/>
              <a:t>，簡稱</a:t>
            </a:r>
            <a:r>
              <a:rPr lang="en-US" altLang="zh-TW" dirty="0"/>
              <a:t>286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6753">
            <a:off x="6486763" y="2816824"/>
            <a:ext cx="2034959" cy="2681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185" y="2813694"/>
            <a:ext cx="2034959" cy="2681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079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第四代電腦：超大型積體電路時期</a:t>
            </a:r>
            <a:br>
              <a:rPr lang="zh-TW" altLang="en-US" dirty="0" smtClean="0"/>
            </a:br>
            <a:r>
              <a:rPr lang="en-US" altLang="zh-TW" dirty="0" smtClean="0"/>
              <a:t>(1971~</a:t>
            </a:r>
            <a:r>
              <a:rPr lang="zh-TW" altLang="en-US" dirty="0" smtClean="0"/>
              <a:t>迄今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2213865"/>
            <a:ext cx="5329935" cy="391229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1984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zh-TW" altLang="en-US" dirty="0" smtClean="0"/>
              <a:t>新力</a:t>
            </a:r>
            <a:r>
              <a:rPr lang="en-US" altLang="zh-TW" dirty="0" smtClean="0"/>
              <a:t>(Sony)</a:t>
            </a:r>
            <a:r>
              <a:rPr lang="zh-TW" altLang="en-US" dirty="0" smtClean="0"/>
              <a:t>和飛利浦</a:t>
            </a:r>
            <a:r>
              <a:rPr lang="en-US" altLang="zh-TW" dirty="0" smtClean="0"/>
              <a:t>(Philips)</a:t>
            </a:r>
            <a:r>
              <a:rPr lang="zh-TW" altLang="en-US" dirty="0" smtClean="0"/>
              <a:t>推出</a:t>
            </a:r>
            <a:r>
              <a:rPr lang="en-US" altLang="zh-TW" dirty="0" smtClean="0">
                <a:solidFill>
                  <a:srgbClr val="0070C0"/>
                </a:solidFill>
              </a:rPr>
              <a:t>CD-ROM</a:t>
            </a:r>
            <a:r>
              <a:rPr lang="zh-TW" altLang="en-US" dirty="0"/>
              <a:t>，</a:t>
            </a:r>
            <a:r>
              <a:rPr lang="zh-TW" altLang="en-US" dirty="0" smtClean="0"/>
              <a:t>使數位</a:t>
            </a:r>
            <a:r>
              <a:rPr lang="zh-TW" altLang="en-US" dirty="0"/>
              <a:t>資料的儲存</a:t>
            </a:r>
            <a:r>
              <a:rPr lang="zh-TW" altLang="en-US" dirty="0" smtClean="0"/>
              <a:t>方式往前邁進一大</a:t>
            </a:r>
            <a:r>
              <a:rPr lang="zh-TW" altLang="en-US" dirty="0"/>
              <a:t>步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IBM PC AT</a:t>
            </a:r>
            <a:r>
              <a:rPr lang="zh-TW" altLang="en-US" dirty="0" smtClean="0"/>
              <a:t>使用</a:t>
            </a:r>
            <a:r>
              <a:rPr lang="en-US" altLang="zh-TW" dirty="0" smtClean="0"/>
              <a:t>Intel </a:t>
            </a:r>
            <a:r>
              <a:rPr lang="en-US" altLang="zh-TW" dirty="0"/>
              <a:t>16</a:t>
            </a:r>
            <a:r>
              <a:rPr lang="zh-TW" altLang="en-US" dirty="0"/>
              <a:t>位元的</a:t>
            </a:r>
            <a:r>
              <a:rPr lang="en-US" altLang="zh-TW" dirty="0"/>
              <a:t>80286</a:t>
            </a:r>
            <a:r>
              <a:rPr lang="zh-TW" altLang="en-US" dirty="0"/>
              <a:t>。</a:t>
            </a: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5" name="Picture 2" descr="D:\製作中\02再版書\0558909\每張可新加的圖\ch01計算機簡介\CD-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887" y="2348880"/>
            <a:ext cx="2745305" cy="2745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456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第四代電腦：超大型積體電路時期</a:t>
            </a:r>
            <a:br>
              <a:rPr lang="zh-TW" altLang="en-US" dirty="0"/>
            </a:br>
            <a:r>
              <a:rPr lang="en-US" altLang="zh-TW" dirty="0"/>
              <a:t>(1971~</a:t>
            </a:r>
            <a:r>
              <a:rPr lang="zh-TW" altLang="en-US" dirty="0"/>
              <a:t>迄今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西元</a:t>
            </a:r>
            <a:r>
              <a:rPr lang="en-US" altLang="zh-TW" dirty="0" smtClean="0"/>
              <a:t>1985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en-US" altLang="zh-TW" dirty="0" smtClean="0"/>
              <a:t>Windows 1.0</a:t>
            </a:r>
            <a:r>
              <a:rPr lang="zh-TW" altLang="en-US" dirty="0" smtClean="0"/>
              <a:t>推出。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當時</a:t>
            </a:r>
            <a:r>
              <a:rPr lang="zh-TW" altLang="en-US" dirty="0"/>
              <a:t>蘋果電腦公司的</a:t>
            </a:r>
            <a:r>
              <a:rPr lang="zh-TW" altLang="en-US" dirty="0">
                <a:solidFill>
                  <a:srgbClr val="C00000"/>
                </a:solidFill>
              </a:rPr>
              <a:t>麥金塔</a:t>
            </a:r>
            <a:r>
              <a:rPr lang="en-US" altLang="zh-TW" dirty="0"/>
              <a:t>(Macintosh)</a:t>
            </a:r>
            <a:r>
              <a:rPr lang="zh-TW" altLang="en-US" dirty="0"/>
              <a:t>其實有比較令人滿意的使用者介面，</a:t>
            </a:r>
            <a:r>
              <a:rPr lang="zh-TW" altLang="en-US" dirty="0" smtClean="0"/>
              <a:t>但這些年微軟</a:t>
            </a:r>
            <a:r>
              <a:rPr lang="en-US" altLang="zh-TW" dirty="0"/>
              <a:t>Windows</a:t>
            </a:r>
            <a:r>
              <a:rPr lang="zh-TW" altLang="en-US" dirty="0"/>
              <a:t>在個人電腦作業系統</a:t>
            </a:r>
            <a:r>
              <a:rPr lang="zh-TW" altLang="en-US" dirty="0" smtClean="0"/>
              <a:t>領域已居上風</a:t>
            </a:r>
            <a:r>
              <a:rPr lang="zh-TW" altLang="en-US" dirty="0"/>
              <a:t>。</a:t>
            </a:r>
          </a:p>
          <a:p>
            <a:r>
              <a:rPr lang="zh-TW" altLang="en-US" dirty="0" smtClean="0"/>
              <a:t>西元</a:t>
            </a:r>
            <a:r>
              <a:rPr lang="en-US" altLang="zh-TW" dirty="0" smtClean="0"/>
              <a:t>1986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en-US" altLang="zh-TW" dirty="0"/>
              <a:t>Intel</a:t>
            </a:r>
            <a:r>
              <a:rPr lang="zh-TW" altLang="en-US" dirty="0" smtClean="0"/>
              <a:t>推出</a:t>
            </a:r>
            <a:r>
              <a:rPr lang="en-US" altLang="zh-TW" dirty="0" smtClean="0"/>
              <a:t>32</a:t>
            </a:r>
            <a:r>
              <a:rPr lang="zh-TW" altLang="en-US" dirty="0"/>
              <a:t>位元的</a:t>
            </a:r>
            <a:r>
              <a:rPr lang="en-US" altLang="zh-TW" dirty="0"/>
              <a:t>80386</a:t>
            </a:r>
            <a:r>
              <a:rPr lang="zh-TW" altLang="en-US" dirty="0"/>
              <a:t>，簡稱</a:t>
            </a:r>
            <a:r>
              <a:rPr lang="en-US" altLang="zh-TW" dirty="0"/>
              <a:t>386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786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第四代電腦：超大型積體電路時期</a:t>
            </a:r>
            <a:br>
              <a:rPr lang="zh-TW" altLang="en-US" dirty="0"/>
            </a:br>
            <a:r>
              <a:rPr lang="en-US" altLang="zh-TW" dirty="0"/>
              <a:t>(1971~</a:t>
            </a:r>
            <a:r>
              <a:rPr lang="zh-TW" altLang="en-US" dirty="0"/>
              <a:t>迄今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西元</a:t>
            </a:r>
            <a:r>
              <a:rPr lang="en-US" altLang="zh-TW" dirty="0" smtClean="0"/>
              <a:t>1989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en-US" altLang="zh-TW" dirty="0"/>
              <a:t>Tim Berners-Lee</a:t>
            </a:r>
            <a:r>
              <a:rPr lang="zh-TW" altLang="en-US" dirty="0"/>
              <a:t>提出</a:t>
            </a:r>
            <a:r>
              <a:rPr lang="zh-TW" altLang="en-US" dirty="0">
                <a:solidFill>
                  <a:srgbClr val="C00000"/>
                </a:solidFill>
              </a:rPr>
              <a:t>全球資訊網</a:t>
            </a:r>
            <a:r>
              <a:rPr lang="en-US" altLang="zh-TW" dirty="0"/>
              <a:t>(</a:t>
            </a:r>
            <a:r>
              <a:rPr lang="en-US" altLang="zh-TW" dirty="0" err="1"/>
              <a:t>WorldWide</a:t>
            </a:r>
            <a:r>
              <a:rPr lang="en-US" altLang="zh-TW" dirty="0"/>
              <a:t> Web</a:t>
            </a:r>
            <a:r>
              <a:rPr lang="zh-TW" altLang="en-US" dirty="0"/>
              <a:t>；</a:t>
            </a:r>
            <a:r>
              <a:rPr lang="en-US" altLang="zh-TW" dirty="0"/>
              <a:t>WWW)</a:t>
            </a:r>
            <a:r>
              <a:rPr lang="zh-TW" altLang="en-US" dirty="0"/>
              <a:t>的構想。</a:t>
            </a:r>
          </a:p>
          <a:p>
            <a:pPr lvl="1"/>
            <a:r>
              <a:rPr lang="en-US" altLang="zh-TW" dirty="0" smtClean="0"/>
              <a:t>Intel</a:t>
            </a:r>
            <a:r>
              <a:rPr lang="zh-TW" altLang="en-US" dirty="0" smtClean="0"/>
              <a:t>推出</a:t>
            </a:r>
            <a:r>
              <a:rPr lang="en-US" altLang="zh-TW" dirty="0" smtClean="0"/>
              <a:t>80486</a:t>
            </a:r>
            <a:r>
              <a:rPr lang="zh-TW" altLang="en-US" dirty="0" smtClean="0"/>
              <a:t>，</a:t>
            </a:r>
            <a:r>
              <a:rPr lang="zh-TW" altLang="en-US" dirty="0"/>
              <a:t>簡稱</a:t>
            </a:r>
            <a:r>
              <a:rPr lang="en-US" altLang="zh-TW" dirty="0"/>
              <a:t>486</a:t>
            </a:r>
            <a:r>
              <a:rPr lang="zh-TW" altLang="en-US" dirty="0"/>
              <a:t>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660" y="3690825"/>
            <a:ext cx="6067453" cy="27535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7" name="矩形 6"/>
          <p:cNvSpPr/>
          <p:nvPr/>
        </p:nvSpPr>
        <p:spPr>
          <a:xfrm>
            <a:off x="2096725" y="5929593"/>
            <a:ext cx="4904512" cy="4247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265113" indent="-265113">
              <a:lnSpc>
                <a:spcPct val="12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全球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資訊網發明人</a:t>
            </a:r>
            <a: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Tim Berners-Lee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改變了世界</a:t>
            </a:r>
          </a:p>
        </p:txBody>
      </p:sp>
    </p:spTree>
    <p:extLst>
      <p:ext uri="{BB962C8B-B14F-4D97-AF65-F5344CB8AC3E}">
        <p14:creationId xmlns:p14="http://schemas.microsoft.com/office/powerpoint/2010/main" val="18197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第四代電腦：超大型積體電路時期</a:t>
            </a:r>
            <a:br>
              <a:rPr lang="zh-TW" altLang="en-US" dirty="0"/>
            </a:br>
            <a:r>
              <a:rPr lang="en-US" altLang="zh-TW" dirty="0"/>
              <a:t>(1971~</a:t>
            </a:r>
            <a:r>
              <a:rPr lang="zh-TW" altLang="en-US" dirty="0"/>
              <a:t>迄今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西元</a:t>
            </a:r>
            <a:r>
              <a:rPr lang="en-US" altLang="zh-TW" dirty="0" smtClean="0"/>
              <a:t>1990</a:t>
            </a:r>
            <a:r>
              <a:rPr lang="zh-TW" altLang="en-US" dirty="0" smtClean="0"/>
              <a:t>年</a:t>
            </a:r>
            <a:endParaRPr lang="en-US" altLang="zh-TW" dirty="0" smtClean="0"/>
          </a:p>
          <a:p>
            <a:pPr lvl="1"/>
            <a:r>
              <a:rPr lang="en-US" altLang="zh-TW" dirty="0"/>
              <a:t>WWW</a:t>
            </a:r>
            <a:r>
              <a:rPr lang="zh-TW" altLang="en-US" dirty="0"/>
              <a:t>正式推出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西元</a:t>
            </a:r>
            <a:r>
              <a:rPr lang="en-US" altLang="zh-TW" dirty="0"/>
              <a:t>1991</a:t>
            </a:r>
            <a:r>
              <a:rPr lang="zh-TW" altLang="en-US" dirty="0"/>
              <a:t>年</a:t>
            </a:r>
            <a:r>
              <a:rPr lang="en-US" altLang="zh-TW" dirty="0"/>
              <a:t>-</a:t>
            </a:r>
          </a:p>
          <a:p>
            <a:pPr lvl="1"/>
            <a:r>
              <a:rPr lang="zh-TW" altLang="en-US" dirty="0"/>
              <a:t>芬蘭赫爾辛基大學的學生</a:t>
            </a:r>
            <a:r>
              <a:rPr lang="en-US" altLang="zh-TW" dirty="0"/>
              <a:t>Linus </a:t>
            </a:r>
            <a:r>
              <a:rPr lang="en-US" altLang="zh-TW" dirty="0" smtClean="0"/>
              <a:t>Torvalds</a:t>
            </a:r>
            <a:r>
              <a:rPr lang="zh-TW" altLang="en-US" dirty="0" smtClean="0"/>
              <a:t>，</a:t>
            </a:r>
            <a:r>
              <a:rPr lang="zh-TW" altLang="en-US" dirty="0"/>
              <a:t>基於</a:t>
            </a:r>
            <a:r>
              <a:rPr lang="en-US" altLang="zh-TW" dirty="0"/>
              <a:t>UNIX</a:t>
            </a:r>
            <a:r>
              <a:rPr lang="zh-TW" altLang="en-US" dirty="0"/>
              <a:t>的開放原始碼，創作了個人電腦作業系統</a:t>
            </a:r>
            <a:r>
              <a:rPr lang="en-US" altLang="zh-TW" dirty="0" smtClean="0">
                <a:solidFill>
                  <a:srgbClr val="0070C0"/>
                </a:solidFill>
              </a:rPr>
              <a:t>Linux </a:t>
            </a:r>
            <a:r>
              <a:rPr lang="en-US" altLang="zh-TW" dirty="0" smtClean="0"/>
              <a:t>(</a:t>
            </a:r>
            <a:r>
              <a:rPr lang="en-US" altLang="zh-TW" dirty="0"/>
              <a:t>Linus + UNIX)</a:t>
            </a:r>
            <a:r>
              <a:rPr lang="zh-TW" altLang="en-US" dirty="0"/>
              <a:t>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884018218"/>
              </p:ext>
            </p:extLst>
          </p:nvPr>
        </p:nvGraphicFramePr>
        <p:xfrm>
          <a:off x="1961710" y="5004175"/>
          <a:ext cx="5613285" cy="1347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45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第四代電腦：超大型積體電路時期</a:t>
            </a:r>
            <a:br>
              <a:rPr lang="zh-TW" altLang="en-US" dirty="0"/>
            </a:br>
            <a:r>
              <a:rPr lang="en-US" altLang="zh-TW" dirty="0"/>
              <a:t>(1971~</a:t>
            </a:r>
            <a:r>
              <a:rPr lang="zh-TW" altLang="en-US" dirty="0"/>
              <a:t>迄今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2213865"/>
            <a:ext cx="5194920" cy="3912298"/>
          </a:xfrm>
        </p:spPr>
        <p:txBody>
          <a:bodyPr>
            <a:normAutofit/>
          </a:bodyPr>
          <a:lstStyle/>
          <a:p>
            <a:r>
              <a:rPr lang="zh-TW" altLang="en-US" dirty="0"/>
              <a:t>西元</a:t>
            </a:r>
            <a:r>
              <a:rPr lang="en-US" altLang="zh-TW" dirty="0" smtClean="0"/>
              <a:t>1993</a:t>
            </a:r>
            <a:r>
              <a:rPr lang="zh-TW" altLang="en-US" dirty="0" smtClean="0"/>
              <a:t>年</a:t>
            </a:r>
            <a:endParaRPr lang="en-US" altLang="zh-TW" dirty="0" smtClean="0"/>
          </a:p>
          <a:p>
            <a:pPr lvl="1"/>
            <a:r>
              <a:rPr lang="zh-TW" altLang="en-US" dirty="0"/>
              <a:t>蘋果電腦公司</a:t>
            </a:r>
            <a:r>
              <a:rPr lang="zh-TW" altLang="en-US" dirty="0" smtClean="0"/>
              <a:t>推出第一</a:t>
            </a:r>
            <a:r>
              <a:rPr lang="zh-TW" altLang="en-US" dirty="0"/>
              <a:t>部普及的</a:t>
            </a:r>
            <a:r>
              <a:rPr lang="en-US" altLang="zh-TW" dirty="0" smtClean="0"/>
              <a:t>PDA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lvl="1"/>
            <a:r>
              <a:rPr lang="en-US" altLang="zh-TW" dirty="0" smtClean="0"/>
              <a:t>Intel</a:t>
            </a:r>
            <a:r>
              <a:rPr lang="zh-TW" altLang="en-US" dirty="0" smtClean="0"/>
              <a:t>推出第</a:t>
            </a:r>
            <a:r>
              <a:rPr lang="zh-TW" altLang="en-US" dirty="0"/>
              <a:t>一代的</a:t>
            </a:r>
            <a:r>
              <a:rPr lang="en-US" altLang="zh-TW" dirty="0"/>
              <a:t>Pentium 60</a:t>
            </a:r>
            <a:r>
              <a:rPr lang="zh-TW" altLang="en-US" dirty="0"/>
              <a:t>和</a:t>
            </a:r>
            <a:r>
              <a:rPr lang="en-US" altLang="zh-TW" dirty="0" smtClean="0"/>
              <a:t>66 MHz</a:t>
            </a:r>
            <a:r>
              <a:rPr lang="zh-TW" altLang="en-US" dirty="0"/>
              <a:t>。</a:t>
            </a:r>
          </a:p>
          <a:p>
            <a:pPr lvl="1"/>
            <a:r>
              <a:rPr lang="zh-TW" altLang="en-US" dirty="0"/>
              <a:t>第一版的</a:t>
            </a:r>
            <a:r>
              <a:rPr lang="en-US" altLang="zh-TW" dirty="0"/>
              <a:t>Windows NT</a:t>
            </a:r>
            <a:r>
              <a:rPr lang="zh-TW" altLang="en-US" dirty="0"/>
              <a:t>問世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195" y="1628800"/>
            <a:ext cx="2262563" cy="4410489"/>
          </a:xfrm>
          <a:prstGeom prst="roundRect">
            <a:avLst>
              <a:gd name="adj" fmla="val 1014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6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第四代電腦：超大型積體電路時期</a:t>
            </a:r>
            <a:br>
              <a:rPr lang="zh-TW" altLang="en-US" dirty="0"/>
            </a:br>
            <a:r>
              <a:rPr lang="en-US" altLang="zh-TW" dirty="0"/>
              <a:t>(1971~</a:t>
            </a:r>
            <a:r>
              <a:rPr lang="zh-TW" altLang="en-US" dirty="0"/>
              <a:t>迄今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西元</a:t>
            </a:r>
            <a:r>
              <a:rPr lang="en-US" altLang="zh-TW" dirty="0" smtClean="0"/>
              <a:t>1994</a:t>
            </a:r>
            <a:r>
              <a:rPr lang="zh-TW" altLang="en-US" dirty="0" smtClean="0"/>
              <a:t>年</a:t>
            </a:r>
            <a:endParaRPr lang="en-US" altLang="zh-TW" dirty="0"/>
          </a:p>
          <a:p>
            <a:pPr lvl="1"/>
            <a:r>
              <a:rPr lang="zh-TW" altLang="en-US" dirty="0"/>
              <a:t>第一個成功的商業化瀏覽器</a:t>
            </a:r>
            <a:r>
              <a:rPr lang="en-US" altLang="zh-TW" dirty="0">
                <a:solidFill>
                  <a:srgbClr val="0070C0"/>
                </a:solidFill>
              </a:rPr>
              <a:t>Netscape</a:t>
            </a:r>
            <a:r>
              <a:rPr lang="en-US" altLang="zh-TW" dirty="0"/>
              <a:t>(</a:t>
            </a:r>
            <a:r>
              <a:rPr lang="zh-TW" altLang="en-US" dirty="0"/>
              <a:t>網景</a:t>
            </a:r>
            <a:r>
              <a:rPr lang="en-US" altLang="zh-TW" dirty="0"/>
              <a:t>)</a:t>
            </a:r>
            <a:r>
              <a:rPr lang="zh-TW" altLang="en-US" dirty="0"/>
              <a:t>推出。</a:t>
            </a:r>
          </a:p>
          <a:p>
            <a:pPr lvl="1"/>
            <a:r>
              <a:rPr lang="zh-TW" altLang="en-US" dirty="0"/>
              <a:t>楊致遠和</a:t>
            </a:r>
            <a:r>
              <a:rPr lang="en-US" altLang="zh-TW" dirty="0"/>
              <a:t>David Filo</a:t>
            </a:r>
            <a:r>
              <a:rPr lang="zh-TW" altLang="en-US" dirty="0"/>
              <a:t>推出</a:t>
            </a:r>
            <a:r>
              <a:rPr lang="en-US" altLang="zh-TW" dirty="0">
                <a:solidFill>
                  <a:srgbClr val="0070C0"/>
                </a:solidFill>
              </a:rPr>
              <a:t>Yahoo!</a:t>
            </a:r>
            <a:r>
              <a:rPr lang="zh-TW" altLang="en-US" dirty="0">
                <a:solidFill>
                  <a:srgbClr val="0070C0"/>
                </a:solidFill>
              </a:rPr>
              <a:t>搜尋引擎</a:t>
            </a:r>
            <a:r>
              <a:rPr lang="zh-TW" altLang="en-US" dirty="0"/>
              <a:t>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26"/>
          <a:stretch/>
        </p:blipFill>
        <p:spPr bwMode="auto">
          <a:xfrm>
            <a:off x="1897714" y="3735302"/>
            <a:ext cx="5760640" cy="2439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8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mtClean="0"/>
              <a:t>第四代電腦：超大型積體電路時期</a:t>
            </a:r>
            <a:br>
              <a:rPr lang="zh-TW" altLang="en-US" smtClean="0"/>
            </a:br>
            <a:r>
              <a:rPr lang="en-US" altLang="zh-TW" smtClean="0"/>
              <a:t>(1971~</a:t>
            </a:r>
            <a:r>
              <a:rPr lang="zh-TW" altLang="en-US" smtClean="0"/>
              <a:t>迄今</a:t>
            </a:r>
            <a:r>
              <a:rPr lang="en-US" altLang="zh-TW" smtClean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1995</a:t>
            </a:r>
            <a:r>
              <a:rPr lang="zh-TW" altLang="en-US" dirty="0" smtClean="0"/>
              <a:t>年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James Gosling</a:t>
            </a:r>
            <a:r>
              <a:rPr lang="zh-TW" altLang="en-US" dirty="0" smtClean="0"/>
              <a:t>領軍的團隊推出了跨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平台的</a:t>
            </a:r>
            <a:r>
              <a:rPr lang="en-US" altLang="zh-TW" dirty="0" smtClean="0"/>
              <a:t>JAVA</a:t>
            </a:r>
            <a:r>
              <a:rPr lang="zh-TW" altLang="en-US" dirty="0" smtClean="0"/>
              <a:t>程式語言。</a:t>
            </a:r>
          </a:p>
          <a:p>
            <a:pPr lvl="1"/>
            <a:r>
              <a:rPr lang="en-US" altLang="zh-TW" dirty="0" smtClean="0"/>
              <a:t>Windows 95</a:t>
            </a:r>
            <a:r>
              <a:rPr lang="zh-TW" altLang="en-US" dirty="0" smtClean="0"/>
              <a:t>問世，同時搭配</a:t>
            </a:r>
            <a:r>
              <a:rPr lang="en-US" altLang="zh-TW" dirty="0" smtClean="0"/>
              <a:t>IE 1.0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7275" y="2798930"/>
            <a:ext cx="1485165" cy="19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1511660" y="5103674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向上箭號圖說文字 11"/>
          <p:cNvSpPr/>
          <p:nvPr/>
        </p:nvSpPr>
        <p:spPr>
          <a:xfrm>
            <a:off x="6770063" y="4869767"/>
            <a:ext cx="2039588" cy="1169524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James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Gosling</a:t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領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軍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開發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JAVA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72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1-1 </a:t>
            </a:r>
            <a:r>
              <a:rPr lang="zh-TW" altLang="en-US" dirty="0"/>
              <a:t>計算機科學大事記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西元</a:t>
            </a:r>
            <a:r>
              <a:rPr lang="en-US" altLang="zh-TW" dirty="0"/>
              <a:t>1844</a:t>
            </a:r>
            <a:r>
              <a:rPr lang="zh-TW" altLang="en-US" dirty="0"/>
              <a:t>年</a:t>
            </a:r>
          </a:p>
          <a:p>
            <a:pPr lvl="1"/>
            <a:r>
              <a:rPr lang="en-US" altLang="zh-TW" dirty="0" smtClean="0"/>
              <a:t>Samuel </a:t>
            </a:r>
            <a:r>
              <a:rPr lang="en-US" altLang="zh-TW" dirty="0"/>
              <a:t>Morse</a:t>
            </a:r>
            <a:r>
              <a:rPr lang="zh-TW" altLang="en-US" dirty="0"/>
              <a:t>從華盛頓傳了一份電報到巴爾地摩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西元</a:t>
            </a:r>
            <a:r>
              <a:rPr lang="en-US" altLang="zh-TW" dirty="0"/>
              <a:t>1889</a:t>
            </a:r>
            <a:r>
              <a:rPr lang="zh-TW" altLang="en-US" dirty="0"/>
              <a:t>年</a:t>
            </a:r>
          </a:p>
          <a:p>
            <a:pPr lvl="1"/>
            <a:r>
              <a:rPr lang="en-US" altLang="zh-TW" dirty="0"/>
              <a:t>Herman Hollerith</a:t>
            </a:r>
            <a:r>
              <a:rPr lang="zh-TW" altLang="en-US" dirty="0"/>
              <a:t>設計了以打孔卡片來儲存資料並排序的電動機器。</a:t>
            </a:r>
          </a:p>
          <a:p>
            <a:pPr lvl="1"/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23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mtClean="0"/>
              <a:t>第四代電腦：超大型積體電路時期</a:t>
            </a:r>
            <a:br>
              <a:rPr lang="zh-TW" altLang="en-US" smtClean="0"/>
            </a:br>
            <a:r>
              <a:rPr lang="en-US" altLang="zh-TW" smtClean="0"/>
              <a:t>(1971~</a:t>
            </a:r>
            <a:r>
              <a:rPr lang="zh-TW" altLang="en-US" smtClean="0"/>
              <a:t>迄今</a:t>
            </a:r>
            <a:r>
              <a:rPr lang="en-US" altLang="zh-TW" smtClean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1997</a:t>
            </a:r>
            <a:r>
              <a:rPr lang="zh-TW" altLang="en-US" dirty="0" smtClean="0"/>
              <a:t>年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IBM</a:t>
            </a:r>
            <a:r>
              <a:rPr lang="zh-TW" altLang="en-US" dirty="0" smtClean="0">
                <a:solidFill>
                  <a:srgbClr val="0070C0"/>
                </a:solidFill>
              </a:rPr>
              <a:t>深藍</a:t>
            </a:r>
            <a:r>
              <a:rPr lang="zh-TW" altLang="en-US" dirty="0" smtClean="0"/>
              <a:t>電腦擊敗稱霸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棋壇</a:t>
            </a:r>
            <a:r>
              <a:rPr lang="en-US" altLang="zh-TW" dirty="0" smtClean="0"/>
              <a:t>14</a:t>
            </a:r>
            <a:r>
              <a:rPr lang="zh-TW" altLang="en-US" dirty="0" smtClean="0"/>
              <a:t>年的棋王</a:t>
            </a:r>
            <a:r>
              <a:rPr lang="en-US" altLang="zh-TW" dirty="0" smtClean="0"/>
              <a:t>Garry </a:t>
            </a:r>
            <a:br>
              <a:rPr lang="en-US" altLang="zh-TW" dirty="0" smtClean="0"/>
            </a:br>
            <a:r>
              <a:rPr lang="en-US" altLang="zh-TW" dirty="0" smtClean="0"/>
              <a:t>Kasparov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Office </a:t>
            </a:r>
            <a:r>
              <a:rPr lang="en-US" altLang="zh-TW" dirty="0"/>
              <a:t>97</a:t>
            </a:r>
            <a:r>
              <a:rPr lang="zh-TW" altLang="en-US" dirty="0"/>
              <a:t>與</a:t>
            </a:r>
            <a:r>
              <a:rPr lang="en-US" altLang="zh-TW" dirty="0"/>
              <a:t>Intel Pentium II</a:t>
            </a:r>
            <a:r>
              <a:rPr lang="zh-TW" altLang="en-US" dirty="0" smtClean="0"/>
              <a:t>上市。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511660" y="5103674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http://static.apple.nextmedia.com/images/apple-photos/apple/20110115/large/15wh11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225" y="2793263"/>
            <a:ext cx="4070775" cy="2486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1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mtClean="0"/>
              <a:t>第四代電腦：超大型積體電路時期</a:t>
            </a:r>
            <a:br>
              <a:rPr lang="zh-TW" altLang="en-US" smtClean="0"/>
            </a:br>
            <a:r>
              <a:rPr lang="en-US" altLang="zh-TW" smtClean="0"/>
              <a:t>(1971~</a:t>
            </a:r>
            <a:r>
              <a:rPr lang="zh-TW" altLang="en-US" smtClean="0"/>
              <a:t>迄今</a:t>
            </a:r>
            <a:r>
              <a:rPr lang="en-US" altLang="zh-TW" smtClean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1998</a:t>
            </a:r>
            <a:r>
              <a:rPr lang="zh-TW" altLang="en-US" dirty="0" smtClean="0"/>
              <a:t>年</a:t>
            </a:r>
            <a:endParaRPr lang="en-US" altLang="zh-TW" dirty="0"/>
          </a:p>
          <a:p>
            <a:pPr lvl="1"/>
            <a:r>
              <a:rPr lang="en-US" altLang="zh-TW" dirty="0"/>
              <a:t>Windows 98</a:t>
            </a:r>
            <a:r>
              <a:rPr lang="zh-TW" altLang="en-US" dirty="0"/>
              <a:t>問世。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511660" y="5103674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9021" y="3455183"/>
            <a:ext cx="3404955" cy="25537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D:\製作中\02再版書\0558909\每張可新加的圖\ch01計算機簡介\windows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898" y="3611340"/>
            <a:ext cx="3334806" cy="24978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mtClean="0"/>
              <a:t>第四代電腦：超大型積體電路時期</a:t>
            </a:r>
            <a:br>
              <a:rPr lang="zh-TW" altLang="en-US" smtClean="0"/>
            </a:br>
            <a:r>
              <a:rPr lang="en-US" altLang="zh-TW" smtClean="0"/>
              <a:t>(1971~</a:t>
            </a:r>
            <a:r>
              <a:rPr lang="zh-TW" altLang="en-US" smtClean="0"/>
              <a:t>迄今</a:t>
            </a:r>
            <a:r>
              <a:rPr lang="en-US" altLang="zh-TW" smtClean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2213865"/>
            <a:ext cx="5915000" cy="3912298"/>
          </a:xfrm>
        </p:spPr>
        <p:txBody>
          <a:bodyPr/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1998</a:t>
            </a:r>
            <a:r>
              <a:rPr lang="zh-TW" altLang="en-US" dirty="0" smtClean="0"/>
              <a:t>年</a:t>
            </a:r>
            <a:endParaRPr lang="en-US" altLang="zh-TW" dirty="0"/>
          </a:p>
          <a:p>
            <a:pPr lvl="1"/>
            <a:r>
              <a:rPr lang="zh-TW" altLang="en-US" dirty="0"/>
              <a:t>史丹佛博士班的休學學生</a:t>
            </a:r>
            <a:r>
              <a:rPr lang="en-US" altLang="zh-TW" dirty="0"/>
              <a:t>Larry Page</a:t>
            </a:r>
            <a:r>
              <a:rPr lang="zh-TW" altLang="en-US" dirty="0"/>
              <a:t>和</a:t>
            </a:r>
            <a:r>
              <a:rPr lang="en-US" altLang="zh-TW" dirty="0"/>
              <a:t>Sergey </a:t>
            </a:r>
            <a:r>
              <a:rPr lang="en-US" altLang="zh-TW" dirty="0" err="1" smtClean="0"/>
              <a:t>Brin</a:t>
            </a:r>
            <a:r>
              <a:rPr lang="zh-TW" altLang="en-US" dirty="0"/>
              <a:t>推出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/>
              <a:t>Google</a:t>
            </a:r>
            <a:r>
              <a:rPr lang="zh-TW" altLang="en-US" dirty="0"/>
              <a:t>藉由存取超過</a:t>
            </a:r>
            <a:r>
              <a:rPr lang="en-US" altLang="zh-TW" dirty="0"/>
              <a:t>30</a:t>
            </a:r>
            <a:r>
              <a:rPr lang="zh-TW" altLang="en-US" dirty="0"/>
              <a:t>億筆網頁資料，不用半秒鐘就可以將相關的搜尋結果提供給遍佈全球的使用者。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511660" y="5103674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2220" y="1397357"/>
            <a:ext cx="2325069" cy="472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3637857" y="5330247"/>
            <a:ext cx="2722152" cy="585917"/>
            <a:chOff x="4599954" y="5187677"/>
            <a:chExt cx="2722152" cy="585917"/>
          </a:xfrm>
        </p:grpSpPr>
        <p:grpSp>
          <p:nvGrpSpPr>
            <p:cNvPr id="12" name="群組 11"/>
            <p:cNvGrpSpPr/>
            <p:nvPr/>
          </p:nvGrpSpPr>
          <p:grpSpPr>
            <a:xfrm rot="21265917">
              <a:off x="4599954" y="5187677"/>
              <a:ext cx="2722152" cy="585917"/>
              <a:chOff x="358965" y="1088740"/>
              <a:chExt cx="2722152" cy="585917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358966" y="1088740"/>
                <a:ext cx="2722151" cy="585917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5" name="Picture 3" descr="D:\製作中\02再版書\0558909\標籤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965" y="1088740"/>
                <a:ext cx="398424" cy="585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矩形 12"/>
            <p:cNvSpPr/>
            <p:nvPr/>
          </p:nvSpPr>
          <p:spPr>
            <a:xfrm rot="21265917">
              <a:off x="4994608" y="5295968"/>
              <a:ext cx="22284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Google logo</a:t>
              </a:r>
              <a:r>
                <a:rPr lang="zh-TW" altLang="en-US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花樣多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4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46874" y="2256499"/>
            <a:ext cx="5188821" cy="355776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TW" b="1" dirty="0"/>
              <a:t>Intel</a:t>
            </a:r>
            <a:r>
              <a:rPr lang="zh-TW" altLang="en-US" b="1" dirty="0"/>
              <a:t>總裁葛洛</a:t>
            </a:r>
            <a:r>
              <a:rPr lang="zh-TW" altLang="en-US" b="1" dirty="0" smtClean="0"/>
              <a:t>夫</a:t>
            </a:r>
            <a:r>
              <a:rPr lang="en-US" altLang="zh-TW" b="1" dirty="0" smtClean="0"/>
              <a:t>(Andrew Grove)</a:t>
            </a:r>
            <a:r>
              <a:rPr lang="zh-TW" altLang="en-US" b="1" dirty="0" smtClean="0"/>
              <a:t>因為卓越</a:t>
            </a:r>
            <a:r>
              <a:rPr lang="zh-TW" altLang="en-US" b="1" dirty="0"/>
              <a:t>的遠見，而榮膺</a:t>
            </a:r>
            <a:r>
              <a:rPr lang="en-US" altLang="zh-TW" b="1" dirty="0"/>
              <a:t>《</a:t>
            </a:r>
            <a:r>
              <a:rPr lang="zh-TW" altLang="en-US" b="1" dirty="0"/>
              <a:t>時代</a:t>
            </a:r>
            <a:r>
              <a:rPr lang="en-US" altLang="zh-TW" b="1" dirty="0"/>
              <a:t>》</a:t>
            </a:r>
            <a:r>
              <a:rPr lang="zh-TW" altLang="en-US" b="1" dirty="0"/>
              <a:t>雜誌</a:t>
            </a:r>
            <a:r>
              <a:rPr lang="en-US" altLang="zh-TW" b="1" dirty="0"/>
              <a:t>1997</a:t>
            </a:r>
            <a:r>
              <a:rPr lang="zh-TW" altLang="en-US" b="1" dirty="0"/>
              <a:t>年「年度風雲人物</a:t>
            </a:r>
            <a:r>
              <a:rPr lang="zh-TW" altLang="en-US" b="1" dirty="0" smtClean="0"/>
              <a:t>」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該</a:t>
            </a:r>
            <a:r>
              <a:rPr lang="zh-TW" altLang="en-US" b="1" dirty="0"/>
              <a:t>期雜誌封面</a:t>
            </a:r>
            <a:r>
              <a:rPr lang="zh-TW" altLang="en-US" b="1" dirty="0" smtClean="0"/>
              <a:t>還將</a:t>
            </a:r>
            <a:r>
              <a:rPr lang="zh-TW" altLang="en-US" b="1" dirty="0"/>
              <a:t>葛洛夫切割成一片片的</a:t>
            </a:r>
            <a:r>
              <a:rPr lang="en-US" altLang="zh-TW" b="1" dirty="0"/>
              <a:t>chip</a:t>
            </a:r>
            <a:r>
              <a:rPr lang="zh-TW" altLang="en-US" b="1" dirty="0"/>
              <a:t>呢</a:t>
            </a:r>
            <a:r>
              <a:rPr lang="zh-TW" altLang="en-US" b="1" dirty="0" smtClean="0"/>
              <a:t>！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，</a:t>
            </a:r>
            <a:r>
              <a:rPr lang="zh-TW" altLang="en-US" b="1" dirty="0"/>
              <a:t>可見微處理器已對我們生活產生了多大</a:t>
            </a:r>
            <a:r>
              <a:rPr lang="zh-TW" altLang="en-US" b="1" dirty="0" smtClean="0"/>
              <a:t>的衝擊</a:t>
            </a:r>
            <a:r>
              <a:rPr lang="zh-TW" altLang="en-US" b="1" dirty="0"/>
              <a:t>，該雜誌並說：「葛洛夫是對電腦微處理器功能及創新潛力負最大責任</a:t>
            </a:r>
            <a:r>
              <a:rPr lang="zh-TW" altLang="en-US" b="1" dirty="0" smtClean="0"/>
              <a:t>的人</a:t>
            </a:r>
            <a:r>
              <a:rPr lang="zh-TW" altLang="en-US" b="1" dirty="0"/>
              <a:t>；而微處理器正是推動新經濟成長的動力。」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55" y="2463563"/>
            <a:ext cx="2554120" cy="3350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矩形 4"/>
          <p:cNvSpPr/>
          <p:nvPr/>
        </p:nvSpPr>
        <p:spPr>
          <a:xfrm>
            <a:off x="566555" y="5602576"/>
            <a:ext cx="2568332" cy="369332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葛洛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夫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(Andrew Grove)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38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mtClean="0"/>
              <a:t>第四代電腦：超大型積體電路時期</a:t>
            </a:r>
            <a:br>
              <a:rPr lang="zh-TW" altLang="en-US" smtClean="0"/>
            </a:br>
            <a:r>
              <a:rPr lang="en-US" altLang="zh-TW" smtClean="0"/>
              <a:t>(1971~</a:t>
            </a:r>
            <a:r>
              <a:rPr lang="zh-TW" altLang="en-US" smtClean="0"/>
              <a:t>迄今</a:t>
            </a:r>
            <a:r>
              <a:rPr lang="en-US" altLang="zh-TW" smtClean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1999</a:t>
            </a:r>
            <a:r>
              <a:rPr lang="zh-TW" altLang="en-US" dirty="0" smtClean="0"/>
              <a:t>年</a:t>
            </a:r>
            <a:endParaRPr lang="en-US" altLang="zh-TW" dirty="0"/>
          </a:p>
          <a:p>
            <a:pPr lvl="1"/>
            <a:r>
              <a:rPr lang="en-US" altLang="zh-TW" dirty="0"/>
              <a:t>Intel</a:t>
            </a:r>
            <a:r>
              <a:rPr lang="zh-TW" altLang="en-US" dirty="0"/>
              <a:t>推出</a:t>
            </a:r>
            <a:r>
              <a:rPr lang="en-US" altLang="zh-TW" dirty="0">
                <a:solidFill>
                  <a:srgbClr val="0070C0"/>
                </a:solidFill>
              </a:rPr>
              <a:t>Pentium III</a:t>
            </a:r>
            <a:r>
              <a:rPr lang="zh-TW" altLang="en-US" dirty="0"/>
              <a:t>和低價位的</a:t>
            </a:r>
            <a:r>
              <a:rPr lang="en-US" altLang="zh-TW" dirty="0">
                <a:solidFill>
                  <a:srgbClr val="0070C0"/>
                </a:solidFill>
              </a:rPr>
              <a:t>Celeron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西元</a:t>
            </a:r>
            <a:r>
              <a:rPr lang="en-US" altLang="zh-TW" dirty="0" smtClean="0"/>
              <a:t>2000</a:t>
            </a:r>
            <a:r>
              <a:rPr lang="zh-TW" altLang="en-US" dirty="0" smtClean="0"/>
              <a:t>年</a:t>
            </a:r>
            <a:endParaRPr lang="en-US" altLang="zh-TW" dirty="0"/>
          </a:p>
          <a:p>
            <a:pPr lvl="1"/>
            <a:r>
              <a:rPr lang="zh-TW" altLang="en-US" dirty="0"/>
              <a:t>由</a:t>
            </a:r>
            <a:r>
              <a:rPr lang="en-US" altLang="zh-TW" dirty="0"/>
              <a:t>Windows 98</a:t>
            </a:r>
            <a:r>
              <a:rPr lang="zh-TW" altLang="en-US" dirty="0"/>
              <a:t>改版而來的</a:t>
            </a:r>
            <a:r>
              <a:rPr lang="en-US" altLang="zh-TW" dirty="0">
                <a:solidFill>
                  <a:srgbClr val="0070C0"/>
                </a:solidFill>
              </a:rPr>
              <a:t>Windows </a:t>
            </a:r>
            <a:r>
              <a:rPr lang="en-US" altLang="zh-TW" dirty="0" smtClean="0">
                <a:solidFill>
                  <a:srgbClr val="0070C0"/>
                </a:solidFill>
              </a:rPr>
              <a:t>Me </a:t>
            </a:r>
            <a:r>
              <a:rPr lang="en-US" altLang="zh-TW" dirty="0" smtClean="0"/>
              <a:t>(</a:t>
            </a:r>
            <a:r>
              <a:rPr lang="en-US" altLang="zh-TW" dirty="0"/>
              <a:t>Me</a:t>
            </a:r>
            <a:r>
              <a:rPr lang="zh-TW" altLang="en-US" dirty="0"/>
              <a:t>是</a:t>
            </a:r>
            <a:r>
              <a:rPr lang="en-US" altLang="zh-TW" dirty="0"/>
              <a:t>Millennium Edition</a:t>
            </a:r>
            <a:r>
              <a:rPr lang="en-US" altLang="zh-TW" dirty="0" smtClean="0"/>
              <a:t>)</a:t>
            </a:r>
            <a:r>
              <a:rPr lang="zh-TW" altLang="en-US" dirty="0" smtClean="0"/>
              <a:t>問世，用</a:t>
            </a:r>
            <a:r>
              <a:rPr lang="zh-TW" altLang="en-US" dirty="0"/>
              <a:t>過</a:t>
            </a:r>
            <a:r>
              <a:rPr lang="en-US" altLang="zh-TW" dirty="0" smtClean="0"/>
              <a:t>Windows Me</a:t>
            </a:r>
            <a:r>
              <a:rPr lang="zh-TW" altLang="en-US" dirty="0" smtClean="0"/>
              <a:t>的人</a:t>
            </a:r>
            <a:r>
              <a:rPr lang="zh-TW" altLang="en-US" dirty="0"/>
              <a:t>，</a:t>
            </a:r>
            <a:r>
              <a:rPr lang="zh-TW" altLang="en-US" dirty="0" smtClean="0"/>
              <a:t>不少</a:t>
            </a:r>
            <a:r>
              <a:rPr lang="zh-TW" altLang="en-US" dirty="0"/>
              <a:t>人叫苦連天，怨聲載道，所幸隔年微軟隨即推出了</a:t>
            </a:r>
            <a:r>
              <a:rPr lang="en-US" altLang="zh-TW" dirty="0" smtClean="0"/>
              <a:t>Windows</a:t>
            </a:r>
            <a:r>
              <a:rPr lang="zh-TW" altLang="en-US" dirty="0"/>
              <a:t> </a:t>
            </a:r>
            <a:r>
              <a:rPr lang="en-US" altLang="zh-TW" dirty="0" smtClean="0"/>
              <a:t>XP</a:t>
            </a:r>
            <a:r>
              <a:rPr lang="zh-TW" altLang="en-US" dirty="0"/>
              <a:t>。</a:t>
            </a:r>
          </a:p>
          <a:p>
            <a:pPr lvl="1"/>
            <a:r>
              <a:rPr lang="en-US" altLang="zh-TW" dirty="0"/>
              <a:t>Intel</a:t>
            </a:r>
            <a:r>
              <a:rPr lang="zh-TW" altLang="en-US" dirty="0"/>
              <a:t>推出</a:t>
            </a:r>
            <a:r>
              <a:rPr lang="en-US" altLang="zh-TW" dirty="0">
                <a:solidFill>
                  <a:srgbClr val="0070C0"/>
                </a:solidFill>
              </a:rPr>
              <a:t>Pentium 4</a:t>
            </a:r>
            <a:r>
              <a:rPr lang="zh-TW" altLang="en-US" dirty="0"/>
              <a:t>。</a:t>
            </a:r>
          </a:p>
          <a:p>
            <a:pPr lvl="1"/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511660" y="5103674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74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製作中\02再版書\0558909\每張可新加的圖\ch01計算機簡介\Windows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538790"/>
            <a:ext cx="2019250" cy="161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第四代電腦：超大型積體電路時期</a:t>
            </a:r>
            <a:br>
              <a:rPr lang="zh-TW" altLang="en-US" dirty="0" smtClean="0"/>
            </a:br>
            <a:r>
              <a:rPr lang="en-US" altLang="zh-TW" dirty="0" smtClean="0"/>
              <a:t>(1971~</a:t>
            </a:r>
            <a:r>
              <a:rPr lang="zh-TW" altLang="en-US" dirty="0" smtClean="0"/>
              <a:t>迄今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2001</a:t>
            </a:r>
            <a:r>
              <a:rPr lang="zh-TW" altLang="en-US" dirty="0" smtClean="0"/>
              <a:t>年</a:t>
            </a:r>
            <a:endParaRPr lang="en-US" altLang="zh-TW" dirty="0"/>
          </a:p>
          <a:p>
            <a:pPr lvl="1"/>
            <a:r>
              <a:rPr lang="en-US" altLang="zh-TW" dirty="0" smtClean="0">
                <a:solidFill>
                  <a:srgbClr val="0070C0"/>
                </a:solidFill>
              </a:rPr>
              <a:t>Windows </a:t>
            </a:r>
            <a:r>
              <a:rPr lang="en-US" altLang="zh-TW" dirty="0">
                <a:solidFill>
                  <a:srgbClr val="0070C0"/>
                </a:solidFill>
              </a:rPr>
              <a:t>XP</a:t>
            </a:r>
            <a:r>
              <a:rPr lang="zh-TW" altLang="en-US" dirty="0" smtClean="0"/>
              <a:t>問世。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Intel</a:t>
            </a:r>
            <a:r>
              <a:rPr lang="zh-TW" altLang="en-US" dirty="0"/>
              <a:t>推出</a:t>
            </a:r>
            <a:r>
              <a:rPr lang="zh-TW" altLang="en-US" dirty="0" smtClean="0">
                <a:solidFill>
                  <a:srgbClr val="C00000"/>
                </a:solidFill>
              </a:rPr>
              <a:t>工作站</a:t>
            </a:r>
            <a:r>
              <a:rPr lang="en-US" altLang="zh-TW" dirty="0" smtClean="0"/>
              <a:t>(</a:t>
            </a:r>
            <a:r>
              <a:rPr lang="en-US" altLang="zh-TW" dirty="0"/>
              <a:t>workstation)</a:t>
            </a:r>
            <a:r>
              <a:rPr lang="zh-TW" altLang="en-US" dirty="0"/>
              <a:t>適用</a:t>
            </a:r>
            <a:r>
              <a:rPr lang="zh-TW" altLang="en-US" dirty="0" smtClean="0"/>
              <a:t>的微處理器</a:t>
            </a:r>
            <a:r>
              <a:rPr lang="en-US" altLang="zh-TW" dirty="0">
                <a:solidFill>
                  <a:srgbClr val="0070C0"/>
                </a:solidFill>
              </a:rPr>
              <a:t>Xeon</a:t>
            </a:r>
            <a:r>
              <a:rPr lang="zh-TW" altLang="en-US" dirty="0"/>
              <a:t>及</a:t>
            </a:r>
            <a:r>
              <a:rPr lang="en-US" altLang="zh-TW" dirty="0">
                <a:solidFill>
                  <a:srgbClr val="0070C0"/>
                </a:solidFill>
              </a:rPr>
              <a:t>Itanium</a:t>
            </a:r>
            <a:r>
              <a:rPr lang="zh-TW" altLang="en-US" dirty="0"/>
              <a:t>，其中</a:t>
            </a:r>
            <a:r>
              <a:rPr lang="en-US" altLang="zh-TW" dirty="0"/>
              <a:t>Itanium</a:t>
            </a:r>
            <a:r>
              <a:rPr lang="zh-TW" altLang="en-US" dirty="0"/>
              <a:t>是</a:t>
            </a:r>
            <a:r>
              <a:rPr lang="en-US" altLang="zh-TW" dirty="0"/>
              <a:t>Intel</a:t>
            </a:r>
            <a:r>
              <a:rPr lang="zh-TW" altLang="en-US" dirty="0"/>
              <a:t>第一個</a:t>
            </a:r>
            <a:r>
              <a:rPr lang="en-US" altLang="zh-TW" dirty="0"/>
              <a:t>64</a:t>
            </a:r>
            <a:r>
              <a:rPr lang="zh-TW" altLang="en-US" dirty="0"/>
              <a:t>位元的微處理器。</a:t>
            </a:r>
          </a:p>
          <a:p>
            <a:pPr lvl="1"/>
            <a:r>
              <a:rPr lang="en-US" altLang="zh-TW" dirty="0" smtClean="0"/>
              <a:t>Jimmy </a:t>
            </a:r>
            <a:r>
              <a:rPr lang="en-US" altLang="zh-TW" dirty="0"/>
              <a:t>Wales</a:t>
            </a:r>
            <a:r>
              <a:rPr lang="zh-TW" altLang="en-US" dirty="0"/>
              <a:t>創建</a:t>
            </a:r>
            <a:r>
              <a:rPr lang="zh-TW" altLang="en-US" dirty="0" smtClean="0"/>
              <a:t>了一</a:t>
            </a:r>
            <a:r>
              <a:rPr lang="zh-TW" altLang="en-US" dirty="0"/>
              <a:t>部免費的網路</a:t>
            </a:r>
            <a:r>
              <a:rPr lang="zh-TW" altLang="en-US" dirty="0" smtClean="0"/>
              <a:t>百科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全書：</a:t>
            </a:r>
            <a:r>
              <a:rPr lang="zh-TW" altLang="en-US" dirty="0" smtClean="0">
                <a:solidFill>
                  <a:srgbClr val="C00000"/>
                </a:solidFill>
              </a:rPr>
              <a:t>維</a:t>
            </a:r>
            <a:r>
              <a:rPr lang="zh-TW" altLang="en-US" dirty="0">
                <a:solidFill>
                  <a:srgbClr val="C00000"/>
                </a:solidFill>
              </a:rPr>
              <a:t>基百</a:t>
            </a:r>
            <a:r>
              <a:rPr lang="zh-TW" altLang="en-US" dirty="0" smtClean="0">
                <a:solidFill>
                  <a:srgbClr val="C00000"/>
                </a:solidFill>
              </a:rPr>
              <a:t>科</a:t>
            </a:r>
            <a:r>
              <a:rPr lang="en-US" altLang="zh-TW" dirty="0" smtClean="0"/>
              <a:t>(</a:t>
            </a:r>
            <a:r>
              <a:rPr lang="en-US" altLang="zh-TW" dirty="0"/>
              <a:t>Wikipedia)</a:t>
            </a:r>
            <a:r>
              <a:rPr lang="zh-TW" altLang="en-US" dirty="0"/>
              <a:t>。</a:t>
            </a:r>
          </a:p>
          <a:p>
            <a:pPr lvl="1"/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511660" y="5103674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65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</a:rPr>
              <a:t>天下為公的百科全書</a:t>
            </a:r>
          </a:p>
          <a:p>
            <a:r>
              <a:rPr lang="zh-TW" altLang="en-US" b="1" dirty="0"/>
              <a:t>當我們在網路搜尋資料時，常常會因面對</a:t>
            </a:r>
            <a:r>
              <a:rPr lang="en-US" altLang="zh-TW" b="1" dirty="0"/>
              <a:t>Google</a:t>
            </a:r>
            <a:r>
              <a:rPr lang="zh-TW" altLang="en-US" b="1" dirty="0"/>
              <a:t>或</a:t>
            </a:r>
            <a:r>
              <a:rPr lang="en-US" altLang="zh-TW" b="1" dirty="0"/>
              <a:t>Yahoo!</a:t>
            </a:r>
            <a:r>
              <a:rPr lang="zh-TW" altLang="en-US" b="1" dirty="0"/>
              <a:t>等搜尋引擎迸</a:t>
            </a:r>
            <a:r>
              <a:rPr lang="zh-TW" altLang="en-US" b="1" dirty="0" smtClean="0"/>
              <a:t>出的</a:t>
            </a:r>
            <a:r>
              <a:rPr lang="zh-TW" altLang="en-US" b="1" dirty="0"/>
              <a:t>阿狗阿貓雜訊而興嘆。如果你想找的是一個專有名詞或知識概念，不妨</a:t>
            </a:r>
            <a:r>
              <a:rPr lang="zh-TW" altLang="en-US" b="1" dirty="0" smtClean="0"/>
              <a:t>試試「</a:t>
            </a:r>
            <a:r>
              <a:rPr lang="zh-TW" altLang="en-US" b="1" dirty="0">
                <a:solidFill>
                  <a:srgbClr val="C00000"/>
                </a:solidFill>
              </a:rPr>
              <a:t>維基</a:t>
            </a:r>
            <a:r>
              <a:rPr lang="zh-TW" altLang="en-US" b="1" dirty="0" smtClean="0">
                <a:solidFill>
                  <a:srgbClr val="C00000"/>
                </a:solidFill>
              </a:rPr>
              <a:t>百科全書</a:t>
            </a:r>
            <a:r>
              <a:rPr lang="en-US" altLang="zh-TW" b="1" dirty="0" smtClean="0">
                <a:solidFill>
                  <a:srgbClr val="C00000"/>
                </a:solidFill>
              </a:rPr>
              <a:t>(Wikipedia)</a:t>
            </a:r>
            <a:r>
              <a:rPr lang="zh-TW" altLang="en-US" b="1" dirty="0" smtClean="0"/>
              <a:t>」。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4689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第四代電腦：超大型積體電路時期</a:t>
            </a:r>
            <a:br>
              <a:rPr lang="zh-TW" altLang="en-US" dirty="0" smtClean="0"/>
            </a:br>
            <a:r>
              <a:rPr lang="en-US" altLang="zh-TW" dirty="0" smtClean="0"/>
              <a:t>(1971~</a:t>
            </a:r>
            <a:r>
              <a:rPr lang="zh-TW" altLang="en-US" dirty="0" smtClean="0"/>
              <a:t>迄今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200</a:t>
            </a:r>
            <a:r>
              <a:rPr lang="en-US" altLang="zh-TW" dirty="0"/>
              <a:t>3</a:t>
            </a:r>
            <a:r>
              <a:rPr lang="zh-TW" altLang="en-US" dirty="0" smtClean="0"/>
              <a:t>年</a:t>
            </a:r>
            <a:endParaRPr lang="en-US" altLang="zh-TW" dirty="0"/>
          </a:p>
          <a:p>
            <a:pPr lvl="1"/>
            <a:r>
              <a:rPr lang="en-US" altLang="zh-TW" dirty="0" smtClean="0">
                <a:solidFill>
                  <a:srgbClr val="0070C0"/>
                </a:solidFill>
              </a:rPr>
              <a:t>Office 2003</a:t>
            </a:r>
            <a:r>
              <a:rPr lang="zh-TW" altLang="en-US" dirty="0" smtClean="0"/>
              <a:t>問世。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Intel</a:t>
            </a:r>
            <a:r>
              <a:rPr lang="zh-TW" altLang="en-US" dirty="0"/>
              <a:t>推出針對筆記型電腦設計，以</a:t>
            </a:r>
            <a:r>
              <a:rPr lang="en-US" altLang="zh-TW" dirty="0"/>
              <a:t>Pentium M</a:t>
            </a:r>
            <a:r>
              <a:rPr lang="zh-TW" altLang="en-US" dirty="0"/>
              <a:t>微處理器為核心的</a:t>
            </a:r>
            <a:r>
              <a:rPr lang="en-US" altLang="zh-TW" dirty="0">
                <a:solidFill>
                  <a:srgbClr val="0070C0"/>
                </a:solidFill>
              </a:rPr>
              <a:t>Intel Centrino</a:t>
            </a:r>
            <a:r>
              <a:rPr lang="zh-TW" altLang="en-US" dirty="0"/>
              <a:t>行動運算技術平台，無線網路、省電技術及較小體積是它的賣點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lvl="1"/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511660" y="5103674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14909" y="4460842"/>
            <a:ext cx="8038261" cy="1357019"/>
            <a:chOff x="701570" y="2978951"/>
            <a:chExt cx="7997573" cy="13501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570" y="2978951"/>
              <a:ext cx="1793101" cy="13501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712" y="2978951"/>
              <a:ext cx="1793101" cy="13501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673" y="2978951"/>
              <a:ext cx="1793102" cy="13501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6041" y="2978951"/>
              <a:ext cx="1793102" cy="13501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68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第四代電腦：超大型積體電路時期</a:t>
            </a:r>
            <a:br>
              <a:rPr lang="zh-TW" altLang="en-US" dirty="0" smtClean="0"/>
            </a:br>
            <a:r>
              <a:rPr lang="en-US" altLang="zh-TW" dirty="0" smtClean="0"/>
              <a:t>(1971~</a:t>
            </a:r>
            <a:r>
              <a:rPr lang="zh-TW" altLang="en-US" dirty="0" smtClean="0"/>
              <a:t>迄今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2004</a:t>
            </a:r>
            <a:r>
              <a:rPr lang="zh-TW" altLang="en-US" dirty="0" smtClean="0"/>
              <a:t>年</a:t>
            </a:r>
            <a:endParaRPr lang="en-US" altLang="zh-TW" dirty="0"/>
          </a:p>
          <a:p>
            <a:pPr lvl="1"/>
            <a:r>
              <a:rPr lang="en-US" altLang="zh-TW" dirty="0"/>
              <a:t>Google</a:t>
            </a:r>
            <a:r>
              <a:rPr lang="zh-TW" altLang="en-US" dirty="0"/>
              <a:t>上市，造成華爾街股市大轟動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西元</a:t>
            </a:r>
            <a:r>
              <a:rPr lang="en-US" altLang="zh-TW" dirty="0"/>
              <a:t>2005</a:t>
            </a:r>
            <a:r>
              <a:rPr lang="zh-TW" altLang="en-US" dirty="0"/>
              <a:t>年</a:t>
            </a:r>
          </a:p>
          <a:p>
            <a:pPr lvl="1"/>
            <a:r>
              <a:rPr lang="zh-TW" altLang="en-US" dirty="0"/>
              <a:t>簡單易用的網路電話軟體</a:t>
            </a:r>
            <a:r>
              <a:rPr lang="en-US" altLang="zh-TW" dirty="0">
                <a:solidFill>
                  <a:srgbClr val="0070C0"/>
                </a:solidFill>
              </a:rPr>
              <a:t>Skype</a:t>
            </a:r>
            <a:r>
              <a:rPr lang="zh-TW" altLang="en-US" dirty="0"/>
              <a:t>逐漸</a:t>
            </a:r>
            <a:r>
              <a:rPr lang="zh-TW" altLang="en-US" dirty="0" smtClean="0"/>
              <a:t>流行。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Google</a:t>
            </a:r>
            <a:r>
              <a:rPr lang="zh-TW" altLang="en-US" dirty="0"/>
              <a:t>推出</a:t>
            </a:r>
            <a:r>
              <a:rPr lang="en-US" altLang="zh-TW" dirty="0">
                <a:solidFill>
                  <a:srgbClr val="0070C0"/>
                </a:solidFill>
              </a:rPr>
              <a:t>Google Earth</a:t>
            </a:r>
            <a:r>
              <a:rPr lang="zh-TW" altLang="en-US" dirty="0"/>
              <a:t>，不僅提供各城市的衛星圖，同時也加入</a:t>
            </a:r>
            <a:r>
              <a:rPr lang="zh-TW" altLang="en-US" dirty="0" smtClean="0"/>
              <a:t>了多種</a:t>
            </a:r>
            <a:r>
              <a:rPr lang="zh-TW" altLang="en-US" dirty="0"/>
              <a:t>消費</a:t>
            </a:r>
            <a:r>
              <a:rPr lang="zh-TW" altLang="en-US" dirty="0" smtClean="0"/>
              <a:t>資訊。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C00000"/>
                </a:solidFill>
              </a:rPr>
              <a:t>尼</a:t>
            </a:r>
            <a:r>
              <a:rPr lang="zh-TW" altLang="en-US" dirty="0">
                <a:solidFill>
                  <a:srgbClr val="C00000"/>
                </a:solidFill>
              </a:rPr>
              <a:t>葛洛龐</a:t>
            </a:r>
            <a:r>
              <a:rPr lang="zh-TW" altLang="en-US" dirty="0" smtClean="0">
                <a:solidFill>
                  <a:srgbClr val="C00000"/>
                </a:solidFill>
              </a:rPr>
              <a:t>帝</a:t>
            </a:r>
            <a:r>
              <a:rPr lang="en-US" altLang="zh-TW" dirty="0" smtClean="0"/>
              <a:t>(Nicholas Negroponte)</a:t>
            </a:r>
            <a:r>
              <a:rPr lang="zh-TW" altLang="en-US" dirty="0" smtClean="0"/>
              <a:t>提出</a:t>
            </a:r>
            <a:r>
              <a:rPr lang="en-US" altLang="zh-TW" dirty="0" smtClean="0"/>
              <a:t>100</a:t>
            </a:r>
            <a:r>
              <a:rPr lang="zh-TW" altLang="en-US" dirty="0"/>
              <a:t>美元廉價電腦的願景，並</a:t>
            </a:r>
            <a:r>
              <a:rPr lang="zh-TW" altLang="en-US" dirty="0" smtClean="0"/>
              <a:t>成立非營利</a:t>
            </a:r>
            <a:r>
              <a:rPr lang="zh-TW" altLang="en-US" dirty="0"/>
              <a:t>組織</a:t>
            </a:r>
            <a:r>
              <a:rPr lang="en-US" altLang="zh-TW" dirty="0" err="1" smtClean="0">
                <a:solidFill>
                  <a:srgbClr val="0070C0"/>
                </a:solidFill>
              </a:rPr>
              <a:t>OLPC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511660" y="5103674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7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1864" y="1628800"/>
            <a:ext cx="5970239" cy="4477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96525" y="863715"/>
            <a:ext cx="828092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Google Earth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讓使用者遨遊於天地之間，本影像為台大校園的衛星圖。找得到醉月湖嗎？請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自行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使用免費的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Google Earth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伸縮到你要去的地方吧！</a:t>
            </a:r>
          </a:p>
        </p:txBody>
      </p:sp>
    </p:spTree>
    <p:extLst>
      <p:ext uri="{BB962C8B-B14F-4D97-AF65-F5344CB8AC3E}">
        <p14:creationId xmlns:p14="http://schemas.microsoft.com/office/powerpoint/2010/main" val="31279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IBM</a:t>
            </a:r>
            <a:r>
              <a:rPr lang="zh-TW" altLang="en-US" dirty="0" smtClean="0"/>
              <a:t>的前身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Herman Hollerith</a:t>
            </a:r>
            <a:r>
              <a:rPr lang="zh-TW" altLang="en-US" dirty="0"/>
              <a:t>在西元</a:t>
            </a:r>
            <a:r>
              <a:rPr lang="en-US" altLang="zh-TW" dirty="0"/>
              <a:t>1896</a:t>
            </a:r>
            <a:r>
              <a:rPr lang="zh-TW" altLang="en-US" dirty="0"/>
              <a:t>年時成立</a:t>
            </a:r>
            <a:r>
              <a:rPr lang="zh-TW" altLang="en-US" dirty="0" smtClean="0"/>
              <a:t>了</a:t>
            </a:r>
            <a:r>
              <a:rPr lang="en-US" altLang="zh-TW" dirty="0" smtClean="0"/>
              <a:t>Tabulating Machine </a:t>
            </a:r>
            <a:r>
              <a:rPr lang="en-US" altLang="zh-TW" dirty="0"/>
              <a:t>Company</a:t>
            </a:r>
            <a:r>
              <a:rPr lang="zh-TW" altLang="en-US" dirty="0" smtClean="0"/>
              <a:t>，是</a:t>
            </a:r>
            <a:r>
              <a:rPr lang="zh-TW" altLang="en-US" dirty="0"/>
              <a:t>世界上第一家生產電動製表及會計機器的公司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後來</a:t>
            </a:r>
            <a:r>
              <a:rPr lang="zh-TW" altLang="en-US" dirty="0"/>
              <a:t>經過</a:t>
            </a:r>
            <a:r>
              <a:rPr lang="zh-TW" altLang="en-US" dirty="0" smtClean="0"/>
              <a:t>一番合併重整，</a:t>
            </a:r>
            <a:r>
              <a:rPr lang="zh-TW" altLang="en-US" dirty="0"/>
              <a:t>於西元</a:t>
            </a:r>
            <a:r>
              <a:rPr lang="en-US" altLang="zh-TW" dirty="0"/>
              <a:t>1924</a:t>
            </a:r>
            <a:r>
              <a:rPr lang="zh-TW" altLang="en-US" dirty="0"/>
              <a:t>年</a:t>
            </a:r>
            <a:r>
              <a:rPr lang="en-US" altLang="zh-TW" dirty="0"/>
              <a:t>2</a:t>
            </a:r>
            <a:r>
              <a:rPr lang="zh-TW" altLang="en-US" dirty="0"/>
              <a:t>月</a:t>
            </a:r>
            <a:r>
              <a:rPr lang="en-US" altLang="zh-TW" dirty="0"/>
              <a:t>14</a:t>
            </a:r>
            <a:r>
              <a:rPr lang="zh-TW" altLang="en-US" dirty="0"/>
              <a:t>日，正式改名為</a:t>
            </a:r>
            <a:r>
              <a:rPr lang="en-US" altLang="zh-TW" dirty="0" smtClean="0">
                <a:solidFill>
                  <a:srgbClr val="C00000"/>
                </a:solidFill>
              </a:rPr>
              <a:t>IBM</a:t>
            </a:r>
            <a:r>
              <a:rPr lang="en-US" altLang="zh-TW" dirty="0" smtClean="0"/>
              <a:t>(International </a:t>
            </a:r>
            <a:r>
              <a:rPr lang="en-US" altLang="zh-TW" dirty="0"/>
              <a:t>Business Machines </a:t>
            </a:r>
            <a:r>
              <a:rPr lang="en-US" altLang="zh-TW" dirty="0" smtClean="0"/>
              <a:t>Corporation)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7135" y="4689140"/>
            <a:ext cx="2733278" cy="133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第四代電腦：超大型積體電路時期</a:t>
            </a:r>
            <a:br>
              <a:rPr lang="zh-TW" altLang="en-US" dirty="0" smtClean="0"/>
            </a:br>
            <a:r>
              <a:rPr lang="en-US" altLang="zh-TW" dirty="0" smtClean="0"/>
              <a:t>(1971~</a:t>
            </a:r>
            <a:r>
              <a:rPr lang="zh-TW" altLang="en-US" dirty="0" smtClean="0"/>
              <a:t>迄今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2006</a:t>
            </a:r>
            <a:r>
              <a:rPr lang="zh-TW" altLang="en-US" dirty="0" smtClean="0"/>
              <a:t>年</a:t>
            </a:r>
            <a:endParaRPr lang="en-US" altLang="zh-TW" dirty="0"/>
          </a:p>
          <a:p>
            <a:pPr lvl="1"/>
            <a:r>
              <a:rPr lang="en-US" altLang="zh-TW" dirty="0"/>
              <a:t>Google</a:t>
            </a:r>
            <a:r>
              <a:rPr lang="zh-TW" altLang="en-US" dirty="0"/>
              <a:t>以</a:t>
            </a:r>
            <a:r>
              <a:rPr lang="en-US" altLang="zh-TW" dirty="0"/>
              <a:t>16.5</a:t>
            </a:r>
            <a:r>
              <a:rPr lang="zh-TW" altLang="en-US" dirty="0"/>
              <a:t>億美元購</a:t>
            </a:r>
            <a:r>
              <a:rPr lang="zh-TW" altLang="en-US" dirty="0" smtClean="0"/>
              <a:t>併</a:t>
            </a:r>
            <a:r>
              <a:rPr lang="en-US" altLang="zh-TW" dirty="0" smtClean="0"/>
              <a:t>YouTube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/>
              <a:t>Google</a:t>
            </a:r>
            <a:r>
              <a:rPr lang="zh-TW" altLang="en-US" dirty="0"/>
              <a:t>在</a:t>
            </a:r>
            <a:r>
              <a:rPr lang="zh-TW" altLang="en-US" dirty="0" smtClean="0"/>
              <a:t>台設立</a:t>
            </a:r>
            <a:r>
              <a:rPr lang="zh-TW" altLang="en-US" dirty="0"/>
              <a:t>研發</a:t>
            </a:r>
            <a:r>
              <a:rPr lang="zh-TW" altLang="en-US" dirty="0" smtClean="0"/>
              <a:t>機構</a:t>
            </a:r>
            <a:r>
              <a:rPr lang="en-US" altLang="zh-TW" dirty="0" smtClean="0"/>
              <a:t>—</a:t>
            </a:r>
            <a:r>
              <a:rPr lang="zh-TW" altLang="en-US" dirty="0" smtClean="0"/>
              <a:t>「</a:t>
            </a:r>
            <a:r>
              <a:rPr lang="en-US" altLang="zh-TW" dirty="0" smtClean="0"/>
              <a:t>Google</a:t>
            </a:r>
            <a:r>
              <a:rPr lang="zh-TW" altLang="en-US" dirty="0"/>
              <a:t>台灣工程</a:t>
            </a:r>
            <a:r>
              <a:rPr lang="zh-TW" altLang="en-US" dirty="0" smtClean="0"/>
              <a:t>研究所」。</a:t>
            </a:r>
            <a:endParaRPr lang="en-US" altLang="zh-TW" dirty="0" smtClean="0"/>
          </a:p>
          <a:p>
            <a:r>
              <a:rPr lang="zh-TW" altLang="en-US" dirty="0" smtClean="0"/>
              <a:t>西元</a:t>
            </a:r>
            <a:r>
              <a:rPr lang="en-US" altLang="zh-TW" dirty="0" smtClean="0"/>
              <a:t>2007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en-US" altLang="zh-TW" dirty="0"/>
              <a:t>Apple</a:t>
            </a:r>
            <a:r>
              <a:rPr lang="zh-TW" altLang="en-US" dirty="0"/>
              <a:t>電腦推出</a:t>
            </a:r>
            <a:r>
              <a:rPr lang="en-US" altLang="zh-TW" dirty="0" smtClean="0">
                <a:solidFill>
                  <a:srgbClr val="0070C0"/>
                </a:solidFill>
              </a:rPr>
              <a:t>iPhone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/>
              <a:t>Microsoft</a:t>
            </a:r>
            <a:r>
              <a:rPr lang="zh-TW" altLang="en-US" dirty="0"/>
              <a:t>推出新一代作業系統</a:t>
            </a:r>
            <a:r>
              <a:rPr lang="en-US" altLang="zh-TW" dirty="0" smtClean="0">
                <a:solidFill>
                  <a:srgbClr val="0070C0"/>
                </a:solidFill>
              </a:rPr>
              <a:t>Vista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Google</a:t>
            </a:r>
            <a:r>
              <a:rPr lang="zh-TW" altLang="en-US" dirty="0"/>
              <a:t>主導推出</a:t>
            </a:r>
            <a:r>
              <a:rPr lang="zh-TW" altLang="en-US" dirty="0" smtClean="0"/>
              <a:t>行動電話</a:t>
            </a:r>
            <a:r>
              <a:rPr lang="zh-TW" altLang="en-US" dirty="0"/>
              <a:t>平台</a:t>
            </a:r>
            <a:r>
              <a:rPr lang="en-US" altLang="zh-TW" dirty="0">
                <a:solidFill>
                  <a:srgbClr val="0070C0"/>
                </a:solidFill>
              </a:rPr>
              <a:t>Android</a:t>
            </a:r>
            <a:r>
              <a:rPr lang="zh-TW" altLang="en-US" dirty="0"/>
              <a:t>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511660" y="5103674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403" y="4290975"/>
            <a:ext cx="1625397" cy="16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TW" altLang="en-US" b="1" dirty="0">
                <a:solidFill>
                  <a:srgbClr val="C00000"/>
                </a:solidFill>
              </a:rPr>
              <a:t>在</a:t>
            </a:r>
            <a:r>
              <a:rPr lang="en-US" altLang="zh-TW" b="1" dirty="0">
                <a:solidFill>
                  <a:srgbClr val="C00000"/>
                </a:solidFill>
              </a:rPr>
              <a:t>Google</a:t>
            </a:r>
            <a:r>
              <a:rPr lang="zh-TW" altLang="en-US" b="1" dirty="0">
                <a:solidFill>
                  <a:srgbClr val="C00000"/>
                </a:solidFill>
              </a:rPr>
              <a:t>工作的十大</a:t>
            </a:r>
            <a:r>
              <a:rPr lang="zh-TW" altLang="en-US" b="1" dirty="0" smtClean="0">
                <a:solidFill>
                  <a:srgbClr val="C00000"/>
                </a:solidFill>
              </a:rPr>
              <a:t>理由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marL="1076325" indent="-1076325">
              <a:lnSpc>
                <a:spcPct val="120000"/>
              </a:lnSpc>
            </a:pPr>
            <a:r>
              <a:rPr lang="zh-TW" altLang="en-US" b="1" dirty="0"/>
              <a:t>理由一： 伸出助人的手。</a:t>
            </a:r>
            <a:r>
              <a:rPr lang="en-US" altLang="zh-TW" b="1" dirty="0"/>
              <a:t>Google</a:t>
            </a:r>
            <a:r>
              <a:rPr lang="zh-TW" altLang="en-US" b="1" dirty="0"/>
              <a:t>已成為人們每日生活的一部分，提升</a:t>
            </a:r>
            <a:r>
              <a:rPr lang="en-US" altLang="zh-TW" b="1" dirty="0"/>
              <a:t>Google</a:t>
            </a:r>
            <a:r>
              <a:rPr lang="zh-TW" altLang="en-US" b="1" dirty="0" smtClean="0"/>
              <a:t>，等於</a:t>
            </a:r>
            <a:r>
              <a:rPr lang="zh-TW" altLang="en-US" b="1" dirty="0"/>
              <a:t>提升人們的數位生活。</a:t>
            </a:r>
          </a:p>
          <a:p>
            <a:pPr marL="1076325" indent="-1076325">
              <a:lnSpc>
                <a:spcPct val="120000"/>
              </a:lnSpc>
            </a:pPr>
            <a:r>
              <a:rPr lang="zh-TW" altLang="en-US" b="1" dirty="0"/>
              <a:t>理由二</a:t>
            </a:r>
            <a:r>
              <a:rPr lang="zh-TW" altLang="en-US" b="1" dirty="0" smtClean="0"/>
              <a:t>：生命</a:t>
            </a:r>
            <a:r>
              <a:rPr lang="zh-TW" altLang="en-US" b="1" dirty="0"/>
              <a:t>是美好的。做出有關鍵影響的產品真的很有成就感。</a:t>
            </a:r>
          </a:p>
          <a:p>
            <a:pPr marL="1076325" indent="-1076325">
              <a:lnSpc>
                <a:spcPct val="120000"/>
              </a:lnSpc>
            </a:pPr>
            <a:r>
              <a:rPr lang="zh-TW" altLang="en-US" b="1" dirty="0"/>
              <a:t>理由三</a:t>
            </a:r>
            <a:r>
              <a:rPr lang="zh-TW" altLang="en-US" b="1" dirty="0" smtClean="0"/>
              <a:t>：感恩</a:t>
            </a:r>
            <a:r>
              <a:rPr lang="zh-TW" altLang="en-US" b="1" dirty="0"/>
              <a:t>是最好的動機。</a:t>
            </a:r>
            <a:r>
              <a:rPr lang="en-US" altLang="zh-TW" b="1" dirty="0"/>
              <a:t>Google</a:t>
            </a:r>
            <a:r>
              <a:rPr lang="zh-TW" altLang="en-US" b="1" dirty="0"/>
              <a:t>建構了一個有趣且能激發靈感的工作</a:t>
            </a:r>
            <a:r>
              <a:rPr lang="zh-TW" altLang="en-US" b="1" dirty="0" smtClean="0"/>
              <a:t>環境</a:t>
            </a:r>
            <a:r>
              <a:rPr lang="zh-TW" altLang="en-US" b="1" dirty="0"/>
              <a:t>，且提供了多項關懷健康的服務，更有各式各樣的點心等著你。</a:t>
            </a:r>
          </a:p>
          <a:p>
            <a:pPr marL="1076325" indent="-1076325">
              <a:lnSpc>
                <a:spcPct val="120000"/>
              </a:lnSpc>
            </a:pPr>
            <a:r>
              <a:rPr lang="zh-TW" altLang="en-US" b="1" dirty="0"/>
              <a:t>理由四： 工作與玩樂並不互斥。</a:t>
            </a:r>
          </a:p>
          <a:p>
            <a:pPr marL="1076325" indent="-1076325">
              <a:lnSpc>
                <a:spcPct val="120000"/>
              </a:lnSpc>
            </a:pPr>
            <a:r>
              <a:rPr lang="zh-TW" altLang="en-US" b="1" dirty="0"/>
              <a:t>理由五： 我們愛員工，而且我們要員工知道這個事實。完善的醫護計畫及</a:t>
            </a:r>
            <a:r>
              <a:rPr lang="zh-TW" altLang="en-US" b="1" dirty="0" smtClean="0"/>
              <a:t>股票選擇權</a:t>
            </a:r>
            <a:r>
              <a:rPr lang="zh-TW" altLang="en-US" b="1" dirty="0"/>
              <a:t>，還有更多其他的福利</a:t>
            </a:r>
            <a:r>
              <a:rPr lang="zh-TW" altLang="en-US" b="1" dirty="0" smtClean="0"/>
              <a:t>。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679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06096" y="2256499"/>
            <a:ext cx="8396374" cy="3557766"/>
          </a:xfrm>
        </p:spPr>
        <p:txBody>
          <a:bodyPr>
            <a:noAutofit/>
          </a:bodyPr>
          <a:lstStyle/>
          <a:p>
            <a:pPr marL="1076325" indent="-1076325">
              <a:lnSpc>
                <a:spcPct val="120000"/>
              </a:lnSpc>
            </a:pPr>
            <a:r>
              <a:rPr lang="zh-TW" altLang="en-US" sz="2000" b="1" dirty="0"/>
              <a:t>理由六： 創新是我們的血統。即使最好的技術都能被改進，</a:t>
            </a:r>
            <a:r>
              <a:rPr lang="en-US" altLang="zh-TW" sz="2000" b="1" dirty="0"/>
              <a:t>Google</a:t>
            </a:r>
            <a:r>
              <a:rPr lang="zh-TW" altLang="en-US" sz="2000" b="1" dirty="0"/>
              <a:t>是世界</a:t>
            </a:r>
            <a:r>
              <a:rPr lang="zh-TW" altLang="en-US" sz="2000" b="1" dirty="0" smtClean="0"/>
              <a:t>資訊技術</a:t>
            </a:r>
            <a:r>
              <a:rPr lang="zh-TW" altLang="en-US" sz="2000" b="1" dirty="0"/>
              <a:t>的領導者，我們在這方向看到了無窮的機會。</a:t>
            </a:r>
          </a:p>
          <a:p>
            <a:pPr marL="1076325" indent="-1076325">
              <a:lnSpc>
                <a:spcPct val="120000"/>
              </a:lnSpc>
            </a:pPr>
            <a:r>
              <a:rPr lang="zh-TW" altLang="en-US" sz="2000" b="1" dirty="0"/>
              <a:t>理由七： 到處都是好伙伴。</a:t>
            </a:r>
            <a:r>
              <a:rPr lang="en-US" altLang="zh-TW" sz="2000" b="1" dirty="0"/>
              <a:t>Google</a:t>
            </a:r>
            <a:r>
              <a:rPr lang="zh-TW" altLang="en-US" sz="2000" b="1" dirty="0"/>
              <a:t>乃是來自四方的好漢，背景多元化，組合</a:t>
            </a:r>
            <a:r>
              <a:rPr lang="zh-TW" altLang="en-US" sz="2000" b="1" dirty="0" smtClean="0"/>
              <a:t>非常</a:t>
            </a:r>
            <a:r>
              <a:rPr lang="zh-TW" altLang="en-US" sz="2000" b="1" dirty="0"/>
              <a:t>有趣。</a:t>
            </a:r>
          </a:p>
          <a:p>
            <a:pPr marL="1076325" indent="-1076325">
              <a:lnSpc>
                <a:spcPct val="120000"/>
              </a:lnSpc>
            </a:pPr>
            <a:r>
              <a:rPr lang="zh-TW" altLang="en-US" sz="2000" b="1" dirty="0"/>
              <a:t>理由八： 整合全世界。即使是小小的改善，都讓世界變得更好。</a:t>
            </a:r>
          </a:p>
          <a:p>
            <a:pPr marL="1076325" indent="-1076325">
              <a:lnSpc>
                <a:spcPct val="120000"/>
              </a:lnSpc>
            </a:pPr>
            <a:r>
              <a:rPr lang="zh-TW" altLang="en-US" sz="2000" b="1" dirty="0"/>
              <a:t>理由九： 拜訪未曾有人去過的地方。在資訊搜尋科技上，仍有多個挑戰等著</a:t>
            </a:r>
            <a:r>
              <a:rPr lang="zh-TW" altLang="en-US" sz="2000" b="1" dirty="0" smtClean="0"/>
              <a:t>你來</a:t>
            </a:r>
            <a:r>
              <a:rPr lang="zh-TW" altLang="en-US" sz="2000" b="1" dirty="0"/>
              <a:t>。</a:t>
            </a:r>
          </a:p>
          <a:p>
            <a:pPr marL="1076325" indent="-1076325">
              <a:lnSpc>
                <a:spcPct val="120000"/>
              </a:lnSpc>
            </a:pPr>
            <a:r>
              <a:rPr lang="zh-TW" altLang="en-US" sz="2000" b="1" dirty="0"/>
              <a:t>理由十： 白吃的午餐。每天我們都有免費美味的餐點，那是用愛做出來的。</a:t>
            </a:r>
          </a:p>
        </p:txBody>
      </p:sp>
    </p:spTree>
    <p:extLst>
      <p:ext uri="{BB962C8B-B14F-4D97-AF65-F5344CB8AC3E}">
        <p14:creationId xmlns:p14="http://schemas.microsoft.com/office/powerpoint/2010/main" val="14089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第四代電腦：超大型積體電路時期</a:t>
            </a:r>
            <a:br>
              <a:rPr lang="zh-TW" altLang="en-US" dirty="0" smtClean="0"/>
            </a:br>
            <a:r>
              <a:rPr lang="en-US" altLang="zh-TW" dirty="0" smtClean="0"/>
              <a:t>(1971~</a:t>
            </a:r>
            <a:r>
              <a:rPr lang="zh-TW" altLang="en-US" dirty="0" smtClean="0"/>
              <a:t>迄今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200</a:t>
            </a:r>
            <a:r>
              <a:rPr lang="en-US" altLang="zh-TW" dirty="0"/>
              <a:t>8</a:t>
            </a:r>
            <a:r>
              <a:rPr lang="zh-TW" altLang="en-US" dirty="0" smtClean="0"/>
              <a:t>年</a:t>
            </a:r>
            <a:endParaRPr lang="en-US" altLang="zh-TW" dirty="0"/>
          </a:p>
          <a:p>
            <a:pPr lvl="1"/>
            <a:r>
              <a:rPr lang="en-US" altLang="zh-TW" dirty="0" smtClean="0"/>
              <a:t>Microsoft</a:t>
            </a:r>
            <a:r>
              <a:rPr lang="zh-TW" altLang="en-US" dirty="0"/>
              <a:t>向</a:t>
            </a:r>
            <a:r>
              <a:rPr lang="en-US" altLang="zh-TW" dirty="0"/>
              <a:t>Yahoo!</a:t>
            </a:r>
            <a:r>
              <a:rPr lang="zh-TW" altLang="en-US" dirty="0"/>
              <a:t>提出購併合作案，以對抗日益強大的</a:t>
            </a:r>
            <a:r>
              <a:rPr lang="en-US" altLang="zh-TW" dirty="0"/>
              <a:t>Google</a:t>
            </a:r>
            <a:r>
              <a:rPr lang="zh-TW" altLang="en-US" dirty="0"/>
              <a:t>，惟最後破局。</a:t>
            </a:r>
          </a:p>
          <a:p>
            <a:pPr lvl="1"/>
            <a:r>
              <a:rPr lang="en-US" altLang="zh-TW" dirty="0"/>
              <a:t>Google</a:t>
            </a:r>
            <a:r>
              <a:rPr lang="zh-TW" altLang="en-US" dirty="0"/>
              <a:t>進軍</a:t>
            </a:r>
            <a:r>
              <a:rPr lang="zh-TW" altLang="en-US" dirty="0" smtClean="0"/>
              <a:t>行動電話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市場</a:t>
            </a:r>
            <a:r>
              <a:rPr lang="zh-TW" altLang="en-US" dirty="0"/>
              <a:t>，推出</a:t>
            </a:r>
            <a:r>
              <a:rPr lang="en-US" altLang="zh-TW" dirty="0" err="1"/>
              <a:t>GPhone</a:t>
            </a:r>
            <a:r>
              <a:rPr lang="zh-TW" altLang="en-US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和</a:t>
            </a:r>
            <a:r>
              <a:rPr lang="en-US" altLang="zh-TW" dirty="0"/>
              <a:t>Apple</a:t>
            </a:r>
            <a:r>
              <a:rPr lang="zh-TW" altLang="en-US" dirty="0"/>
              <a:t>的</a:t>
            </a:r>
            <a:r>
              <a:rPr lang="en-US" altLang="zh-TW" dirty="0"/>
              <a:t>iPhone</a:t>
            </a:r>
            <a:r>
              <a:rPr lang="zh-TW" altLang="en-US" dirty="0" smtClean="0"/>
              <a:t>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別</a:t>
            </a:r>
            <a:r>
              <a:rPr lang="zh-TW" altLang="en-US" dirty="0"/>
              <a:t>苗頭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511660" y="5103674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838263" y="3672717"/>
            <a:ext cx="6774926" cy="2151422"/>
            <a:chOff x="56065" y="2841294"/>
            <a:chExt cx="6788055" cy="230464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033" y="2841294"/>
              <a:ext cx="1177456" cy="2295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1520" y="2841294"/>
              <a:ext cx="1177456" cy="2295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664" y="2841294"/>
              <a:ext cx="1177456" cy="229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56065" y="4750303"/>
              <a:ext cx="2789184" cy="395635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>
              <a:spAutoFit/>
            </a:bodyPr>
            <a:lstStyle/>
            <a:p>
              <a:r>
                <a:rPr lang="pl-PL" altLang="zh-TW" dirty="0" smtClean="0">
                  <a:latin typeface="微軟正黑體" pitchFamily="34" charset="-120"/>
                  <a:ea typeface="微軟正黑體" pitchFamily="34" charset="-120"/>
                </a:rPr>
                <a:t>Google</a:t>
              </a:r>
              <a:r>
                <a:rPr lang="zh-TW" altLang="pl-PL" dirty="0">
                  <a:latin typeface="微軟正黑體" pitchFamily="34" charset="-120"/>
                  <a:ea typeface="微軟正黑體" pitchFamily="34" charset="-120"/>
                </a:rPr>
                <a:t>所推出</a:t>
              </a:r>
              <a:r>
                <a:rPr lang="zh-TW" altLang="pl-PL" dirty="0" smtClean="0">
                  <a:latin typeface="微軟正黑體" pitchFamily="34" charset="-120"/>
                  <a:ea typeface="微軟正黑體" pitchFamily="34" charset="-120"/>
                </a:rPr>
                <a:t>的</a:t>
              </a:r>
              <a:r>
                <a:rPr lang="en-US" altLang="zh-TW" dirty="0" err="1" smtClean="0">
                  <a:latin typeface="微軟正黑體" pitchFamily="34" charset="-120"/>
                  <a:ea typeface="微軟正黑體" pitchFamily="34" charset="-120"/>
                </a:rPr>
                <a:t>GPhone</a:t>
              </a:r>
              <a:endParaRPr lang="zh-TW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9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第四代電腦：超大型積體電路時期</a:t>
            </a:r>
            <a:br>
              <a:rPr lang="zh-TW" altLang="en-US" dirty="0" smtClean="0"/>
            </a:br>
            <a:r>
              <a:rPr lang="en-US" altLang="zh-TW" dirty="0" smtClean="0"/>
              <a:t>(1971~</a:t>
            </a:r>
            <a:r>
              <a:rPr lang="zh-TW" altLang="en-US" dirty="0" smtClean="0"/>
              <a:t>迄今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2009</a:t>
            </a:r>
            <a:r>
              <a:rPr lang="zh-TW" altLang="en-US" dirty="0" smtClean="0"/>
              <a:t>年</a:t>
            </a:r>
            <a:endParaRPr lang="en-US" altLang="zh-TW" dirty="0"/>
          </a:p>
          <a:p>
            <a:pPr lvl="1"/>
            <a:r>
              <a:rPr lang="en-US" altLang="zh-TW" dirty="0"/>
              <a:t>Microsoft</a:t>
            </a:r>
            <a:r>
              <a:rPr lang="zh-TW" altLang="en-US" dirty="0"/>
              <a:t>推出作業系統</a:t>
            </a:r>
            <a:r>
              <a:rPr lang="en-US" altLang="zh-TW" dirty="0">
                <a:solidFill>
                  <a:srgbClr val="0070C0"/>
                </a:solidFill>
              </a:rPr>
              <a:t>Windows 7</a:t>
            </a:r>
            <a:r>
              <a:rPr lang="zh-TW" altLang="en-US" dirty="0"/>
              <a:t>。</a:t>
            </a:r>
          </a:p>
          <a:p>
            <a:pPr lvl="1"/>
            <a:r>
              <a:rPr lang="en-US" altLang="zh-TW" dirty="0"/>
              <a:t>2009</a:t>
            </a:r>
            <a:r>
              <a:rPr lang="zh-TW" altLang="en-US" dirty="0"/>
              <a:t>年第四季的個人電腦</a:t>
            </a:r>
            <a:r>
              <a:rPr lang="en-US" altLang="zh-TW" dirty="0"/>
              <a:t>(PC)</a:t>
            </a:r>
            <a:r>
              <a:rPr lang="zh-TW" altLang="en-US" dirty="0"/>
              <a:t>前五大廠商依序</a:t>
            </a:r>
            <a:r>
              <a:rPr lang="zh-TW" altLang="en-US" dirty="0" smtClean="0"/>
              <a:t>為：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光纖通訊</a:t>
            </a:r>
            <a:r>
              <a:rPr lang="zh-TW" altLang="en-US" dirty="0"/>
              <a:t>之父</a:t>
            </a:r>
            <a:r>
              <a:rPr lang="zh-TW" altLang="en-US" dirty="0">
                <a:solidFill>
                  <a:srgbClr val="0070C0"/>
                </a:solidFill>
              </a:rPr>
              <a:t>高錕</a:t>
            </a:r>
            <a:r>
              <a:rPr lang="zh-TW" altLang="en-US" dirty="0"/>
              <a:t>獲頒諾貝爾物理學獎。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511660" y="5103674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290" y="1583795"/>
            <a:ext cx="1625397" cy="1625397"/>
          </a:xfrm>
          <a:prstGeom prst="rect">
            <a:avLst/>
          </a:prstGeom>
        </p:spPr>
      </p:pic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121067948"/>
              </p:ext>
            </p:extLst>
          </p:nvPr>
        </p:nvGraphicFramePr>
        <p:xfrm>
          <a:off x="1008537" y="3801666"/>
          <a:ext cx="7718078" cy="102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31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第四代電腦：超大型積體電路時期</a:t>
            </a:r>
            <a:br>
              <a:rPr lang="zh-TW" altLang="en-US" dirty="0" smtClean="0"/>
            </a:br>
            <a:r>
              <a:rPr lang="en-US" altLang="zh-TW" dirty="0" smtClean="0"/>
              <a:t>(1971~</a:t>
            </a:r>
            <a:r>
              <a:rPr lang="zh-TW" altLang="en-US" dirty="0" smtClean="0"/>
              <a:t>迄今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2010</a:t>
            </a:r>
            <a:r>
              <a:rPr lang="zh-TW" altLang="en-US" dirty="0" smtClean="0"/>
              <a:t>年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C00000"/>
                </a:solidFill>
              </a:rPr>
              <a:t>微網誌</a:t>
            </a:r>
            <a:r>
              <a:rPr lang="en-US" altLang="zh-TW" dirty="0"/>
              <a:t>(microblogging)</a:t>
            </a:r>
            <a:r>
              <a:rPr lang="zh-TW" altLang="en-US" dirty="0"/>
              <a:t>盛行，</a:t>
            </a:r>
            <a:r>
              <a:rPr lang="zh-TW" altLang="en-US" dirty="0" smtClean="0"/>
              <a:t>台灣兩大</a:t>
            </a:r>
            <a:r>
              <a:rPr lang="zh-TW" altLang="en-US" dirty="0"/>
              <a:t>微網誌平台為</a:t>
            </a:r>
            <a:r>
              <a:rPr lang="en-US" altLang="zh-TW" dirty="0" err="1">
                <a:solidFill>
                  <a:srgbClr val="C00000"/>
                </a:solidFill>
              </a:rPr>
              <a:t>Plurk</a:t>
            </a:r>
            <a:r>
              <a:rPr lang="en-US" altLang="zh-TW" dirty="0"/>
              <a:t>(</a:t>
            </a:r>
            <a:r>
              <a:rPr lang="zh-TW" altLang="en-US" dirty="0"/>
              <a:t>噗浪</a:t>
            </a:r>
            <a:r>
              <a:rPr lang="en-US" altLang="zh-TW" dirty="0"/>
              <a:t>)</a:t>
            </a:r>
            <a:r>
              <a:rPr lang="zh-TW" altLang="en-US" dirty="0"/>
              <a:t>與</a:t>
            </a:r>
            <a:r>
              <a:rPr lang="en-US" altLang="zh-TW" dirty="0">
                <a:solidFill>
                  <a:srgbClr val="C00000"/>
                </a:solidFill>
              </a:rPr>
              <a:t>Twitter</a:t>
            </a:r>
            <a:r>
              <a:rPr lang="en-US" altLang="zh-TW" dirty="0"/>
              <a:t>(</a:t>
            </a:r>
            <a:r>
              <a:rPr lang="zh-TW" altLang="en-US" dirty="0"/>
              <a:t>推特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</a:p>
          <a:p>
            <a:pPr lvl="1"/>
            <a:r>
              <a:rPr lang="zh-TW" altLang="en-US" dirty="0"/>
              <a:t>透過網路計算、儲存及服務</a:t>
            </a:r>
            <a:r>
              <a:rPr lang="zh-TW" altLang="en-US" dirty="0" smtClean="0"/>
              <a:t>的</a:t>
            </a:r>
            <a:r>
              <a:rPr lang="zh-TW" altLang="en-US" dirty="0" smtClean="0">
                <a:solidFill>
                  <a:srgbClr val="C00000"/>
                </a:solidFill>
              </a:rPr>
              <a:t>雲端運算</a:t>
            </a:r>
            <a:r>
              <a:rPr lang="zh-TW" altLang="en-US" dirty="0" smtClean="0"/>
              <a:t>成為</a:t>
            </a:r>
            <a:r>
              <a:rPr lang="zh-TW" altLang="en-US" dirty="0"/>
              <a:t>熱門技術名詞， 台大推出「雲端計算趨勢</a:t>
            </a:r>
            <a:r>
              <a:rPr lang="zh-TW" altLang="en-US" dirty="0" smtClean="0"/>
              <a:t>學程</a:t>
            </a:r>
            <a:r>
              <a:rPr lang="zh-TW" altLang="en-US" dirty="0"/>
              <a:t>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/>
              <a:t>Apple</a:t>
            </a:r>
            <a:r>
              <a:rPr lang="zh-TW" altLang="en-US" dirty="0"/>
              <a:t>推出觸控式平板電腦</a:t>
            </a:r>
            <a:r>
              <a:rPr lang="en-US" altLang="zh-TW" dirty="0" smtClean="0">
                <a:solidFill>
                  <a:srgbClr val="0070C0"/>
                </a:solidFill>
              </a:rPr>
              <a:t>iPad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511660" y="5103674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2431">
            <a:off x="6252180" y="4520927"/>
            <a:ext cx="1534826" cy="153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07918">
            <a:off x="531311" y="935191"/>
            <a:ext cx="4517188" cy="29730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1762">
            <a:off x="3974991" y="1989917"/>
            <a:ext cx="4758215" cy="31316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55371" y="3105834"/>
            <a:ext cx="309654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微網誌的代表性網站「推特」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23545" y="4968695"/>
            <a:ext cx="288032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在台灣頗受歡迎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的「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噗浪」</a:t>
            </a:r>
          </a:p>
        </p:txBody>
      </p:sp>
    </p:spTree>
    <p:extLst>
      <p:ext uri="{BB962C8B-B14F-4D97-AF65-F5344CB8AC3E}">
        <p14:creationId xmlns:p14="http://schemas.microsoft.com/office/powerpoint/2010/main" val="20155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06096" y="2256499"/>
            <a:ext cx="8396374" cy="3557766"/>
          </a:xfrm>
        </p:spPr>
        <p:txBody>
          <a:bodyPr>
            <a:no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</a:rPr>
              <a:t>Web 2.0</a:t>
            </a:r>
            <a:endParaRPr lang="en-US" altLang="zh-TW" sz="2000" b="1" dirty="0">
              <a:solidFill>
                <a:srgbClr val="C00000"/>
              </a:solidFill>
            </a:endParaRPr>
          </a:p>
          <a:p>
            <a:pPr indent="-1076325">
              <a:lnSpc>
                <a:spcPct val="120000"/>
              </a:lnSpc>
            </a:pPr>
            <a:r>
              <a:rPr lang="en-US" altLang="zh-TW" sz="2000" b="1" dirty="0"/>
              <a:t>Web 2.0</a:t>
            </a:r>
            <a:r>
              <a:rPr lang="zh-TW" altLang="en-US" sz="2000" b="1" dirty="0"/>
              <a:t>是一種「使用者直接參與」的資訊網模式，從單向的給予資訊，</a:t>
            </a:r>
            <a:r>
              <a:rPr lang="zh-TW" altLang="en-US" sz="2000" b="1" dirty="0" smtClean="0"/>
              <a:t>到雙向</a:t>
            </a:r>
            <a:r>
              <a:rPr lang="zh-TW" altLang="en-US" sz="2000" b="1" dirty="0"/>
              <a:t>的資訊</a:t>
            </a:r>
            <a:r>
              <a:rPr lang="zh-TW" altLang="en-US" sz="2000" b="1" dirty="0" smtClean="0"/>
              <a:t>交流。</a:t>
            </a:r>
            <a:endParaRPr lang="en-US" altLang="zh-TW" sz="2000" b="1" dirty="0" smtClean="0"/>
          </a:p>
          <a:p>
            <a:pPr indent="-1076325">
              <a:lnSpc>
                <a:spcPct val="120000"/>
              </a:lnSpc>
            </a:pPr>
            <a:r>
              <a:rPr lang="en-US" altLang="zh-TW" sz="2000" b="1" dirty="0"/>
              <a:t>Web 2.0</a:t>
            </a:r>
            <a:r>
              <a:rPr lang="zh-TW" altLang="en-US" sz="2000" b="1" dirty="0"/>
              <a:t>的定義到底是什麼呢？</a:t>
            </a:r>
            <a:r>
              <a:rPr lang="en-US" altLang="zh-TW" sz="2000" b="1" dirty="0"/>
              <a:t>Web 2.0</a:t>
            </a:r>
            <a:r>
              <a:rPr lang="zh-TW" altLang="en-US" sz="2000" b="1" dirty="0"/>
              <a:t>概念的創始人</a:t>
            </a:r>
            <a:r>
              <a:rPr lang="en-US" altLang="zh-TW" sz="2000" b="1" dirty="0"/>
              <a:t>Tim </a:t>
            </a:r>
            <a:r>
              <a:rPr lang="en-US" altLang="zh-TW" sz="2000" b="1" dirty="0" smtClean="0"/>
              <a:t>O'Reilly</a:t>
            </a:r>
            <a:r>
              <a:rPr lang="zh-TW" altLang="en-US" sz="2000" b="1" dirty="0" smtClean="0"/>
              <a:t>說</a:t>
            </a:r>
            <a:r>
              <a:rPr lang="zh-TW" altLang="en-US" sz="2000" b="1" dirty="0"/>
              <a:t>：「就像很多重要概念一樣，</a:t>
            </a:r>
            <a:r>
              <a:rPr lang="en-US" altLang="zh-TW" sz="2000" b="1" dirty="0"/>
              <a:t>Web 2.0</a:t>
            </a:r>
            <a:r>
              <a:rPr lang="zh-TW" altLang="en-US" sz="2000" b="1" dirty="0"/>
              <a:t>並沒有明確的界線，而是有一些核心</a:t>
            </a:r>
            <a:r>
              <a:rPr lang="zh-TW" altLang="en-US" sz="2000" b="1" dirty="0" smtClean="0"/>
              <a:t>要素</a:t>
            </a:r>
            <a:r>
              <a:rPr lang="zh-TW" altLang="en-US" sz="2000" b="1" dirty="0"/>
              <a:t>。</a:t>
            </a:r>
            <a:r>
              <a:rPr lang="zh-TW" altLang="en-US" sz="2000" b="1" dirty="0" smtClean="0"/>
              <a:t>」</a:t>
            </a:r>
            <a:endParaRPr lang="en-US" altLang="zh-TW" sz="2000" b="1" dirty="0" smtClean="0"/>
          </a:p>
          <a:p>
            <a:pPr indent="-1076325">
              <a:lnSpc>
                <a:spcPct val="120000"/>
              </a:lnSpc>
            </a:pPr>
            <a:r>
              <a:rPr lang="zh-TW" altLang="en-US" sz="2000" b="1" dirty="0"/>
              <a:t>第一個例子是</a:t>
            </a:r>
            <a:r>
              <a:rPr lang="en-US" altLang="zh-TW" sz="2000" b="1" dirty="0"/>
              <a:t>Jimmy Wales</a:t>
            </a:r>
            <a:r>
              <a:rPr lang="zh-TW" altLang="en-US" sz="2000" b="1" dirty="0"/>
              <a:t>所創建</a:t>
            </a:r>
            <a:r>
              <a:rPr lang="zh-TW" altLang="en-US" sz="2000" b="1" dirty="0" smtClean="0"/>
              <a:t>的</a:t>
            </a:r>
            <a:r>
              <a:rPr lang="zh-TW" altLang="en-US" sz="2000" b="1" dirty="0" smtClean="0">
                <a:solidFill>
                  <a:srgbClr val="0070C0"/>
                </a:solidFill>
              </a:rPr>
              <a:t>維</a:t>
            </a:r>
            <a:r>
              <a:rPr lang="zh-TW" altLang="en-US" sz="2000" b="1" dirty="0">
                <a:solidFill>
                  <a:srgbClr val="0070C0"/>
                </a:solidFill>
              </a:rPr>
              <a:t>基百</a:t>
            </a:r>
            <a:r>
              <a:rPr lang="zh-TW" altLang="en-US" sz="2000" b="1" dirty="0" smtClean="0">
                <a:solidFill>
                  <a:srgbClr val="0070C0"/>
                </a:solidFill>
              </a:rPr>
              <a:t>科</a:t>
            </a:r>
            <a:r>
              <a:rPr lang="en-US" altLang="zh-TW" sz="2000" b="1" dirty="0" smtClean="0"/>
              <a:t>(Wikipedia)</a:t>
            </a:r>
            <a:r>
              <a:rPr lang="zh-TW" altLang="en-US" sz="2000" b="1" dirty="0" smtClean="0"/>
              <a:t>；第二</a:t>
            </a:r>
            <a:r>
              <a:rPr lang="zh-TW" altLang="en-US" sz="2000" b="1" dirty="0"/>
              <a:t>個例子是</a:t>
            </a:r>
            <a:r>
              <a:rPr lang="en-US" altLang="zh-TW" sz="2000" b="1" dirty="0" err="1" smtClean="0">
                <a:solidFill>
                  <a:srgbClr val="0070C0"/>
                </a:solidFill>
              </a:rPr>
              <a:t>flickr</a:t>
            </a:r>
            <a:r>
              <a:rPr lang="zh-TW" altLang="en-US" sz="2000" b="1" dirty="0"/>
              <a:t>；第三個例子是</a:t>
            </a:r>
            <a:r>
              <a:rPr lang="en-US" altLang="zh-TW" sz="2000" b="1" dirty="0">
                <a:solidFill>
                  <a:srgbClr val="0070C0"/>
                </a:solidFill>
              </a:rPr>
              <a:t>Google </a:t>
            </a:r>
            <a:r>
              <a:rPr lang="en-US" altLang="zh-TW" sz="2000" b="1" dirty="0" smtClean="0">
                <a:solidFill>
                  <a:srgbClr val="0070C0"/>
                </a:solidFill>
              </a:rPr>
              <a:t>AdSense</a:t>
            </a:r>
            <a:r>
              <a:rPr lang="zh-TW" altLang="en-US" sz="2000" b="1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727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第四代電腦：超大型積體電路時期</a:t>
            </a:r>
            <a:br>
              <a:rPr lang="zh-TW" altLang="en-US" dirty="0" smtClean="0"/>
            </a:br>
            <a:r>
              <a:rPr lang="en-US" altLang="zh-TW" dirty="0" smtClean="0"/>
              <a:t>(1971~</a:t>
            </a:r>
            <a:r>
              <a:rPr lang="zh-TW" altLang="en-US" dirty="0" smtClean="0"/>
              <a:t>迄今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201</a:t>
            </a:r>
            <a:r>
              <a:rPr lang="en-US" altLang="zh-TW" dirty="0"/>
              <a:t>1</a:t>
            </a:r>
            <a:r>
              <a:rPr lang="zh-TW" altLang="en-US" dirty="0" smtClean="0"/>
              <a:t>年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C00000"/>
                </a:solidFill>
              </a:rPr>
              <a:t>超輕薄筆電</a:t>
            </a:r>
            <a:r>
              <a:rPr lang="en-US" altLang="zh-TW" dirty="0"/>
              <a:t>(Ultrabook)</a:t>
            </a:r>
            <a:r>
              <a:rPr lang="zh-TW" altLang="en-US" dirty="0"/>
              <a:t>問世，其特色為體積較薄、重量較輕，且擁有較佳的電池</a:t>
            </a:r>
            <a:r>
              <a:rPr lang="zh-TW" altLang="en-US" dirty="0" smtClean="0"/>
              <a:t>續航力。</a:t>
            </a:r>
            <a:endParaRPr lang="en-US" altLang="zh-TW" dirty="0" smtClean="0"/>
          </a:p>
          <a:p>
            <a:pPr lvl="1"/>
            <a:r>
              <a:rPr lang="en-US" altLang="zh-TW" dirty="0"/>
              <a:t>Apple</a:t>
            </a:r>
            <a:r>
              <a:rPr lang="zh-TW" altLang="en-US" dirty="0"/>
              <a:t>推出平板電腦</a:t>
            </a:r>
            <a:r>
              <a:rPr lang="en-US" altLang="zh-TW" dirty="0">
                <a:solidFill>
                  <a:srgbClr val="0070C0"/>
                </a:solidFill>
              </a:rPr>
              <a:t>iPad 2</a:t>
            </a:r>
            <a:r>
              <a:rPr lang="zh-TW" altLang="en-US" dirty="0"/>
              <a:t>及</a:t>
            </a:r>
            <a:r>
              <a:rPr lang="en-US" altLang="zh-TW" dirty="0">
                <a:solidFill>
                  <a:srgbClr val="0070C0"/>
                </a:solidFill>
              </a:rPr>
              <a:t>MacBook Air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西元</a:t>
            </a:r>
            <a:r>
              <a:rPr lang="en-US" altLang="zh-TW" dirty="0" smtClean="0"/>
              <a:t>2012</a:t>
            </a:r>
            <a:r>
              <a:rPr lang="zh-TW" altLang="en-US" dirty="0" smtClean="0"/>
              <a:t>年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C00000"/>
                </a:solidFill>
              </a:rPr>
              <a:t>馬克．祖克柏</a:t>
            </a:r>
            <a:r>
              <a:rPr lang="en-US" altLang="zh-TW" dirty="0"/>
              <a:t>(Mark Zuckerberg</a:t>
            </a:r>
            <a:r>
              <a:rPr lang="en-US" altLang="zh-TW" dirty="0" smtClean="0"/>
              <a:t>)</a:t>
            </a:r>
            <a:r>
              <a:rPr lang="zh-TW" altLang="en-US" dirty="0" smtClean="0"/>
              <a:t>創辦的</a:t>
            </a:r>
            <a:r>
              <a:rPr lang="zh-TW" altLang="en-US" dirty="0" smtClean="0">
                <a:solidFill>
                  <a:srgbClr val="C00000"/>
                </a:solidFill>
              </a:rPr>
              <a:t>臉</a:t>
            </a:r>
            <a:r>
              <a:rPr lang="zh-TW" altLang="en-US" dirty="0">
                <a:solidFill>
                  <a:srgbClr val="C00000"/>
                </a:solidFill>
              </a:rPr>
              <a:t>書</a:t>
            </a:r>
            <a:r>
              <a:rPr lang="en-US" altLang="zh-TW" dirty="0"/>
              <a:t>(</a:t>
            </a:r>
            <a:r>
              <a:rPr lang="en-US" altLang="zh-TW" dirty="0" smtClean="0"/>
              <a:t>Facebook)</a:t>
            </a:r>
            <a:r>
              <a:rPr lang="zh-TW" altLang="en-US" dirty="0" smtClean="0"/>
              <a:t>自</a:t>
            </a:r>
            <a:r>
              <a:rPr lang="en-US" altLang="zh-TW" dirty="0"/>
              <a:t>2004</a:t>
            </a:r>
            <a:r>
              <a:rPr lang="zh-TW" altLang="en-US" dirty="0"/>
              <a:t>年上線後</a:t>
            </a:r>
            <a:r>
              <a:rPr lang="zh-TW" altLang="en-US" dirty="0" smtClean="0"/>
              <a:t>，用戶直線上升。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Apple</a:t>
            </a:r>
            <a:r>
              <a:rPr lang="zh-TW" altLang="en-US" dirty="0" smtClean="0"/>
              <a:t>推出平板電腦</a:t>
            </a:r>
            <a:r>
              <a:rPr lang="en-US" altLang="zh-TW" dirty="0" smtClean="0">
                <a:solidFill>
                  <a:srgbClr val="0070C0"/>
                </a:solidFill>
              </a:rPr>
              <a:t>The </a:t>
            </a:r>
            <a:r>
              <a:rPr lang="en-US" altLang="zh-TW" dirty="0">
                <a:solidFill>
                  <a:srgbClr val="0070C0"/>
                </a:solidFill>
              </a:rPr>
              <a:t>new </a:t>
            </a:r>
            <a:r>
              <a:rPr lang="en-US" altLang="zh-TW" dirty="0" smtClean="0">
                <a:solidFill>
                  <a:srgbClr val="0070C0"/>
                </a:solidFill>
              </a:rPr>
              <a:t>iPad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511660" y="5103674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39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第四代電腦：超大型積體電路時期</a:t>
            </a:r>
            <a:br>
              <a:rPr lang="zh-TW" altLang="en-US" dirty="0" smtClean="0"/>
            </a:br>
            <a:r>
              <a:rPr lang="en-US" altLang="zh-TW" dirty="0" smtClean="0"/>
              <a:t>(1971~</a:t>
            </a:r>
            <a:r>
              <a:rPr lang="zh-TW" altLang="en-US" dirty="0" smtClean="0"/>
              <a:t>迄今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2013</a:t>
            </a:r>
            <a:r>
              <a:rPr lang="zh-TW" altLang="en-US" dirty="0" smtClean="0"/>
              <a:t>年</a:t>
            </a:r>
            <a:endParaRPr lang="en-US" altLang="zh-TW" dirty="0" smtClean="0"/>
          </a:p>
          <a:p>
            <a:pPr lvl="1"/>
            <a:r>
              <a:rPr lang="zh-TW" altLang="en-US" dirty="0"/>
              <a:t>除了觸控、聲控外，最新流行的手機功能是可讓使用者以</a:t>
            </a:r>
            <a:r>
              <a:rPr lang="zh-TW" altLang="en-US" u="sng" dirty="0"/>
              <a:t>眼睛</a:t>
            </a:r>
            <a:r>
              <a:rPr lang="zh-TW" altLang="en-US" dirty="0"/>
              <a:t>或</a:t>
            </a:r>
            <a:r>
              <a:rPr lang="zh-TW" altLang="en-US" u="sng" dirty="0"/>
              <a:t>頭部</a:t>
            </a:r>
            <a:r>
              <a:rPr lang="zh-TW" altLang="en-US" dirty="0"/>
              <a:t>操控的介面。</a:t>
            </a:r>
          </a:p>
          <a:p>
            <a:pPr lvl="1"/>
            <a:r>
              <a:rPr lang="zh-TW" altLang="en-US" dirty="0" smtClean="0"/>
              <a:t>宏</a:t>
            </a:r>
            <a:r>
              <a:rPr lang="zh-TW" altLang="en-US" dirty="0"/>
              <a:t>達電推出</a:t>
            </a:r>
            <a:r>
              <a:rPr lang="en-US" altLang="zh-TW" dirty="0">
                <a:solidFill>
                  <a:srgbClr val="0070C0"/>
                </a:solidFill>
              </a:rPr>
              <a:t>The new </a:t>
            </a:r>
            <a:r>
              <a:rPr lang="en-US" altLang="zh-TW" dirty="0" err="1">
                <a:solidFill>
                  <a:srgbClr val="0070C0"/>
                </a:solidFill>
              </a:rPr>
              <a:t>hTC</a:t>
            </a:r>
            <a:r>
              <a:rPr lang="en-US" altLang="zh-TW" dirty="0">
                <a:solidFill>
                  <a:srgbClr val="0070C0"/>
                </a:solidFill>
              </a:rPr>
              <a:t> One</a:t>
            </a:r>
            <a:r>
              <a:rPr lang="zh-TW" altLang="en-US" dirty="0"/>
              <a:t>，從絕地反攻手機市場。宏碁面臨轉型危機，創辦人施振榮重回戰場，接任宏碁董座及全球總裁。</a:t>
            </a:r>
          </a:p>
          <a:p>
            <a:pPr lvl="1"/>
            <a:r>
              <a:rPr lang="zh-TW" altLang="en-US" dirty="0" smtClean="0">
                <a:solidFill>
                  <a:srgbClr val="0070C0"/>
                </a:solidFill>
              </a:rPr>
              <a:t>穿戴</a:t>
            </a:r>
            <a:r>
              <a:rPr lang="zh-TW" altLang="en-US" dirty="0">
                <a:solidFill>
                  <a:srgbClr val="0070C0"/>
                </a:solidFill>
              </a:rPr>
              <a:t>式行動裝置</a:t>
            </a:r>
            <a:r>
              <a:rPr lang="zh-TW" altLang="en-US" dirty="0"/>
              <a:t>及</a:t>
            </a:r>
            <a:r>
              <a:rPr lang="en-US" altLang="zh-TW" dirty="0">
                <a:solidFill>
                  <a:srgbClr val="0070C0"/>
                </a:solidFill>
              </a:rPr>
              <a:t>3D</a:t>
            </a:r>
            <a:r>
              <a:rPr lang="zh-TW" altLang="en-US" dirty="0">
                <a:solidFill>
                  <a:srgbClr val="0070C0"/>
                </a:solidFill>
              </a:rPr>
              <a:t>印表機</a:t>
            </a:r>
            <a:r>
              <a:rPr lang="zh-TW" altLang="en-US" dirty="0"/>
              <a:t>日益普及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511660" y="5103674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290" y="4475641"/>
            <a:ext cx="1625397" cy="16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1-1 </a:t>
            </a:r>
            <a:r>
              <a:rPr lang="zh-TW" altLang="en-US" dirty="0"/>
              <a:t>計算機科學大事記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西元</a:t>
            </a:r>
            <a:r>
              <a:rPr lang="en-US" altLang="zh-TW" dirty="0"/>
              <a:t>1912</a:t>
            </a:r>
            <a:r>
              <a:rPr lang="zh-TW" altLang="en-US" dirty="0"/>
              <a:t>年</a:t>
            </a:r>
          </a:p>
          <a:p>
            <a:pPr lvl="1"/>
            <a:r>
              <a:rPr lang="zh-TW" altLang="en-US" dirty="0"/>
              <a:t>無線電廣播工程師</a:t>
            </a:r>
            <a:r>
              <a:rPr lang="zh-TW" altLang="en-US" dirty="0" smtClean="0"/>
              <a:t>學會</a:t>
            </a:r>
            <a:r>
              <a:rPr lang="en-US" altLang="zh-TW" dirty="0" smtClean="0"/>
              <a:t>(the </a:t>
            </a:r>
            <a:r>
              <a:rPr lang="en-US" altLang="zh-TW" dirty="0"/>
              <a:t>Institute of Radio </a:t>
            </a:r>
            <a:r>
              <a:rPr lang="en-US" altLang="zh-TW" dirty="0" smtClean="0"/>
              <a:t>Engineers)</a:t>
            </a:r>
            <a:r>
              <a:rPr lang="zh-TW" altLang="en-US" dirty="0" smtClean="0"/>
              <a:t>成立，於</a:t>
            </a:r>
            <a:r>
              <a:rPr lang="zh-TW" altLang="en-US" dirty="0"/>
              <a:t>西元</a:t>
            </a:r>
            <a:r>
              <a:rPr lang="en-US" altLang="zh-TW" dirty="0"/>
              <a:t>1963</a:t>
            </a:r>
            <a:r>
              <a:rPr lang="zh-TW" altLang="en-US" dirty="0"/>
              <a:t>年和美國電機工程師</a:t>
            </a:r>
            <a:r>
              <a:rPr lang="zh-TW" altLang="en-US" dirty="0" smtClean="0"/>
              <a:t>學會</a:t>
            </a:r>
            <a:r>
              <a:rPr lang="en-US" altLang="zh-TW" dirty="0" smtClean="0"/>
              <a:t>(the </a:t>
            </a:r>
            <a:r>
              <a:rPr lang="en-US" altLang="zh-TW" dirty="0"/>
              <a:t>American Institute of Electrical </a:t>
            </a:r>
            <a:r>
              <a:rPr lang="en-US" altLang="zh-TW" dirty="0" smtClean="0"/>
              <a:t>Engineers)</a:t>
            </a:r>
            <a:r>
              <a:rPr lang="zh-TW" altLang="en-US" dirty="0" smtClean="0"/>
              <a:t>合併，成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為</a:t>
            </a:r>
            <a:r>
              <a:rPr lang="zh-TW" altLang="en-US" dirty="0"/>
              <a:t>聲譽卓著的國際</a:t>
            </a:r>
            <a:r>
              <a:rPr lang="zh-TW" altLang="en-US" dirty="0" smtClean="0"/>
              <a:t>電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機</a:t>
            </a:r>
            <a:r>
              <a:rPr lang="zh-TW" altLang="en-US" dirty="0"/>
              <a:t>電子工程師</a:t>
            </a:r>
            <a:r>
              <a:rPr lang="zh-TW" altLang="en-US" dirty="0" smtClean="0"/>
              <a:t>學會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簡稱</a:t>
            </a:r>
            <a:r>
              <a:rPr lang="zh-TW" altLang="en-US" dirty="0"/>
              <a:t>為</a:t>
            </a:r>
            <a:r>
              <a:rPr lang="en-US" altLang="zh-TW" dirty="0" smtClean="0"/>
              <a:t>IEEE)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990" y="4014065"/>
            <a:ext cx="4411850" cy="1997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047693" y="5645755"/>
            <a:ext cx="2481355" cy="646331"/>
          </a:xfrm>
          <a:prstGeom prst="rect">
            <a:avLst/>
          </a:prstGeom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IEEE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是最重要的電機電子工程師學會</a:t>
            </a:r>
          </a:p>
        </p:txBody>
      </p:sp>
    </p:spTree>
    <p:extLst>
      <p:ext uri="{BB962C8B-B14F-4D97-AF65-F5344CB8AC3E}">
        <p14:creationId xmlns:p14="http://schemas.microsoft.com/office/powerpoint/2010/main" val="747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第四代電腦：超大型積體電路時期</a:t>
            </a:r>
            <a:br>
              <a:rPr lang="zh-TW" altLang="en-US" dirty="0" smtClean="0"/>
            </a:br>
            <a:r>
              <a:rPr lang="en-US" altLang="zh-TW" dirty="0" smtClean="0"/>
              <a:t>(1971~</a:t>
            </a:r>
            <a:r>
              <a:rPr lang="zh-TW" altLang="en-US" dirty="0" smtClean="0"/>
              <a:t>迄今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西元</a:t>
            </a:r>
            <a:r>
              <a:rPr lang="en-US" altLang="zh-TW" dirty="0" smtClean="0"/>
              <a:t>2014</a:t>
            </a:r>
            <a:r>
              <a:rPr lang="zh-TW" altLang="en-US" dirty="0" smtClean="0"/>
              <a:t>年</a:t>
            </a:r>
            <a:endParaRPr lang="en-US" altLang="zh-TW" dirty="0" smtClean="0"/>
          </a:p>
          <a:p>
            <a:pPr lvl="1"/>
            <a:r>
              <a:rPr lang="zh-TW" altLang="en-US" dirty="0"/>
              <a:t>臉書</a:t>
            </a:r>
            <a:r>
              <a:rPr lang="zh-TW" altLang="en-US" dirty="0" smtClean="0"/>
              <a:t>以</a:t>
            </a:r>
            <a:r>
              <a:rPr lang="en-US" altLang="zh-TW" dirty="0" smtClean="0"/>
              <a:t>190</a:t>
            </a:r>
            <a:r>
              <a:rPr lang="zh-TW" altLang="en-US" dirty="0" smtClean="0"/>
              <a:t>億</a:t>
            </a:r>
            <a:r>
              <a:rPr lang="zh-TW" altLang="en-US" dirty="0"/>
              <a:t>美元</a:t>
            </a:r>
            <a:r>
              <a:rPr lang="zh-TW" altLang="en-US" dirty="0" smtClean="0"/>
              <a:t>收購即時</a:t>
            </a:r>
            <a:r>
              <a:rPr lang="zh-TW" altLang="en-US" dirty="0"/>
              <a:t>通訊軟體</a:t>
            </a:r>
            <a:r>
              <a:rPr lang="en-US" altLang="zh-TW" dirty="0">
                <a:solidFill>
                  <a:srgbClr val="0070C0"/>
                </a:solidFill>
              </a:rPr>
              <a:t>WhatsApp</a:t>
            </a:r>
            <a:r>
              <a:rPr lang="zh-TW" altLang="en-US" dirty="0"/>
              <a:t>。</a:t>
            </a:r>
          </a:p>
          <a:p>
            <a:pPr lvl="1"/>
            <a:r>
              <a:rPr lang="en-US" altLang="zh-TW" dirty="0" smtClean="0">
                <a:solidFill>
                  <a:srgbClr val="0070C0"/>
                </a:solidFill>
              </a:rPr>
              <a:t>iPhone </a:t>
            </a:r>
            <a:r>
              <a:rPr lang="en-US" altLang="zh-TW" dirty="0">
                <a:solidFill>
                  <a:srgbClr val="0070C0"/>
                </a:solidFill>
              </a:rPr>
              <a:t>6</a:t>
            </a:r>
            <a:r>
              <a:rPr lang="zh-TW" altLang="en-US" dirty="0"/>
              <a:t>系列首波</a:t>
            </a:r>
            <a:r>
              <a:rPr lang="zh-TW" altLang="en-US" dirty="0" smtClean="0"/>
              <a:t>銷售寫</a:t>
            </a:r>
            <a:r>
              <a:rPr lang="zh-TW" altLang="en-US" dirty="0"/>
              <a:t>下蘋果的最高</a:t>
            </a:r>
            <a:r>
              <a:rPr lang="zh-TW" altLang="en-US" dirty="0" smtClean="0"/>
              <a:t>紀錄。</a:t>
            </a:r>
            <a:endParaRPr lang="en-US" altLang="zh-TW" dirty="0" smtClean="0"/>
          </a:p>
          <a:p>
            <a:r>
              <a:rPr lang="zh-TW" altLang="en-US" dirty="0"/>
              <a:t>西元</a:t>
            </a:r>
            <a:r>
              <a:rPr lang="en-US" altLang="zh-TW" dirty="0" smtClean="0"/>
              <a:t>2015</a:t>
            </a:r>
            <a:r>
              <a:rPr lang="zh-TW" altLang="en-US" dirty="0" smtClean="0"/>
              <a:t>年</a:t>
            </a:r>
            <a:endParaRPr lang="en-US" altLang="zh-TW" dirty="0"/>
          </a:p>
          <a:p>
            <a:pPr lvl="1"/>
            <a:r>
              <a:rPr lang="zh-TW" altLang="en-US" dirty="0"/>
              <a:t>智慧手錶</a:t>
            </a:r>
            <a:r>
              <a:rPr lang="en-US" altLang="zh-TW" dirty="0">
                <a:solidFill>
                  <a:srgbClr val="0070C0"/>
                </a:solidFill>
              </a:rPr>
              <a:t>Apple </a:t>
            </a:r>
            <a:r>
              <a:rPr lang="en-US" altLang="zh-TW" dirty="0" smtClean="0">
                <a:solidFill>
                  <a:srgbClr val="0070C0"/>
                </a:solidFill>
              </a:rPr>
              <a:t>Watch</a:t>
            </a:r>
            <a:r>
              <a:rPr lang="zh-TW" altLang="en-US" dirty="0" smtClean="0"/>
              <a:t>的發售與搶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購熱潮，使</a:t>
            </a:r>
            <a:r>
              <a:rPr lang="zh-TW" altLang="en-US" dirty="0" smtClean="0">
                <a:solidFill>
                  <a:srgbClr val="0070C0"/>
                </a:solidFill>
              </a:rPr>
              <a:t>穿戴</a:t>
            </a:r>
            <a:r>
              <a:rPr lang="zh-TW" altLang="en-US" dirty="0">
                <a:solidFill>
                  <a:srgbClr val="0070C0"/>
                </a:solidFill>
              </a:rPr>
              <a:t>式裝置</a:t>
            </a:r>
            <a:r>
              <a:rPr lang="zh-TW" altLang="en-US" dirty="0"/>
              <a:t>的戰火一</a:t>
            </a:r>
            <a:r>
              <a:rPr lang="zh-TW" altLang="en-US" dirty="0" smtClean="0"/>
              <a:t>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即</a:t>
            </a:r>
            <a:r>
              <a:rPr lang="zh-TW" altLang="en-US" dirty="0"/>
              <a:t>發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lvl="1"/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511660" y="5103674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225" y="3834045"/>
            <a:ext cx="2177480" cy="21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258870"/>
            <a:ext cx="7131561" cy="33753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0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1-2 </a:t>
            </a:r>
            <a:r>
              <a:rPr lang="zh-TW" altLang="en-US" dirty="0"/>
              <a:t>當代計算機的通用架構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當今計算機的通用架構</a:t>
            </a:r>
            <a:r>
              <a:rPr lang="zh-TW" altLang="en-US" dirty="0" smtClean="0"/>
              <a:t>，是基於</a:t>
            </a:r>
            <a:r>
              <a:rPr lang="zh-TW" altLang="en-US" dirty="0" smtClean="0">
                <a:solidFill>
                  <a:srgbClr val="C00000"/>
                </a:solidFill>
              </a:rPr>
              <a:t>馮</a:t>
            </a:r>
            <a:r>
              <a:rPr lang="zh-TW" altLang="en-US" dirty="0">
                <a:solidFill>
                  <a:srgbClr val="C00000"/>
                </a:solidFill>
              </a:rPr>
              <a:t>紐曼</a:t>
            </a:r>
            <a:r>
              <a:rPr lang="zh-TW" altLang="en-US" dirty="0" smtClean="0">
                <a:solidFill>
                  <a:srgbClr val="C00000"/>
                </a:solidFill>
              </a:rPr>
              <a:t>模式</a:t>
            </a:r>
            <a:r>
              <a:rPr lang="en-US" altLang="zh-TW" dirty="0" smtClean="0"/>
              <a:t>(</a:t>
            </a:r>
            <a:r>
              <a:rPr lang="en-US" altLang="zh-TW" dirty="0"/>
              <a:t>von Neumann Model</a:t>
            </a:r>
            <a:r>
              <a:rPr lang="en-US" altLang="zh-TW" dirty="0" smtClean="0"/>
              <a:t>)</a:t>
            </a:r>
            <a:r>
              <a:rPr lang="zh-TW" altLang="en-US" dirty="0" smtClean="0"/>
              <a:t>架構，此架構的主要精神在於</a:t>
            </a:r>
            <a:r>
              <a:rPr lang="zh-TW" altLang="en-US" dirty="0" smtClean="0">
                <a:solidFill>
                  <a:srgbClr val="C00000"/>
                </a:solidFill>
              </a:rPr>
              <a:t>儲存程式</a:t>
            </a:r>
            <a:r>
              <a:rPr lang="en-US" altLang="zh-TW" dirty="0" smtClean="0"/>
              <a:t>(</a:t>
            </a:r>
            <a:r>
              <a:rPr lang="en-US" altLang="zh-TW" dirty="0"/>
              <a:t>stored program)</a:t>
            </a:r>
            <a:r>
              <a:rPr lang="zh-TW" altLang="en-US" dirty="0"/>
              <a:t>的概念。</a:t>
            </a:r>
          </a:p>
          <a:p>
            <a:r>
              <a:rPr lang="zh-TW" altLang="en-US" dirty="0"/>
              <a:t>馮紐曼在</a:t>
            </a:r>
            <a:r>
              <a:rPr lang="en-US" altLang="zh-TW" dirty="0"/>
              <a:t>1945</a:t>
            </a:r>
            <a:r>
              <a:rPr lang="zh-TW" altLang="en-US" dirty="0"/>
              <a:t>年提出這種儲存程式概念及可行架構的</a:t>
            </a:r>
            <a:r>
              <a:rPr lang="zh-TW" altLang="en-US" dirty="0" smtClean="0"/>
              <a:t>論文。</a:t>
            </a:r>
            <a:endParaRPr lang="en-US" altLang="zh-TW" dirty="0" smtClean="0"/>
          </a:p>
          <a:p>
            <a:r>
              <a:rPr lang="zh-TW" altLang="en-US" dirty="0" smtClean="0"/>
              <a:t>據此</a:t>
            </a:r>
            <a:r>
              <a:rPr lang="zh-TW" altLang="en-US" dirty="0"/>
              <a:t>設計出</a:t>
            </a:r>
            <a:r>
              <a:rPr lang="en-US" altLang="zh-TW" dirty="0"/>
              <a:t>1952</a:t>
            </a:r>
            <a:r>
              <a:rPr lang="zh-TW" altLang="en-US" dirty="0"/>
              <a:t>年出品的</a:t>
            </a:r>
            <a:r>
              <a:rPr lang="en-US" altLang="zh-TW" dirty="0" err="1">
                <a:solidFill>
                  <a:srgbClr val="0070C0"/>
                </a:solidFill>
              </a:rPr>
              <a:t>EDVAC</a:t>
            </a:r>
            <a:r>
              <a:rPr lang="zh-TW" altLang="en-US" dirty="0"/>
              <a:t>，但這類型最早的電腦卻是</a:t>
            </a:r>
            <a:r>
              <a:rPr lang="en-US" altLang="zh-TW" dirty="0"/>
              <a:t>1948</a:t>
            </a:r>
            <a:r>
              <a:rPr lang="zh-TW" altLang="en-US" dirty="0"/>
              <a:t>年英國的</a:t>
            </a:r>
            <a:r>
              <a:rPr lang="zh-TW" altLang="en-US" dirty="0">
                <a:solidFill>
                  <a:srgbClr val="0070C0"/>
                </a:solidFill>
              </a:rPr>
              <a:t>曼徹斯特馬克一號</a:t>
            </a:r>
            <a:r>
              <a:rPr lang="en-US" altLang="zh-TW" dirty="0"/>
              <a:t>(Manchester Mark I)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871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1-2 </a:t>
            </a:r>
            <a:r>
              <a:rPr lang="zh-TW" altLang="en-US" dirty="0"/>
              <a:t>當代計算機的通用架構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馮紐曼模式主要有四大子系統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記憶體</a:t>
            </a:r>
            <a:r>
              <a:rPr lang="en-US" altLang="zh-TW" dirty="0"/>
              <a:t>(Memory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算術</a:t>
            </a:r>
            <a:r>
              <a:rPr lang="zh-TW" altLang="en-US" dirty="0"/>
              <a:t>邏輯單元</a:t>
            </a:r>
            <a:r>
              <a:rPr lang="en-US" altLang="zh-TW" dirty="0"/>
              <a:t>(Arithmetic Logic Unit</a:t>
            </a:r>
            <a:r>
              <a:rPr lang="zh-TW" altLang="en-US" dirty="0"/>
              <a:t>；</a:t>
            </a:r>
            <a:r>
              <a:rPr lang="en-US" altLang="zh-TW" dirty="0" err="1"/>
              <a:t>ALU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控制單元</a:t>
            </a:r>
            <a:r>
              <a:rPr lang="en-US" altLang="zh-TW" dirty="0"/>
              <a:t>(Control Unit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輸入</a:t>
            </a:r>
            <a:r>
              <a:rPr lang="zh-TW" altLang="en-US" dirty="0"/>
              <a:t>／輸出</a:t>
            </a:r>
            <a:r>
              <a:rPr lang="en-US" altLang="zh-TW" dirty="0"/>
              <a:t>(Input</a:t>
            </a:r>
            <a:r>
              <a:rPr lang="zh-TW" altLang="en-US" dirty="0"/>
              <a:t>／</a:t>
            </a:r>
            <a:r>
              <a:rPr lang="en-US" altLang="zh-TW" dirty="0"/>
              <a:t>Output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其中</a:t>
            </a:r>
            <a:r>
              <a:rPr lang="zh-TW" altLang="en-US" dirty="0"/>
              <a:t>算術邏輯單元和控制單元合起來稱為</a:t>
            </a:r>
            <a:r>
              <a:rPr lang="zh-TW" altLang="en-US" dirty="0">
                <a:solidFill>
                  <a:srgbClr val="C00000"/>
                </a:solidFill>
              </a:rPr>
              <a:t>中央處理器</a:t>
            </a:r>
            <a:r>
              <a:rPr lang="en-US" altLang="zh-TW" dirty="0"/>
              <a:t>(Central Processing Unit</a:t>
            </a:r>
            <a:r>
              <a:rPr lang="zh-TW" altLang="en-US" dirty="0"/>
              <a:t>；</a:t>
            </a:r>
            <a:r>
              <a:rPr lang="en-US" altLang="zh-TW" dirty="0"/>
              <a:t>CPU)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49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605" y="1376082"/>
            <a:ext cx="7620000" cy="4019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 rot="21449515">
            <a:off x="521550" y="1083124"/>
            <a:ext cx="2722152" cy="585917"/>
            <a:chOff x="4599954" y="5187677"/>
            <a:chExt cx="2722152" cy="585917"/>
          </a:xfr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6" name="群組 5"/>
            <p:cNvGrpSpPr/>
            <p:nvPr/>
          </p:nvGrpSpPr>
          <p:grpSpPr>
            <a:xfrm rot="21265917">
              <a:off x="4599954" y="5187677"/>
              <a:ext cx="2722152" cy="585917"/>
              <a:chOff x="358965" y="1088740"/>
              <a:chExt cx="2722152" cy="585917"/>
            </a:xfrm>
            <a:grpFill/>
          </p:grpSpPr>
          <p:sp>
            <p:nvSpPr>
              <p:cNvPr id="8" name="矩形 7"/>
              <p:cNvSpPr/>
              <p:nvPr/>
            </p:nvSpPr>
            <p:spPr>
              <a:xfrm>
                <a:off x="358966" y="1088740"/>
                <a:ext cx="2722151" cy="585917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9" name="Picture 3" descr="D:\製作中\02再版書\0558909\標籤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965" y="1088740"/>
                <a:ext cx="398424" cy="585917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/>
            </p:spPr>
          </p:pic>
        </p:grpSp>
        <p:sp>
          <p:nvSpPr>
            <p:cNvPr id="7" name="矩形 6"/>
            <p:cNvSpPr/>
            <p:nvPr/>
          </p:nvSpPr>
          <p:spPr>
            <a:xfrm rot="21265917">
              <a:off x="5439441" y="5295968"/>
              <a:ext cx="1338828" cy="369332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>
              <a:spAutoFit/>
            </a:bodyPr>
            <a:lstStyle/>
            <a:p>
              <a:r>
                <a:rPr lang="zh-TW" altLang="en-US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馮</a:t>
              </a:r>
              <a:r>
                <a:rPr lang="zh-TW" altLang="en-US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紐曼</a:t>
              </a:r>
              <a:r>
                <a:rPr lang="zh-TW" altLang="en-US" dirty="0" smtClean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模式</a:t>
              </a:r>
              <a:endParaRPr lang="zh-TW" altLang="en-US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05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記憶體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在馮紐曼模式裡，</a:t>
            </a:r>
            <a:r>
              <a:rPr lang="zh-TW" altLang="en-US" dirty="0" smtClean="0"/>
              <a:t>記憶體除了用來</a:t>
            </a:r>
            <a:r>
              <a:rPr lang="zh-TW" altLang="en-US" dirty="0"/>
              <a:t>儲存數位資料以及運算後的</a:t>
            </a:r>
            <a:r>
              <a:rPr lang="zh-TW" altLang="en-US" dirty="0" smtClean="0"/>
              <a:t>結果，同時</a:t>
            </a:r>
            <a:r>
              <a:rPr lang="zh-TW" altLang="en-US" dirty="0"/>
              <a:t>也用來儲存程式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換句話說</a:t>
            </a:r>
            <a:r>
              <a:rPr lang="zh-TW" altLang="en-US" dirty="0"/>
              <a:t>，記憶體同時儲存</a:t>
            </a:r>
            <a:r>
              <a:rPr lang="zh-TW" altLang="en-US" dirty="0">
                <a:solidFill>
                  <a:srgbClr val="0070C0"/>
                </a:solidFill>
              </a:rPr>
              <a:t>程式</a:t>
            </a:r>
            <a:r>
              <a:rPr lang="zh-TW" altLang="en-US" dirty="0"/>
              <a:t>及</a:t>
            </a:r>
            <a:r>
              <a:rPr lang="zh-TW" altLang="en-US" dirty="0">
                <a:solidFill>
                  <a:srgbClr val="0070C0"/>
                </a:solidFill>
              </a:rPr>
              <a:t>資料</a:t>
            </a:r>
            <a:r>
              <a:rPr lang="zh-TW" altLang="en-US" dirty="0"/>
              <a:t>，</a:t>
            </a:r>
            <a:r>
              <a:rPr lang="zh-TW" altLang="en-US" dirty="0" smtClean="0"/>
              <a:t>當操作不同程序</a:t>
            </a:r>
            <a:r>
              <a:rPr lang="zh-TW" altLang="en-US" dirty="0"/>
              <a:t>時，只要載入相對應的程式即可，</a:t>
            </a:r>
            <a:r>
              <a:rPr lang="zh-TW" altLang="en-US" dirty="0" smtClean="0"/>
              <a:t>不必另外</a:t>
            </a:r>
            <a:r>
              <a:rPr lang="zh-TW" altLang="en-US" dirty="0"/>
              <a:t>改變硬體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72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算術邏輯</a:t>
            </a:r>
            <a:r>
              <a:rPr lang="zh-TW" altLang="en-US" dirty="0" smtClean="0"/>
              <a:t>單元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2213865"/>
            <a:ext cx="8229600" cy="1170130"/>
          </a:xfrm>
        </p:spPr>
        <p:txBody>
          <a:bodyPr>
            <a:normAutofit/>
          </a:bodyPr>
          <a:lstStyle/>
          <a:p>
            <a:r>
              <a:rPr lang="zh-TW" altLang="en-US" dirty="0"/>
              <a:t>負責資料的運算處理，包括加減乘除等運算及邏輯上的處理</a:t>
            </a:r>
            <a:r>
              <a:rPr lang="en-US" altLang="zh-TW" dirty="0"/>
              <a:t>(</a:t>
            </a:r>
            <a:r>
              <a:rPr lang="zh-TW" altLang="en-US" dirty="0"/>
              <a:t>例如：比較兩個數的大小</a:t>
            </a:r>
            <a:r>
              <a:rPr lang="en-US" altLang="zh-TW" dirty="0"/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468751" y="35014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控制單元</a:t>
            </a:r>
            <a:endParaRPr lang="zh-TW" altLang="en-US" dirty="0"/>
          </a:p>
        </p:txBody>
      </p:sp>
      <p:sp>
        <p:nvSpPr>
          <p:cNvPr id="6" name="內容版面配置區 3"/>
          <p:cNvSpPr txBox="1">
            <a:spLocks/>
          </p:cNvSpPr>
          <p:nvPr/>
        </p:nvSpPr>
        <p:spPr>
          <a:xfrm>
            <a:off x="468751" y="4869160"/>
            <a:ext cx="8229600" cy="1170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zh-TW" altLang="en-US" sz="28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"/>
              <a:defRPr lang="zh-TW" altLang="en-US" sz="26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微軟正黑體" panose="020B0604030504040204" pitchFamily="34" charset="-120"/>
              <a:buChar char="■"/>
              <a:defRPr lang="zh-TW" altLang="en-US" sz="24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lang="zh-TW" altLang="en-US" sz="20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lang="zh-TW" altLang="en-US" sz="1800" b="1" kern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控制記憶體、輸出入及算術邏輯單元的運作，相當於大腦的中樞神經。</a:t>
            </a:r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66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輸入／</a:t>
            </a:r>
            <a:r>
              <a:rPr lang="zh-TW" altLang="en-US" dirty="0" smtClean="0"/>
              <a:t>輸出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輸入</a:t>
            </a:r>
            <a:r>
              <a:rPr lang="zh-TW" altLang="en-US" dirty="0" smtClean="0"/>
              <a:t>子系統：負責</a:t>
            </a:r>
            <a:r>
              <a:rPr lang="zh-TW" altLang="en-US" dirty="0"/>
              <a:t>將程式及資料放入電腦裡，例如：</a:t>
            </a:r>
            <a:r>
              <a:rPr lang="zh-TW" altLang="en-US" dirty="0" smtClean="0"/>
              <a:t>鍵盤</a:t>
            </a:r>
            <a:r>
              <a:rPr lang="zh-TW" altLang="en-US" dirty="0"/>
              <a:t>、滑鼠及掃描器</a:t>
            </a:r>
            <a:r>
              <a:rPr lang="zh-TW" altLang="en-US" dirty="0" smtClean="0"/>
              <a:t>等。</a:t>
            </a:r>
            <a:endParaRPr lang="en-US" altLang="zh-TW" dirty="0" smtClean="0"/>
          </a:p>
          <a:p>
            <a:r>
              <a:rPr lang="zh-TW" altLang="en-US" dirty="0" smtClean="0"/>
              <a:t>輸出子系統：負責</a:t>
            </a:r>
            <a:r>
              <a:rPr lang="zh-TW" altLang="en-US" dirty="0"/>
              <a:t>將處理後的結果</a:t>
            </a:r>
            <a:r>
              <a:rPr lang="zh-TW" altLang="en-US" dirty="0" smtClean="0"/>
              <a:t>送出</a:t>
            </a:r>
            <a:r>
              <a:rPr lang="zh-TW" altLang="en-US" dirty="0"/>
              <a:t>電腦，例如：螢幕及印表機等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廣義</a:t>
            </a:r>
            <a:r>
              <a:rPr lang="zh-TW" altLang="en-US" dirty="0"/>
              <a:t>的輸出入子系統還</a:t>
            </a:r>
            <a:r>
              <a:rPr lang="zh-TW" altLang="en-US" dirty="0" smtClean="0"/>
              <a:t>包括</a:t>
            </a:r>
            <a:r>
              <a:rPr lang="zh-TW" altLang="en-US" dirty="0">
                <a:solidFill>
                  <a:srgbClr val="C00000"/>
                </a:solidFill>
              </a:rPr>
              <a:t>次要的儲存</a:t>
            </a:r>
            <a:r>
              <a:rPr lang="zh-TW" altLang="en-US" dirty="0" smtClean="0">
                <a:solidFill>
                  <a:srgbClr val="C00000"/>
                </a:solidFill>
              </a:rPr>
              <a:t>設備</a:t>
            </a:r>
            <a:r>
              <a:rPr lang="en-US" altLang="zh-TW" dirty="0" smtClean="0"/>
              <a:t>(secondary </a:t>
            </a:r>
            <a:r>
              <a:rPr lang="en-US" altLang="zh-TW" dirty="0"/>
              <a:t>storage </a:t>
            </a:r>
            <a:r>
              <a:rPr lang="en-US" altLang="zh-TW" dirty="0" smtClean="0"/>
              <a:t>device)</a:t>
            </a:r>
            <a:r>
              <a:rPr lang="zh-TW" altLang="en-US" dirty="0" smtClean="0"/>
              <a:t>，</a:t>
            </a:r>
            <a:r>
              <a:rPr lang="zh-TW" altLang="en-US" dirty="0"/>
              <a:t>例如：</a:t>
            </a:r>
            <a:r>
              <a:rPr lang="zh-TW" altLang="en-US" dirty="0" smtClean="0"/>
              <a:t>磁碟</a:t>
            </a:r>
            <a:r>
              <a:rPr lang="zh-TW" altLang="en-US" dirty="0"/>
              <a:t>、光碟片及磁帶等。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34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1-3 </a:t>
            </a:r>
            <a:r>
              <a:rPr lang="zh-TW" altLang="en-US" dirty="0"/>
              <a:t>計算機應用及未來展望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 action="ppaction://hlinksldjump"/>
              </a:rPr>
              <a:t>電子商務</a:t>
            </a:r>
            <a:endParaRPr lang="en-US" altLang="zh-TW" dirty="0" smtClean="0"/>
          </a:p>
          <a:p>
            <a:r>
              <a:rPr lang="zh-TW" altLang="en-US" dirty="0" smtClean="0">
                <a:hlinkClick r:id="rId3" action="ppaction://hlinksldjump"/>
              </a:rPr>
              <a:t>機器人</a:t>
            </a:r>
            <a:endParaRPr lang="en-US" altLang="zh-TW" dirty="0" smtClean="0"/>
          </a:p>
          <a:p>
            <a:r>
              <a:rPr lang="zh-TW" altLang="en-US" dirty="0" smtClean="0">
                <a:hlinkClick r:id="rId4" action="ppaction://hlinksldjump"/>
              </a:rPr>
              <a:t>電腦遊戲</a:t>
            </a:r>
            <a:endParaRPr lang="en-US" altLang="zh-TW" dirty="0" smtClean="0"/>
          </a:p>
          <a:p>
            <a:r>
              <a:rPr lang="zh-TW" altLang="en-US" dirty="0" smtClean="0">
                <a:hlinkClick r:id="rId5" action="ppaction://hlinksldjump"/>
              </a:rPr>
              <a:t>遠距教學</a:t>
            </a:r>
            <a:endParaRPr lang="en-US" altLang="zh-TW" dirty="0" smtClean="0"/>
          </a:p>
          <a:p>
            <a:r>
              <a:rPr lang="zh-TW" altLang="en-US" dirty="0" smtClean="0">
                <a:hlinkClick r:id="rId6" action="ppaction://hlinksldjump"/>
              </a:rPr>
              <a:t>全球定位系統</a:t>
            </a:r>
            <a:endParaRPr lang="en-US" altLang="zh-TW" dirty="0" smtClean="0"/>
          </a:p>
          <a:p>
            <a:r>
              <a:rPr lang="zh-TW" altLang="en-US" dirty="0" smtClean="0">
                <a:hlinkClick r:id="rId7" action="ppaction://hlinksldjump"/>
              </a:rPr>
              <a:t>更多的殺手應用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86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電子商務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雖然</a:t>
            </a:r>
            <a:r>
              <a:rPr lang="zh-TW" altLang="en-US" dirty="0"/>
              <a:t>幾年前一窩蜂的</a:t>
            </a:r>
            <a:r>
              <a:rPr lang="en-US" altLang="zh-TW" dirty="0">
                <a:solidFill>
                  <a:srgbClr val="0070C0"/>
                </a:solidFill>
              </a:rPr>
              <a:t>dot-com</a:t>
            </a:r>
            <a:r>
              <a:rPr lang="en-US" altLang="zh-TW" dirty="0"/>
              <a:t>(.com</a:t>
            </a:r>
            <a:r>
              <a:rPr lang="zh-TW" altLang="en-US" dirty="0"/>
              <a:t>，泛指網際網路上的公司行號</a:t>
            </a:r>
            <a:r>
              <a:rPr lang="en-US" altLang="zh-TW" dirty="0"/>
              <a:t>)</a:t>
            </a:r>
            <a:r>
              <a:rPr lang="zh-TW" altLang="en-US" dirty="0"/>
              <a:t>後來泡沫化的居多，</a:t>
            </a:r>
            <a:r>
              <a:rPr lang="zh-TW" altLang="en-US" dirty="0" smtClean="0"/>
              <a:t>但未來仍</a:t>
            </a:r>
            <a:r>
              <a:rPr lang="zh-TW" altLang="en-US" dirty="0"/>
              <a:t>有一片美好的商機</a:t>
            </a:r>
            <a:r>
              <a:rPr lang="zh-TW" altLang="en-US" dirty="0" smtClean="0"/>
              <a:t>前景。</a:t>
            </a:r>
            <a:endParaRPr lang="en-US" altLang="zh-TW" dirty="0" smtClean="0"/>
          </a:p>
          <a:p>
            <a:r>
              <a:rPr lang="zh-TW" altLang="en-US" dirty="0">
                <a:solidFill>
                  <a:srgbClr val="0070C0"/>
                </a:solidFill>
              </a:rPr>
              <a:t>亞馬遜網路書局</a:t>
            </a:r>
            <a:r>
              <a:rPr lang="en-US" altLang="zh-TW" dirty="0"/>
              <a:t>(</a:t>
            </a:r>
            <a:r>
              <a:rPr lang="en-US" altLang="zh-TW" dirty="0" err="1"/>
              <a:t>www.amazon.com</a:t>
            </a:r>
            <a:r>
              <a:rPr lang="en-US" altLang="zh-TW" dirty="0"/>
              <a:t>)</a:t>
            </a:r>
            <a:r>
              <a:rPr lang="zh-TW" altLang="en-US" dirty="0"/>
              <a:t>提供了世界各地愛書者</a:t>
            </a:r>
            <a:r>
              <a:rPr lang="zh-TW" altLang="en-US" dirty="0" smtClean="0"/>
              <a:t>一個購書</a:t>
            </a:r>
            <a:r>
              <a:rPr lang="zh-TW" altLang="en-US" dirty="0"/>
              <a:t>園地</a:t>
            </a:r>
            <a:r>
              <a:rPr lang="zh-TW" altLang="en-US" dirty="0" smtClean="0"/>
              <a:t>，使買書</a:t>
            </a:r>
            <a:r>
              <a:rPr lang="zh-TW" altLang="en-US" dirty="0"/>
              <a:t>的地域限制</a:t>
            </a:r>
            <a:r>
              <a:rPr lang="zh-TW" altLang="en-US" dirty="0" smtClean="0"/>
              <a:t>降低許多。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39" y="4586101"/>
            <a:ext cx="1760412" cy="176041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803" y="5175841"/>
            <a:ext cx="950322" cy="95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1-1 </a:t>
            </a:r>
            <a:r>
              <a:rPr lang="zh-TW" altLang="en-US" dirty="0"/>
              <a:t>計算機科學大事記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西元</a:t>
            </a:r>
            <a:r>
              <a:rPr lang="en-US" altLang="zh-TW" dirty="0"/>
              <a:t>1937</a:t>
            </a:r>
            <a:r>
              <a:rPr lang="zh-TW" altLang="en-US" dirty="0"/>
              <a:t>年</a:t>
            </a:r>
          </a:p>
          <a:p>
            <a:pPr lvl="1"/>
            <a:r>
              <a:rPr lang="zh-TW" altLang="en-US" dirty="0">
                <a:solidFill>
                  <a:srgbClr val="C00000"/>
                </a:solidFill>
              </a:rPr>
              <a:t>亞蘭杜</a:t>
            </a:r>
            <a:r>
              <a:rPr lang="zh-TW" altLang="en-US" dirty="0" smtClean="0">
                <a:solidFill>
                  <a:srgbClr val="C00000"/>
                </a:solidFill>
              </a:rPr>
              <a:t>林</a:t>
            </a:r>
            <a:r>
              <a:rPr lang="en-US" altLang="zh-TW" dirty="0" smtClean="0"/>
              <a:t>(Alan Turing)</a:t>
            </a:r>
            <a:r>
              <a:rPr lang="zh-TW" altLang="en-US" dirty="0" smtClean="0"/>
              <a:t>提出</a:t>
            </a:r>
            <a:r>
              <a:rPr lang="zh-TW" altLang="en-US" dirty="0" smtClean="0">
                <a:solidFill>
                  <a:srgbClr val="C00000"/>
                </a:solidFill>
              </a:rPr>
              <a:t>杜</a:t>
            </a:r>
            <a:r>
              <a:rPr lang="zh-TW" altLang="en-US" dirty="0">
                <a:solidFill>
                  <a:srgbClr val="C00000"/>
                </a:solidFill>
              </a:rPr>
              <a:t>林</a:t>
            </a:r>
            <a:r>
              <a:rPr lang="zh-TW" altLang="en-US" dirty="0" smtClean="0">
                <a:solidFill>
                  <a:srgbClr val="C00000"/>
                </a:solidFill>
              </a:rPr>
              <a:t>機</a:t>
            </a:r>
            <a:r>
              <a:rPr lang="en-US" altLang="zh-TW" dirty="0" smtClean="0"/>
              <a:t>(Turing Machine)</a:t>
            </a:r>
            <a:r>
              <a:rPr lang="zh-TW" altLang="en-US" dirty="0" smtClean="0"/>
              <a:t>的</a:t>
            </a:r>
            <a:r>
              <a:rPr lang="zh-TW" altLang="en-US" dirty="0"/>
              <a:t>概念</a:t>
            </a:r>
            <a:r>
              <a:rPr lang="zh-TW" altLang="en-US" dirty="0" smtClean="0"/>
              <a:t>，證明某些</a:t>
            </a:r>
            <a:r>
              <a:rPr lang="zh-TW" altLang="en-US" dirty="0"/>
              <a:t>命題的不可</a:t>
            </a:r>
            <a:r>
              <a:rPr lang="zh-TW" altLang="en-US" dirty="0" smtClean="0"/>
              <a:t>決定性。</a:t>
            </a:r>
            <a:endParaRPr lang="en-US" altLang="zh-TW" dirty="0" smtClean="0"/>
          </a:p>
          <a:p>
            <a:r>
              <a:rPr lang="zh-TW" altLang="en-US" dirty="0"/>
              <a:t>西元</a:t>
            </a:r>
            <a:r>
              <a:rPr lang="en-US" altLang="zh-TW" dirty="0" smtClean="0"/>
              <a:t>1938</a:t>
            </a:r>
            <a:r>
              <a:rPr lang="zh-TW" altLang="en-US" dirty="0" smtClean="0"/>
              <a:t>年</a:t>
            </a:r>
            <a:endParaRPr lang="zh-TW" altLang="en-US" dirty="0"/>
          </a:p>
          <a:p>
            <a:pPr lvl="1"/>
            <a:r>
              <a:rPr lang="zh-TW" altLang="en-US" dirty="0" smtClean="0"/>
              <a:t>史</a:t>
            </a:r>
            <a:r>
              <a:rPr lang="zh-TW" altLang="en-US" dirty="0"/>
              <a:t>丹佛</a:t>
            </a:r>
            <a:r>
              <a:rPr lang="zh-TW" altLang="en-US" dirty="0" smtClean="0"/>
              <a:t>大學同學</a:t>
            </a:r>
            <a:r>
              <a:rPr lang="en-US" altLang="zh-TW" dirty="0"/>
              <a:t>William Hewlett</a:t>
            </a:r>
            <a:r>
              <a:rPr lang="zh-TW" altLang="en-US" dirty="0"/>
              <a:t>和</a:t>
            </a:r>
            <a:r>
              <a:rPr lang="en-US" altLang="zh-TW" dirty="0"/>
              <a:t>David Packard</a:t>
            </a:r>
            <a:r>
              <a:rPr lang="zh-TW" altLang="en-US" dirty="0"/>
              <a:t>在加州</a:t>
            </a:r>
            <a:r>
              <a:rPr lang="en-US" altLang="zh-TW" dirty="0"/>
              <a:t>Palo Alto</a:t>
            </a:r>
            <a:r>
              <a:rPr lang="zh-TW" altLang="en-US" dirty="0"/>
              <a:t>的車庫</a:t>
            </a:r>
            <a:r>
              <a:rPr lang="zh-TW" altLang="en-US" dirty="0" smtClean="0"/>
              <a:t>組成</a:t>
            </a:r>
            <a:r>
              <a:rPr lang="en-US" altLang="zh-TW" dirty="0" smtClean="0"/>
              <a:t>Hewlett-Packard(HP)</a:t>
            </a:r>
            <a:r>
              <a:rPr lang="zh-TW" altLang="en-US" dirty="0" smtClean="0"/>
              <a:t>公司雛型，</a:t>
            </a:r>
            <a:r>
              <a:rPr lang="en-US" altLang="zh-TW" dirty="0" smtClean="0"/>
              <a:t>1939</a:t>
            </a:r>
            <a:r>
              <a:rPr lang="zh-TW" altLang="en-US" dirty="0"/>
              <a:t>年正式成立</a:t>
            </a:r>
            <a:r>
              <a:rPr lang="en-US" altLang="zh-TW" dirty="0"/>
              <a:t>HP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西元</a:t>
            </a:r>
            <a:r>
              <a:rPr lang="en-US" altLang="zh-TW" dirty="0"/>
              <a:t>2002</a:t>
            </a:r>
            <a:r>
              <a:rPr lang="zh-TW" altLang="en-US" dirty="0" smtClean="0"/>
              <a:t>年，</a:t>
            </a:r>
            <a:r>
              <a:rPr lang="en-US" altLang="zh-TW" dirty="0"/>
              <a:t>HP</a:t>
            </a:r>
            <a:r>
              <a:rPr lang="zh-TW" altLang="en-US" dirty="0" smtClean="0"/>
              <a:t>和</a:t>
            </a:r>
            <a:r>
              <a:rPr lang="en-US" altLang="zh-TW" dirty="0" smtClean="0"/>
              <a:t>Compaq</a:t>
            </a:r>
            <a:r>
              <a:rPr lang="zh-TW" altLang="en-US" dirty="0"/>
              <a:t>合併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3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550" y="1322040"/>
            <a:ext cx="6029979" cy="3637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923051" y="4411083"/>
            <a:ext cx="1800493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亞馬遜網路書局</a:t>
            </a:r>
          </a:p>
        </p:txBody>
      </p:sp>
      <p:pic>
        <p:nvPicPr>
          <p:cNvPr id="6147" name="Picture 3" descr="D:\製作中\02再版書\0558909\QRcode\ch01計算機簡介\1-37Amaz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270" y="2769026"/>
            <a:ext cx="1642057" cy="164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機器人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2004</a:t>
            </a:r>
            <a:r>
              <a:rPr lang="zh-TW" altLang="en-US" dirty="0" smtClean="0"/>
              <a:t>年，英國</a:t>
            </a:r>
            <a:r>
              <a:rPr lang="zh-TW" altLang="en-US" dirty="0"/>
              <a:t>科學</a:t>
            </a:r>
            <a:r>
              <a:rPr lang="zh-TW" altLang="en-US" dirty="0" smtClean="0"/>
              <a:t>團隊已</a:t>
            </a:r>
            <a:r>
              <a:rPr lang="zh-TW" altLang="en-US" dirty="0"/>
              <a:t>造出第一具功能性十足的「機器人</a:t>
            </a:r>
            <a:r>
              <a:rPr lang="en-US" altLang="zh-TW" dirty="0"/>
              <a:t>(robot)</a:t>
            </a:r>
            <a:r>
              <a:rPr lang="zh-TW" altLang="en-US" dirty="0"/>
              <a:t>科學家」</a:t>
            </a:r>
            <a:r>
              <a:rPr lang="zh-TW" altLang="en-US" dirty="0" smtClean="0"/>
              <a:t>，可根據觀察提出</a:t>
            </a:r>
            <a:r>
              <a:rPr lang="zh-TW" altLang="en-US" dirty="0"/>
              <a:t>假設，再設計實驗來驗證假設</a:t>
            </a:r>
            <a:r>
              <a:rPr lang="zh-TW" altLang="en-US" dirty="0" smtClean="0"/>
              <a:t>，執行實驗並解釋</a:t>
            </a:r>
            <a:r>
              <a:rPr lang="zh-TW" altLang="en-US" dirty="0"/>
              <a:t>實驗</a:t>
            </a:r>
            <a:r>
              <a:rPr lang="zh-TW" altLang="en-US" dirty="0" smtClean="0"/>
              <a:t>所得資料</a:t>
            </a:r>
            <a:r>
              <a:rPr lang="zh-TW" altLang="en-US" dirty="0"/>
              <a:t>，再</a:t>
            </a:r>
            <a:r>
              <a:rPr lang="zh-TW" altLang="en-US" dirty="0" smtClean="0"/>
              <a:t>依實驗結果修正假設，供</a:t>
            </a:r>
            <a:r>
              <a:rPr lang="zh-TW" altLang="en-US" dirty="0"/>
              <a:t>下一輪實驗使用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美國太空總署</a:t>
            </a:r>
            <a:r>
              <a:rPr lang="en-US" altLang="zh-TW" dirty="0" smtClean="0"/>
              <a:t>(NASA)</a:t>
            </a:r>
            <a:r>
              <a:rPr lang="zh-TW" altLang="en-US" dirty="0" smtClean="0"/>
              <a:t>的</a:t>
            </a:r>
            <a:r>
              <a:rPr lang="zh-TW" altLang="en-US" dirty="0" smtClean="0">
                <a:solidFill>
                  <a:srgbClr val="0070C0"/>
                </a:solidFill>
              </a:rPr>
              <a:t>精神號</a:t>
            </a:r>
            <a:r>
              <a:rPr lang="en-US" altLang="zh-TW" dirty="0" smtClean="0"/>
              <a:t>(Spirit)</a:t>
            </a:r>
            <a:br>
              <a:rPr lang="en-US" altLang="zh-TW" dirty="0" smtClean="0"/>
            </a:br>
            <a:r>
              <a:rPr lang="zh-TW" altLang="en-US" dirty="0" smtClean="0"/>
              <a:t>和</a:t>
            </a:r>
            <a:r>
              <a:rPr lang="zh-TW" altLang="en-US" dirty="0" smtClean="0">
                <a:solidFill>
                  <a:srgbClr val="0070C0"/>
                </a:solidFill>
              </a:rPr>
              <a:t>機會號</a:t>
            </a:r>
            <a:r>
              <a:rPr lang="en-US" altLang="zh-TW" dirty="0" smtClean="0"/>
              <a:t>(Opportunity)</a:t>
            </a:r>
            <a:r>
              <a:rPr lang="zh-TW" altLang="en-US" dirty="0" smtClean="0"/>
              <a:t>於</a:t>
            </a:r>
            <a:r>
              <a:rPr lang="en-US" altLang="zh-TW" dirty="0" smtClean="0"/>
              <a:t>2004</a:t>
            </a:r>
            <a:r>
              <a:rPr lang="zh-TW" altLang="en-US" dirty="0" smtClean="0"/>
              <a:t>年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一月陸續</a:t>
            </a:r>
            <a:r>
              <a:rPr lang="zh-TW" altLang="en-US" u="sng" dirty="0" smtClean="0"/>
              <a:t>登陸火星</a:t>
            </a:r>
            <a:r>
              <a:rPr lang="zh-TW" altLang="en-US" dirty="0" smtClean="0"/>
              <a:t>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250" y="4079288"/>
            <a:ext cx="2046875" cy="20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178750"/>
            <a:ext cx="8229600" cy="495055"/>
          </a:xfrm>
        </p:spPr>
        <p:txBody>
          <a:bodyPr/>
          <a:lstStyle/>
          <a:p>
            <a:pPr marL="180975"/>
            <a:r>
              <a:rPr lang="zh-TW" altLang="en-US" sz="2400" b="1" dirty="0" smtClean="0"/>
              <a:t>太空總署</a:t>
            </a:r>
            <a:r>
              <a:rPr lang="zh-TW" altLang="en-US" sz="2400" b="1" dirty="0"/>
              <a:t>還有一個專為</a:t>
            </a:r>
            <a:r>
              <a:rPr lang="zh-TW" altLang="en-US" sz="2400" b="1" dirty="0" smtClean="0"/>
              <a:t>機器人教學</a:t>
            </a:r>
            <a:r>
              <a:rPr lang="zh-TW" altLang="en-US" sz="2400" b="1" dirty="0"/>
              <a:t>而設計的網站</a:t>
            </a:r>
            <a:r>
              <a:rPr lang="zh-TW" altLang="en-US" sz="2400" b="1" dirty="0" smtClean="0"/>
              <a:t>呢！</a:t>
            </a:r>
            <a:endParaRPr lang="zh-TW" altLang="en-US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570" y="1808820"/>
            <a:ext cx="5497300" cy="3846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D:\製作中\02再版書\0558909\QRcode\ch01計算機簡介\1-38機器人教學網站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1772" y="3132281"/>
            <a:ext cx="17621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561772" y="4859172"/>
            <a:ext cx="185213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n>
                  <a:solidFill>
                    <a:sysClr val="windowText" lastClr="000000"/>
                  </a:solidFill>
                </a:ln>
                <a:latin typeface="微軟正黑體" pitchFamily="34" charset="-120"/>
                <a:ea typeface="微軟正黑體" pitchFamily="34" charset="-120"/>
              </a:rPr>
              <a:t>美國太空總署的機器人教學網站</a:t>
            </a:r>
          </a:p>
        </p:txBody>
      </p:sp>
    </p:spTree>
    <p:extLst>
      <p:ext uri="{BB962C8B-B14F-4D97-AF65-F5344CB8AC3E}">
        <p14:creationId xmlns:p14="http://schemas.microsoft.com/office/powerpoint/2010/main" val="35991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機器人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Honda</a:t>
            </a:r>
            <a:r>
              <a:rPr lang="zh-TW" altLang="en-US" dirty="0" smtClean="0"/>
              <a:t>公司也</a:t>
            </a:r>
            <a:r>
              <a:rPr lang="zh-TW" altLang="en-US" dirty="0"/>
              <a:t>致力於機器人的研發，從</a:t>
            </a:r>
            <a:r>
              <a:rPr lang="en-US" altLang="zh-TW" dirty="0"/>
              <a:t>E</a:t>
            </a:r>
            <a:r>
              <a:rPr lang="zh-TW" altLang="en-US" dirty="0"/>
              <a:t>系列、</a:t>
            </a:r>
            <a:r>
              <a:rPr lang="en-US" altLang="zh-TW" dirty="0"/>
              <a:t>P</a:t>
            </a:r>
            <a:r>
              <a:rPr lang="zh-TW" altLang="en-US" dirty="0"/>
              <a:t>系列、到目前的</a:t>
            </a:r>
            <a:r>
              <a:rPr lang="en-US" altLang="zh-TW" dirty="0" err="1" smtClean="0"/>
              <a:t>ASIMO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其他</a:t>
            </a:r>
            <a:r>
              <a:rPr lang="zh-TW" altLang="en-US" dirty="0"/>
              <a:t>致力</a:t>
            </a:r>
            <a:r>
              <a:rPr lang="zh-TW" altLang="en-US" dirty="0" smtClean="0"/>
              <a:t>於機器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人研究</a:t>
            </a:r>
            <a:r>
              <a:rPr lang="zh-TW" altLang="en-US" dirty="0"/>
              <a:t>的</a:t>
            </a:r>
            <a:r>
              <a:rPr lang="zh-TW" altLang="en-US" dirty="0" smtClean="0"/>
              <a:t>有：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Fujitsu</a:t>
            </a:r>
          </a:p>
          <a:p>
            <a:pPr lvl="1"/>
            <a:r>
              <a:rPr lang="en-US" altLang="zh-TW" dirty="0" smtClean="0"/>
              <a:t>SONY</a:t>
            </a:r>
          </a:p>
          <a:p>
            <a:pPr lvl="1"/>
            <a:r>
              <a:rPr lang="en-US" altLang="zh-TW" dirty="0" smtClean="0"/>
              <a:t>NEC</a:t>
            </a:r>
          </a:p>
          <a:p>
            <a:pPr lvl="1"/>
            <a:r>
              <a:rPr lang="en-US" altLang="zh-TW" dirty="0" smtClean="0"/>
              <a:t>TOYOTA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3400" y="3265967"/>
            <a:ext cx="5400600" cy="2717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2112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電腦</a:t>
            </a:r>
            <a:r>
              <a:rPr lang="zh-TW" altLang="en-US" dirty="0" smtClean="0"/>
              <a:t>遊戲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SONY </a:t>
            </a:r>
            <a:r>
              <a:rPr lang="en-US" altLang="zh-TW" dirty="0"/>
              <a:t>PlayStation 3 </a:t>
            </a:r>
            <a:r>
              <a:rPr lang="zh-TW" altLang="en-US" dirty="0"/>
              <a:t>主機、任天堂</a:t>
            </a:r>
            <a:r>
              <a:rPr lang="en-US" altLang="zh-TW" dirty="0" smtClean="0"/>
              <a:t>Wii </a:t>
            </a:r>
            <a:r>
              <a:rPr lang="zh-TW" altLang="en-US" dirty="0"/>
              <a:t>、微軟</a:t>
            </a:r>
            <a:r>
              <a:rPr lang="en-US" altLang="zh-TW" dirty="0" err="1"/>
              <a:t>Xbox360</a:t>
            </a:r>
            <a:r>
              <a:rPr lang="zh-TW" altLang="en-US" dirty="0"/>
              <a:t>主機以及「</a:t>
            </a:r>
            <a:r>
              <a:rPr lang="en-US" altLang="zh-TW" dirty="0"/>
              <a:t>Xbox LIVE</a:t>
            </a:r>
            <a:r>
              <a:rPr lang="zh-TW" altLang="en-US" dirty="0"/>
              <a:t>」網路服務等，都是目前主流的電玩主機。</a:t>
            </a:r>
          </a:p>
        </p:txBody>
      </p:sp>
      <p:pic>
        <p:nvPicPr>
          <p:cNvPr id="1026" name="Picture 2" descr="http://static.gamespot.com/uploads/original/1493/14930800/2368917-5040988514-Sony%25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625" y="3718923"/>
            <a:ext cx="3940070" cy="26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.hswstatic.com/gif/three-sixty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115" y="3239316"/>
            <a:ext cx="2729880" cy="288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5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遠距</a:t>
            </a:r>
            <a:r>
              <a:rPr lang="zh-TW" altLang="en-US" dirty="0" smtClean="0"/>
              <a:t>教學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寬頻網路普及化使現階段</a:t>
            </a:r>
            <a:r>
              <a:rPr lang="zh-TW" altLang="en-US" dirty="0"/>
              <a:t>的遠距教學已極為可行，</a:t>
            </a:r>
            <a:r>
              <a:rPr lang="zh-TW" altLang="en-US" dirty="0" smtClean="0"/>
              <a:t>包括</a:t>
            </a:r>
            <a:r>
              <a:rPr lang="zh-TW" altLang="en-US" dirty="0" smtClean="0">
                <a:solidFill>
                  <a:srgbClr val="0070C0"/>
                </a:solidFill>
              </a:rPr>
              <a:t>即時</a:t>
            </a:r>
            <a:r>
              <a:rPr lang="zh-TW" altLang="en-US" dirty="0">
                <a:solidFill>
                  <a:srgbClr val="0070C0"/>
                </a:solidFill>
              </a:rPr>
              <a:t>群</a:t>
            </a:r>
            <a:r>
              <a:rPr lang="zh-TW" altLang="en-US" dirty="0" smtClean="0">
                <a:solidFill>
                  <a:srgbClr val="0070C0"/>
                </a:solidFill>
              </a:rPr>
              <a:t>播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0070C0"/>
                </a:solidFill>
              </a:rPr>
              <a:t>虛擬教室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0070C0"/>
                </a:solidFill>
              </a:rPr>
              <a:t>課程</a:t>
            </a:r>
            <a:r>
              <a:rPr lang="zh-TW" altLang="en-US" dirty="0">
                <a:solidFill>
                  <a:srgbClr val="0070C0"/>
                </a:solidFill>
              </a:rPr>
              <a:t>隨</a:t>
            </a:r>
            <a:r>
              <a:rPr lang="zh-TW" altLang="en-US" dirty="0" smtClean="0">
                <a:solidFill>
                  <a:srgbClr val="0070C0"/>
                </a:solidFill>
              </a:rPr>
              <a:t>選</a:t>
            </a:r>
            <a:r>
              <a:rPr lang="zh-TW" altLang="en-US" dirty="0" smtClean="0"/>
              <a:t>等系統。</a:t>
            </a:r>
            <a:endParaRPr lang="en-US" altLang="zh-TW" dirty="0" smtClean="0"/>
          </a:p>
          <a:p>
            <a:r>
              <a:rPr lang="zh-TW" altLang="en-US" dirty="0" smtClean="0"/>
              <a:t>可在網路上觀賞計算機科學大師</a:t>
            </a:r>
            <a:r>
              <a:rPr lang="en-US" altLang="zh-TW" dirty="0"/>
              <a:t>Donald Knuth(</a:t>
            </a:r>
            <a:r>
              <a:rPr lang="zh-TW" altLang="en-US" dirty="0"/>
              <a:t>高德納</a:t>
            </a:r>
            <a:r>
              <a:rPr lang="en-US" altLang="zh-TW" dirty="0"/>
              <a:t>)</a:t>
            </a:r>
            <a:r>
              <a:rPr lang="zh-TW" altLang="en-US" dirty="0" smtClean="0"/>
              <a:t>演講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的</a:t>
            </a:r>
            <a:r>
              <a:rPr lang="zh-TW" altLang="en-US" dirty="0"/>
              <a:t>網路教學</a:t>
            </a:r>
            <a:r>
              <a:rPr lang="zh-TW" altLang="en-US" dirty="0" smtClean="0"/>
              <a:t>版。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5465" y="3654025"/>
            <a:ext cx="4842030" cy="2520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5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全球定位</a:t>
            </a:r>
            <a:r>
              <a:rPr lang="zh-TW" altLang="en-US" dirty="0" smtClean="0"/>
              <a:t>系統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全球定位系統</a:t>
            </a:r>
            <a:r>
              <a:rPr lang="en-US" altLang="zh-TW" dirty="0" smtClean="0"/>
              <a:t>(</a:t>
            </a:r>
            <a:r>
              <a:rPr lang="en-US" altLang="zh-TW" dirty="0"/>
              <a:t>G</a:t>
            </a:r>
            <a:r>
              <a:rPr lang="en-US" altLang="zh-TW" dirty="0" smtClean="0"/>
              <a:t>PS)</a:t>
            </a:r>
            <a:r>
              <a:rPr lang="zh-TW" altLang="en-US" dirty="0" smtClean="0"/>
              <a:t>是</a:t>
            </a:r>
            <a:r>
              <a:rPr lang="zh-TW" altLang="en-US" dirty="0"/>
              <a:t>利用</a:t>
            </a:r>
            <a:r>
              <a:rPr lang="zh-TW" altLang="en-US" dirty="0" smtClean="0"/>
              <a:t>衛星訊號</a:t>
            </a:r>
            <a:r>
              <a:rPr lang="zh-TW" altLang="en-US" dirty="0"/>
              <a:t>，</a:t>
            </a:r>
            <a:r>
              <a:rPr lang="zh-TW" altLang="en-US" dirty="0" smtClean="0"/>
              <a:t>精確計算出某物體</a:t>
            </a:r>
            <a:r>
              <a:rPr lang="zh-TW" altLang="en-US" dirty="0"/>
              <a:t>目前</a:t>
            </a:r>
            <a:r>
              <a:rPr lang="zh-TW" altLang="en-US" dirty="0" smtClean="0"/>
              <a:t>所在位置，並以</a:t>
            </a:r>
            <a:r>
              <a:rPr lang="zh-TW" altLang="en-US" dirty="0"/>
              <a:t>經緯度表示</a:t>
            </a:r>
            <a:r>
              <a:rPr lang="zh-TW" altLang="en-US" dirty="0" smtClean="0"/>
              <a:t>。早期多</a:t>
            </a:r>
            <a:r>
              <a:rPr lang="zh-TW" altLang="en-US" dirty="0"/>
              <a:t>為軍方所用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近年來</a:t>
            </a:r>
            <a:r>
              <a:rPr lang="zh-TW" altLang="en-US" dirty="0"/>
              <a:t>，</a:t>
            </a:r>
            <a:r>
              <a:rPr lang="en-US" altLang="zh-TW" dirty="0"/>
              <a:t>GPS</a:t>
            </a:r>
            <a:r>
              <a:rPr lang="zh-TW" altLang="en-US" dirty="0"/>
              <a:t>結合地理資訊</a:t>
            </a:r>
            <a:r>
              <a:rPr lang="zh-TW" altLang="en-US" dirty="0" smtClean="0"/>
              <a:t>系統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(GIS</a:t>
            </a:r>
            <a:r>
              <a:rPr lang="en-US" altLang="zh-TW" dirty="0"/>
              <a:t>)</a:t>
            </a:r>
            <a:r>
              <a:rPr lang="zh-TW" altLang="en-US" dirty="0"/>
              <a:t>的民生應用被廣泛開發</a:t>
            </a:r>
            <a:r>
              <a:rPr lang="zh-TW" altLang="en-US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首推為車用導航</a:t>
            </a:r>
            <a:r>
              <a:rPr lang="zh-TW" altLang="en-US" dirty="0"/>
              <a:t>系統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6898">
            <a:off x="5980320" y="3196756"/>
            <a:ext cx="2967298" cy="2967298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211960" y="5364215"/>
            <a:ext cx="226215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掌上型衛星導航系統</a:t>
            </a:r>
          </a:p>
        </p:txBody>
      </p:sp>
    </p:spTree>
    <p:extLst>
      <p:ext uri="{BB962C8B-B14F-4D97-AF65-F5344CB8AC3E}">
        <p14:creationId xmlns:p14="http://schemas.microsoft.com/office/powerpoint/2010/main" val="26016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更多的殺手應用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殺手</a:t>
            </a:r>
            <a:r>
              <a:rPr lang="zh-TW" altLang="en-US" dirty="0" smtClean="0"/>
              <a:t>應用是指能夠</a:t>
            </a:r>
            <a:r>
              <a:rPr lang="zh-TW" altLang="en-US" dirty="0"/>
              <a:t>一統</a:t>
            </a:r>
            <a:r>
              <a:rPr lang="zh-TW" altLang="en-US" dirty="0" smtClean="0"/>
              <a:t>江山的</a:t>
            </a:r>
            <a:r>
              <a:rPr lang="zh-TW" altLang="en-US" dirty="0"/>
              <a:t>新產品或新服務，它會改變市場現況，摧毀並重建整個</a:t>
            </a:r>
            <a:r>
              <a:rPr lang="zh-TW" altLang="en-US" dirty="0" smtClean="0"/>
              <a:t>應用</a:t>
            </a:r>
            <a:r>
              <a:rPr lang="zh-TW" altLang="en-US" dirty="0"/>
              <a:t>體系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例如</a:t>
            </a:r>
            <a:r>
              <a:rPr lang="zh-TW" altLang="en-US" dirty="0"/>
              <a:t>：試算表、繪圖工具、資料庫、電子郵件及全球資訊網等</a:t>
            </a:r>
            <a:r>
              <a:rPr lang="zh-TW" altLang="en-US" dirty="0" smtClean="0"/>
              <a:t>，都</a:t>
            </a:r>
            <a:r>
              <a:rPr lang="zh-TW" altLang="en-US" dirty="0"/>
              <a:t>已取代了傳統的會計、繪圖工作人員、檔案櫃、郵政及印刷術的功能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殺手</a:t>
            </a:r>
            <a:r>
              <a:rPr lang="zh-TW" altLang="en-US" dirty="0"/>
              <a:t>應用的</a:t>
            </a:r>
            <a:r>
              <a:rPr lang="zh-TW" altLang="en-US" dirty="0" smtClean="0"/>
              <a:t>出現常常</a:t>
            </a:r>
            <a:r>
              <a:rPr lang="zh-TW" altLang="en-US" dirty="0"/>
              <a:t>是一種跳躍式的改進，因此它們是建構數位新世界的革命英雄。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96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更多的殺手應用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947644923"/>
              </p:ext>
            </p:extLst>
          </p:nvPr>
        </p:nvGraphicFramePr>
        <p:xfrm>
          <a:off x="457200" y="1985964"/>
          <a:ext cx="8229600" cy="391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2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更多的殺手應用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u="sng" dirty="0"/>
              <a:t>摩爾</a:t>
            </a:r>
            <a:r>
              <a:rPr lang="zh-TW" altLang="en-US" u="sng" dirty="0" smtClean="0"/>
              <a:t>定律</a:t>
            </a:r>
            <a:r>
              <a:rPr lang="zh-TW" altLang="en-US" dirty="0" smtClean="0"/>
              <a:t>：可解釋為何</a:t>
            </a:r>
            <a:r>
              <a:rPr lang="zh-TW" altLang="en-US" dirty="0"/>
              <a:t>數位世界有愈來愈多的殺手</a:t>
            </a:r>
            <a:r>
              <a:rPr lang="zh-TW" altLang="en-US" dirty="0" smtClean="0"/>
              <a:t>應用。</a:t>
            </a:r>
            <a:endParaRPr lang="en-US" altLang="zh-TW" dirty="0" smtClean="0"/>
          </a:p>
          <a:p>
            <a:r>
              <a:rPr lang="zh-TW" altLang="en-US" u="sng" dirty="0" smtClean="0"/>
              <a:t>梅</a:t>
            </a:r>
            <a:r>
              <a:rPr lang="zh-TW" altLang="en-US" u="sng" dirty="0"/>
              <a:t>特卡夫</a:t>
            </a:r>
            <a:r>
              <a:rPr lang="zh-TW" altLang="en-US" u="sng" dirty="0" smtClean="0"/>
              <a:t>定律</a:t>
            </a:r>
            <a:r>
              <a:rPr lang="zh-TW" altLang="en-US" dirty="0" smtClean="0"/>
              <a:t>：可理解</a:t>
            </a:r>
            <a:r>
              <a:rPr lang="zh-TW" altLang="en-US" dirty="0"/>
              <a:t>為何</a:t>
            </a:r>
            <a:r>
              <a:rPr lang="zh-TW" altLang="en-US" dirty="0" smtClean="0"/>
              <a:t>數位</a:t>
            </a:r>
            <a:r>
              <a:rPr lang="zh-TW" altLang="en-US" dirty="0"/>
              <a:t>世界的殺手應用</a:t>
            </a:r>
            <a:r>
              <a:rPr lang="zh-TW" altLang="en-US" dirty="0" smtClean="0"/>
              <a:t>，能</a:t>
            </a:r>
            <a:r>
              <a:rPr lang="zh-TW" altLang="en-US" dirty="0"/>
              <a:t>透過網際網路，在一夕之間，</a:t>
            </a:r>
            <a:r>
              <a:rPr lang="zh-TW" altLang="en-US" dirty="0" smtClean="0"/>
              <a:t>迅速轟動。</a:t>
            </a:r>
            <a:endParaRPr lang="en-US" altLang="zh-TW" dirty="0" smtClean="0"/>
          </a:p>
          <a:p>
            <a:r>
              <a:rPr lang="zh-TW" altLang="en-US" dirty="0" smtClean="0"/>
              <a:t>今日</a:t>
            </a:r>
            <a:r>
              <a:rPr lang="zh-TW" altLang="en-US" dirty="0"/>
              <a:t>的殺手，就是明日被做掉的對象，而這也是促成社會進步最大的原動力。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95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6" y="2035362"/>
            <a:ext cx="5111010" cy="377890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b="1" dirty="0"/>
              <a:t>英國數學家亞蘭杜</a:t>
            </a:r>
            <a:r>
              <a:rPr lang="zh-TW" altLang="en-US" b="1" dirty="0" smtClean="0"/>
              <a:t>林</a:t>
            </a:r>
            <a:r>
              <a:rPr lang="en-US" altLang="zh-TW" b="1" dirty="0" smtClean="0"/>
              <a:t>(Alan Turing</a:t>
            </a:r>
            <a:r>
              <a:rPr lang="zh-TW" altLang="en-US" b="1" dirty="0" smtClean="0"/>
              <a:t>，</a:t>
            </a:r>
            <a:r>
              <a:rPr lang="en-US" altLang="zh-TW" b="1" dirty="0" smtClean="0"/>
              <a:t>1912-1954)</a:t>
            </a:r>
            <a:r>
              <a:rPr lang="zh-TW" altLang="en-US" b="1" dirty="0" smtClean="0"/>
              <a:t>，</a:t>
            </a:r>
            <a:r>
              <a:rPr lang="zh-TW" altLang="en-US" b="1" dirty="0"/>
              <a:t>雖然無緣在有生之年得到</a:t>
            </a:r>
            <a:r>
              <a:rPr lang="zh-TW" altLang="en-US" b="1" dirty="0" smtClean="0"/>
              <a:t>諾貝爾獎</a:t>
            </a:r>
            <a:r>
              <a:rPr lang="zh-TW" altLang="en-US" b="1" dirty="0"/>
              <a:t>，但後</a:t>
            </a:r>
            <a:r>
              <a:rPr lang="zh-TW" altLang="en-US" b="1" dirty="0" smtClean="0"/>
              <a:t>人為紀念</a:t>
            </a:r>
            <a:r>
              <a:rPr lang="zh-TW" altLang="en-US" b="1" dirty="0"/>
              <a:t>他在數位計算</a:t>
            </a:r>
            <a:r>
              <a:rPr lang="zh-TW" altLang="en-US" b="1" dirty="0" smtClean="0"/>
              <a:t>理論上的</a:t>
            </a:r>
            <a:r>
              <a:rPr lang="zh-TW" altLang="en-US" b="1" dirty="0"/>
              <a:t>貢獻而設立的</a:t>
            </a:r>
            <a:r>
              <a:rPr lang="zh-TW" altLang="en-US" b="1" dirty="0">
                <a:solidFill>
                  <a:srgbClr val="C00000"/>
                </a:solidFill>
              </a:rPr>
              <a:t>杜林</a:t>
            </a:r>
            <a:r>
              <a:rPr lang="zh-TW" altLang="en-US" b="1" dirty="0" smtClean="0">
                <a:solidFill>
                  <a:srgbClr val="C00000"/>
                </a:solidFill>
              </a:rPr>
              <a:t>獎</a:t>
            </a:r>
            <a:r>
              <a:rPr lang="en-US" altLang="zh-TW" b="1" dirty="0" smtClean="0"/>
              <a:t>(Turing Award)</a:t>
            </a:r>
            <a:r>
              <a:rPr lang="zh-TW" altLang="en-US" b="1" dirty="0" smtClean="0"/>
              <a:t>，已被</a:t>
            </a:r>
            <a:r>
              <a:rPr lang="zh-TW" altLang="en-US" b="1" dirty="0"/>
              <a:t>公認是資訊科學領域最崇高的獎項，而</a:t>
            </a:r>
            <a:r>
              <a:rPr lang="zh-TW" altLang="en-US" b="1" dirty="0" smtClean="0"/>
              <a:t>有「</a:t>
            </a:r>
            <a:r>
              <a:rPr lang="zh-TW" altLang="en-US" b="1" dirty="0"/>
              <a:t>資訊科學諾貝爾獎」的美譽。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7125" y="2213865"/>
            <a:ext cx="2422015" cy="3493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矩形 4"/>
          <p:cNvSpPr/>
          <p:nvPr/>
        </p:nvSpPr>
        <p:spPr>
          <a:xfrm>
            <a:off x="5607115" y="5417910"/>
            <a:ext cx="2540247" cy="369332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亞蘭杜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林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(Alan Turing)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33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46774" y="2035362"/>
            <a:ext cx="6088921" cy="3778903"/>
          </a:xfrm>
        </p:spPr>
        <p:txBody>
          <a:bodyPr>
            <a:normAutofit/>
          </a:bodyPr>
          <a:lstStyle/>
          <a:p>
            <a:r>
              <a:rPr lang="zh-TW" altLang="en-US" sz="2400" b="1" dirty="0"/>
              <a:t>高德</a:t>
            </a:r>
            <a:r>
              <a:rPr lang="zh-TW" altLang="en-US" sz="2400" b="1" dirty="0" smtClean="0"/>
              <a:t>納</a:t>
            </a:r>
            <a:r>
              <a:rPr lang="en-US" altLang="zh-TW" sz="2400" b="1" dirty="0" smtClean="0"/>
              <a:t>(Donald </a:t>
            </a:r>
            <a:r>
              <a:rPr lang="en-US" altLang="zh-TW" sz="2400" b="1" dirty="0"/>
              <a:t>Ervin </a:t>
            </a:r>
            <a:r>
              <a:rPr lang="en-US" altLang="zh-TW" sz="2400" b="1" dirty="0" smtClean="0"/>
              <a:t>Knuth)</a:t>
            </a:r>
            <a:r>
              <a:rPr lang="zh-TW" altLang="en-US" sz="2400" b="1" dirty="0" smtClean="0"/>
              <a:t>乃</a:t>
            </a:r>
            <a:r>
              <a:rPr lang="zh-TW" altLang="en-US" sz="2400" b="1" dirty="0"/>
              <a:t>史丹福大學</a:t>
            </a:r>
            <a:r>
              <a:rPr lang="zh-TW" altLang="en-US" sz="2400" b="1" dirty="0" smtClean="0"/>
              <a:t>的退休</a:t>
            </a:r>
            <a:r>
              <a:rPr lang="zh-TW" altLang="en-US" sz="2400" b="1" dirty="0"/>
              <a:t>教授，公認是當代最偉大的資訊學家，他是</a:t>
            </a:r>
            <a:r>
              <a:rPr lang="zh-TW" altLang="en-US" sz="2400" b="1" dirty="0" smtClean="0"/>
              <a:t>計算機</a:t>
            </a:r>
            <a:r>
              <a:rPr lang="zh-TW" altLang="en-US" sz="2400" b="1" dirty="0"/>
              <a:t>方法分析及程式語言實作研究的開路先鋒，</a:t>
            </a:r>
            <a:r>
              <a:rPr lang="zh-TW" altLang="en-US" sz="2400" b="1" dirty="0" smtClean="0"/>
              <a:t>約三十</a:t>
            </a:r>
            <a:r>
              <a:rPr lang="zh-TW" altLang="en-US" sz="2400" b="1" dirty="0"/>
              <a:t>年前獲頒有資訊領域「諾貝爾獎」之稱的「</a:t>
            </a:r>
            <a:r>
              <a:rPr lang="zh-TW" altLang="en-US" sz="2400" b="1" dirty="0" smtClean="0"/>
              <a:t>杜林</a:t>
            </a:r>
            <a:r>
              <a:rPr lang="zh-TW" altLang="en-US" sz="2400" b="1" dirty="0"/>
              <a:t>獎」。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44" y="2348879"/>
            <a:ext cx="1936153" cy="2655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矩形 3"/>
          <p:cNvSpPr/>
          <p:nvPr/>
        </p:nvSpPr>
        <p:spPr>
          <a:xfrm>
            <a:off x="296525" y="4869160"/>
            <a:ext cx="2610290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高德納</a:t>
            </a:r>
          </a:p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(Donald </a:t>
            </a:r>
            <a: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Ervin </a:t>
            </a: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Knuth)</a:t>
            </a:r>
            <a:endParaRPr lang="zh-TW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84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1-1 </a:t>
            </a:r>
            <a:r>
              <a:rPr lang="zh-TW" altLang="en-US" dirty="0"/>
              <a:t>計算機科學大事記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西元</a:t>
            </a:r>
            <a:r>
              <a:rPr lang="en-US" altLang="zh-TW" dirty="0"/>
              <a:t>1939</a:t>
            </a:r>
            <a:r>
              <a:rPr lang="zh-TW" altLang="en-US" dirty="0"/>
              <a:t>年</a:t>
            </a:r>
          </a:p>
          <a:p>
            <a:pPr lvl="1"/>
            <a:r>
              <a:rPr lang="en-US" altLang="zh-TW" dirty="0"/>
              <a:t>John V. </a:t>
            </a:r>
            <a:r>
              <a:rPr lang="en-US" altLang="zh-TW" dirty="0" err="1"/>
              <a:t>Atanasoff</a:t>
            </a:r>
            <a:r>
              <a:rPr lang="zh-TW" altLang="en-US" dirty="0" smtClean="0"/>
              <a:t>和助理</a:t>
            </a:r>
            <a:r>
              <a:rPr lang="en-US" altLang="zh-TW" dirty="0"/>
              <a:t>Clifford Berry</a:t>
            </a:r>
            <a:r>
              <a:rPr lang="zh-TW" altLang="en-US" dirty="0" smtClean="0"/>
              <a:t>發明第一</a:t>
            </a:r>
            <a:r>
              <a:rPr lang="zh-TW" altLang="en-US" dirty="0"/>
              <a:t>部可用電子訊號將資訊編碼的特殊用途機器，稱為</a:t>
            </a:r>
            <a:r>
              <a:rPr lang="en-US" altLang="zh-TW" dirty="0" smtClean="0">
                <a:solidFill>
                  <a:srgbClr val="C00000"/>
                </a:solidFill>
              </a:rPr>
              <a:t>ABC</a:t>
            </a:r>
            <a:r>
              <a:rPr lang="zh-TW" altLang="en-US" dirty="0" smtClean="0"/>
              <a:t>，用於解決</a:t>
            </a:r>
            <a:r>
              <a:rPr lang="zh-TW" altLang="en-US" dirty="0"/>
              <a:t>一些線性方程式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德國數學家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Konrad </a:t>
            </a:r>
            <a:r>
              <a:rPr lang="en-US" altLang="zh-TW" dirty="0" err="1" smtClean="0"/>
              <a:t>Zuse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設計一個稱為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Z1</a:t>
            </a:r>
            <a:r>
              <a:rPr lang="zh-TW" altLang="en-US" dirty="0"/>
              <a:t>的二進位</a:t>
            </a:r>
            <a:r>
              <a:rPr lang="zh-TW" altLang="en-US" dirty="0" smtClean="0"/>
              <a:t>電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動</a:t>
            </a:r>
            <a:r>
              <a:rPr lang="zh-TW" altLang="en-US" dirty="0"/>
              <a:t>計算機。</a:t>
            </a:r>
          </a:p>
          <a:p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3679050" y="4059070"/>
            <a:ext cx="5464950" cy="2173353"/>
            <a:chOff x="1241630" y="3085042"/>
            <a:chExt cx="7175140" cy="285347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730" y="3085042"/>
              <a:ext cx="2025225" cy="215667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985" y="3113965"/>
              <a:ext cx="1459032" cy="212775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165" y="3113965"/>
              <a:ext cx="3092669" cy="212775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23"/>
            <p:cNvSpPr txBox="1"/>
            <p:nvPr/>
          </p:nvSpPr>
          <p:spPr>
            <a:xfrm>
              <a:off x="1241630" y="5009110"/>
              <a:ext cx="7175140" cy="929411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r>
                <a:rPr lang="en-US" altLang="zh-TW" sz="20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John V. </a:t>
              </a:r>
              <a:r>
                <a:rPr lang="en-US" altLang="zh-TW" sz="2000" dirty="0" err="1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Atanasoff</a:t>
              </a:r>
              <a:r>
                <a:rPr lang="pt-BR" altLang="zh-TW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pt-BR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左</a:t>
              </a:r>
              <a:r>
                <a:rPr lang="pt-BR" altLang="zh-TW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pt-BR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、他的助理</a:t>
              </a:r>
              <a:r>
                <a:rPr lang="pt-BR" altLang="zh-TW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Clifford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Berry(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中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及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ABC(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右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5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3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4055</Words>
  <Application>Microsoft Office PowerPoint</Application>
  <PresentationFormat>如螢幕大小 (4:3)</PresentationFormat>
  <Paragraphs>407</Paragraphs>
  <Slides>80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80</vt:i4>
      </vt:variant>
    </vt:vector>
  </HeadingPairs>
  <TitlesOfParts>
    <vt:vector size="81" baseType="lpstr">
      <vt:lpstr>Office 佈景主題</vt:lpstr>
      <vt:lpstr>PowerPoint 簡報</vt:lpstr>
      <vt:lpstr>1-1 計算機科學大事記</vt:lpstr>
      <vt:lpstr>1-1 計算機科學大事記</vt:lpstr>
      <vt:lpstr>1-1 計算機科學大事記</vt:lpstr>
      <vt:lpstr>IBM的前身</vt:lpstr>
      <vt:lpstr>1-1 計算機科學大事記</vt:lpstr>
      <vt:lpstr>1-1 計算機科學大事記</vt:lpstr>
      <vt:lpstr>PowerPoint 簡報</vt:lpstr>
      <vt:lpstr>1-1 計算機科學大事記</vt:lpstr>
      <vt:lpstr>1-1 計算機科學大事記</vt:lpstr>
      <vt:lpstr>PowerPoint 簡報</vt:lpstr>
      <vt:lpstr>第一代電腦：真空管時期(1946~1958)</vt:lpstr>
      <vt:lpstr>第一代電腦：真空管時期(1946~1958)</vt:lpstr>
      <vt:lpstr>PowerPoint 簡報</vt:lpstr>
      <vt:lpstr>第一代電腦：真空管時期(1946~1958)</vt:lpstr>
      <vt:lpstr>第一代電腦：真空管時期(1946~1958)</vt:lpstr>
      <vt:lpstr>第二代電腦：電晶體時期(1959~1963)</vt:lpstr>
      <vt:lpstr>第二代電腦：電晶體時期(1959~1963)</vt:lpstr>
      <vt:lpstr>第二代電腦：電晶體時期(1959~1963)</vt:lpstr>
      <vt:lpstr>第二代電腦：電晶體時期(1959~1963)</vt:lpstr>
      <vt:lpstr>第三代電腦：積體電路時期(1964~1970)</vt:lpstr>
      <vt:lpstr>第三代電腦：積體電路時期(1964~1970)</vt:lpstr>
      <vt:lpstr>第三代電腦：積體電路時期(1964~1970)</vt:lpstr>
      <vt:lpstr>第四代電腦：超大型積體電路時期 (1971~迄今)</vt:lpstr>
      <vt:lpstr>PowerPoint 簡報</vt:lpstr>
      <vt:lpstr>PowerPoint 簡報</vt:lpstr>
      <vt:lpstr>第四代電腦：超大型積體電路時期 (1971~迄今)</vt:lpstr>
      <vt:lpstr>第四代電腦：超大型積體電路時期 (1971~迄今)</vt:lpstr>
      <vt:lpstr>第四代電腦：超大型積體電路時期 (1971~迄今)</vt:lpstr>
      <vt:lpstr>第四代電腦：超大型積體電路時期 (1971~迄今)</vt:lpstr>
      <vt:lpstr>第四代電腦：超大型積體電路時期 (1971~迄今)</vt:lpstr>
      <vt:lpstr>第四代電腦：超大型積體電路時期 (1971~迄今)</vt:lpstr>
      <vt:lpstr>第四代電腦：超大型積體電路時期 (1971~迄今)</vt:lpstr>
      <vt:lpstr>第四代電腦：超大型積體電路時期 (1971~迄今)</vt:lpstr>
      <vt:lpstr>第四代電腦：超大型積體電路時期 (1971~迄今)</vt:lpstr>
      <vt:lpstr>第四代電腦：超大型積體電路時期 (1971~迄今)</vt:lpstr>
      <vt:lpstr>第四代電腦：超大型積體電路時期 (1971~迄今)</vt:lpstr>
      <vt:lpstr>第四代電腦：超大型積體電路時期 (1971~迄今)</vt:lpstr>
      <vt:lpstr>第四代電腦：超大型積體電路時期 (1971~迄今)</vt:lpstr>
      <vt:lpstr>第四代電腦：超大型積體電路時期 (1971~迄今)</vt:lpstr>
      <vt:lpstr>第四代電腦：超大型積體電路時期 (1971~迄今)</vt:lpstr>
      <vt:lpstr>第四代電腦：超大型積體電路時期 (1971~迄今)</vt:lpstr>
      <vt:lpstr>PowerPoint 簡報</vt:lpstr>
      <vt:lpstr>第四代電腦：超大型積體電路時期 (1971~迄今)</vt:lpstr>
      <vt:lpstr>第四代電腦：超大型積體電路時期 (1971~迄今)</vt:lpstr>
      <vt:lpstr>PowerPoint 簡報</vt:lpstr>
      <vt:lpstr>第四代電腦：超大型積體電路時期 (1971~迄今)</vt:lpstr>
      <vt:lpstr>第四代電腦：超大型積體電路時期 (1971~迄今)</vt:lpstr>
      <vt:lpstr>PowerPoint 簡報</vt:lpstr>
      <vt:lpstr>第四代電腦：超大型積體電路時期 (1971~迄今)</vt:lpstr>
      <vt:lpstr>PowerPoint 簡報</vt:lpstr>
      <vt:lpstr>PowerPoint 簡報</vt:lpstr>
      <vt:lpstr>第四代電腦：超大型積體電路時期 (1971~迄今)</vt:lpstr>
      <vt:lpstr>第四代電腦：超大型積體電路時期 (1971~迄今)</vt:lpstr>
      <vt:lpstr>第四代電腦：超大型積體電路時期 (1971~迄今)</vt:lpstr>
      <vt:lpstr>PowerPoint 簡報</vt:lpstr>
      <vt:lpstr>PowerPoint 簡報</vt:lpstr>
      <vt:lpstr>第四代電腦：超大型積體電路時期 (1971~迄今)</vt:lpstr>
      <vt:lpstr>第四代電腦：超大型積體電路時期 (1971~迄今)</vt:lpstr>
      <vt:lpstr>第四代電腦：超大型積體電路時期 (1971~迄今)</vt:lpstr>
      <vt:lpstr>PowerPoint 簡報</vt:lpstr>
      <vt:lpstr>1-2 當代計算機的通用架構</vt:lpstr>
      <vt:lpstr>1-2 當代計算機的通用架構</vt:lpstr>
      <vt:lpstr>PowerPoint 簡報</vt:lpstr>
      <vt:lpstr>記憶體</vt:lpstr>
      <vt:lpstr>算術邏輯單元</vt:lpstr>
      <vt:lpstr>輸入／輸出</vt:lpstr>
      <vt:lpstr>1-3 計算機應用及未來展望</vt:lpstr>
      <vt:lpstr>電子商務</vt:lpstr>
      <vt:lpstr>PowerPoint 簡報</vt:lpstr>
      <vt:lpstr>機器人</vt:lpstr>
      <vt:lpstr>PowerPoint 簡報</vt:lpstr>
      <vt:lpstr>機器人</vt:lpstr>
      <vt:lpstr>電腦遊戲</vt:lpstr>
      <vt:lpstr>遠距教學</vt:lpstr>
      <vt:lpstr>全球定位系統</vt:lpstr>
      <vt:lpstr>更多的殺手應用</vt:lpstr>
      <vt:lpstr>更多的殺手應用</vt:lpstr>
      <vt:lpstr>更多的殺手應用</vt:lpstr>
      <vt:lpstr>PowerPoint 簡報</vt:lpstr>
    </vt:vector>
  </TitlesOfParts>
  <Company>FDZone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ox01ox01</dc:creator>
  <cp:lastModifiedBy>p3</cp:lastModifiedBy>
  <cp:revision>111</cp:revision>
  <dcterms:created xsi:type="dcterms:W3CDTF">2015-04-21T01:58:17Z</dcterms:created>
  <dcterms:modified xsi:type="dcterms:W3CDTF">2015-08-24T02:09:08Z</dcterms:modified>
</cp:coreProperties>
</file>