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9" r:id="rId3"/>
    <p:sldId id="290" r:id="rId4"/>
    <p:sldId id="291" r:id="rId5"/>
    <p:sldId id="261" r:id="rId6"/>
    <p:sldId id="257" r:id="rId7"/>
    <p:sldId id="258" r:id="rId8"/>
    <p:sldId id="278" r:id="rId9"/>
    <p:sldId id="279" r:id="rId10"/>
    <p:sldId id="280" r:id="rId11"/>
    <p:sldId id="281" r:id="rId12"/>
    <p:sldId id="259" r:id="rId13"/>
    <p:sldId id="260" r:id="rId14"/>
    <p:sldId id="262" r:id="rId15"/>
    <p:sldId id="263" r:id="rId16"/>
    <p:sldId id="271" r:id="rId17"/>
    <p:sldId id="268" r:id="rId18"/>
    <p:sldId id="270" r:id="rId19"/>
    <p:sldId id="269" r:id="rId20"/>
    <p:sldId id="264" r:id="rId21"/>
    <p:sldId id="265" r:id="rId22"/>
    <p:sldId id="266" r:id="rId23"/>
    <p:sldId id="267" r:id="rId24"/>
    <p:sldId id="272" r:id="rId25"/>
    <p:sldId id="273" r:id="rId26"/>
    <p:sldId id="275" r:id="rId27"/>
    <p:sldId id="276" r:id="rId28"/>
    <p:sldId id="277" r:id="rId29"/>
    <p:sldId id="282" r:id="rId30"/>
    <p:sldId id="285" r:id="rId31"/>
    <p:sldId id="286" r:id="rId32"/>
    <p:sldId id="287" r:id="rId33"/>
    <p:sldId id="288" r:id="rId34"/>
    <p:sldId id="284" r:id="rId35"/>
    <p:sldId id="283" r:id="rId36"/>
    <p:sldId id="292" r:id="rId37"/>
    <p:sldId id="293" r:id="rId3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3" name="矩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矩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矩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矩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矩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圓角矩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圓角矩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矩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6705600" y="4206240"/>
            <a:ext cx="960120" cy="457200"/>
          </a:xfrm>
        </p:spPr>
        <p:txBody>
          <a:bodyPr/>
          <a:lstStyle/>
          <a:p>
            <a:fld id="{54F2006B-A3A9-4D94-85E1-8CECBDB1AFD6}" type="datetimeFigureOut">
              <a:rPr lang="zh-TW" altLang="en-US" smtClean="0"/>
              <a:t>2014/12/23</a:t>
            </a:fld>
            <a:endParaRPr lang="zh-TW" altLang="en-US"/>
          </a:p>
        </p:txBody>
      </p:sp>
      <p:sp>
        <p:nvSpPr>
          <p:cNvPr id="17" name="頁尾版面配置區 16"/>
          <p:cNvSpPr>
            <a:spLocks noGrp="1"/>
          </p:cNvSpPr>
          <p:nvPr>
            <p:ph type="ftr" sz="quarter" idx="11"/>
          </p:nvPr>
        </p:nvSpPr>
        <p:spPr>
          <a:xfrm>
            <a:off x="5410200" y="4205288"/>
            <a:ext cx="1295400" cy="457200"/>
          </a:xfrm>
        </p:spPr>
        <p:txBody>
          <a:bodyPr/>
          <a:lstStyle/>
          <a:p>
            <a:endParaRPr lang="zh-TW" altLang="en-US"/>
          </a:p>
        </p:txBody>
      </p:sp>
      <p:sp>
        <p:nvSpPr>
          <p:cNvPr id="29" name="投影片編號版面配置區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E8A991A-8EC5-432B-AE04-4AA8241607A3}"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4F2006B-A3A9-4D94-85E1-8CECBDB1AFD6}" type="datetimeFigureOut">
              <a:rPr lang="zh-TW" altLang="en-US" smtClean="0"/>
              <a:t>2014/12/23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E8A991A-8EC5-432B-AE04-4AA8241607A3}"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81800" y="1143000"/>
            <a:ext cx="1905000" cy="5486400"/>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143000"/>
            <a:ext cx="6248400" cy="5486400"/>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4F2006B-A3A9-4D94-85E1-8CECBDB1AFD6}" type="datetimeFigureOut">
              <a:rPr lang="zh-TW" altLang="en-US" smtClean="0"/>
              <a:t>2014/12/23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E8A991A-8EC5-432B-AE04-4AA8241607A3}"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4F2006B-A3A9-4D94-85E1-8CECBDB1AFD6}" type="datetimeFigureOut">
              <a:rPr lang="zh-TW" altLang="en-US" smtClean="0"/>
              <a:t>2014/12/23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E8A991A-8EC5-432B-AE04-4AA8241607A3}"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54F2006B-A3A9-4D94-85E1-8CECBDB1AFD6}" type="datetimeFigureOut">
              <a:rPr lang="zh-TW" altLang="en-US" smtClean="0"/>
              <a:t>2014/12/23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E8A991A-8EC5-432B-AE04-4AA8241607A3}"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4F2006B-A3A9-4D94-85E1-8CECBDB1AFD6}" type="datetimeFigureOut">
              <a:rPr lang="zh-TW" altLang="en-US" smtClean="0"/>
              <a:t>2014/12/23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E8A991A-8EC5-432B-AE04-4AA8241607A3}"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381000" y="1143000"/>
            <a:ext cx="8382000" cy="1069848"/>
          </a:xfrm>
        </p:spPr>
        <p:txBody>
          <a:bodyPr anchor="ctr"/>
          <a:lstStyle>
            <a:lvl1pPr>
              <a:defRPr sz="4000" b="0" i="0" cap="none"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日期版面配置區 25"/>
          <p:cNvSpPr>
            <a:spLocks noGrp="1"/>
          </p:cNvSpPr>
          <p:nvPr>
            <p:ph type="dt" sz="half" idx="10"/>
          </p:nvPr>
        </p:nvSpPr>
        <p:spPr/>
        <p:txBody>
          <a:bodyPr rtlCol="0"/>
          <a:lstStyle/>
          <a:p>
            <a:fld id="{54F2006B-A3A9-4D94-85E1-8CECBDB1AFD6}" type="datetimeFigureOut">
              <a:rPr lang="zh-TW" altLang="en-US" smtClean="0"/>
              <a:t>2014/12/23</a:t>
            </a:fld>
            <a:endParaRPr lang="zh-TW" altLang="en-US"/>
          </a:p>
        </p:txBody>
      </p:sp>
      <p:sp>
        <p:nvSpPr>
          <p:cNvPr id="27" name="投影片編號版面配置區 26"/>
          <p:cNvSpPr>
            <a:spLocks noGrp="1"/>
          </p:cNvSpPr>
          <p:nvPr>
            <p:ph type="sldNum" sz="quarter" idx="11"/>
          </p:nvPr>
        </p:nvSpPr>
        <p:spPr/>
        <p:txBody>
          <a:bodyPr rtlCol="0"/>
          <a:lstStyle/>
          <a:p>
            <a:fld id="{DE8A991A-8EC5-432B-AE04-4AA8241607A3}" type="slidenum">
              <a:rPr lang="zh-TW" altLang="en-US" smtClean="0"/>
              <a:t>‹#›</a:t>
            </a:fld>
            <a:endParaRPr lang="zh-TW" altLang="en-US"/>
          </a:p>
        </p:txBody>
      </p:sp>
      <p:sp>
        <p:nvSpPr>
          <p:cNvPr id="28" name="頁尾版面配置區 27"/>
          <p:cNvSpPr>
            <a:spLocks noGrp="1"/>
          </p:cNvSpPr>
          <p:nvPr>
            <p:ph type="ftr" sz="quarter" idx="12"/>
          </p:nvPr>
        </p:nvSpPr>
        <p:spPr/>
        <p:txBody>
          <a:bodyPr rtlCol="0"/>
          <a:lstStyle/>
          <a:p>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a:xfrm>
            <a:off x="6583680" y="612648"/>
            <a:ext cx="957264" cy="457200"/>
          </a:xfrm>
        </p:spPr>
        <p:txBody>
          <a:bodyPr/>
          <a:lstStyle/>
          <a:p>
            <a:fld id="{54F2006B-A3A9-4D94-85E1-8CECBDB1AFD6}" type="datetimeFigureOut">
              <a:rPr lang="zh-TW" altLang="en-US" smtClean="0"/>
              <a:t>2014/12/23</a:t>
            </a:fld>
            <a:endParaRPr lang="zh-TW" altLang="en-US"/>
          </a:p>
        </p:txBody>
      </p:sp>
      <p:sp>
        <p:nvSpPr>
          <p:cNvPr id="4" name="頁尾版面配置區 3"/>
          <p:cNvSpPr>
            <a:spLocks noGrp="1"/>
          </p:cNvSpPr>
          <p:nvPr>
            <p:ph type="ftr" sz="quarter" idx="11"/>
          </p:nvPr>
        </p:nvSpPr>
        <p:spPr>
          <a:xfrm>
            <a:off x="5257800" y="612648"/>
            <a:ext cx="1325880" cy="457200"/>
          </a:xfrm>
        </p:spPr>
        <p:txBody>
          <a:bodyPr/>
          <a:lstStyle/>
          <a:p>
            <a:endParaRPr lang="zh-TW" altLang="en-US"/>
          </a:p>
        </p:txBody>
      </p:sp>
      <p:sp>
        <p:nvSpPr>
          <p:cNvPr id="5" name="投影片編號版面配置區 4"/>
          <p:cNvSpPr>
            <a:spLocks noGrp="1"/>
          </p:cNvSpPr>
          <p:nvPr>
            <p:ph type="sldNum" sz="quarter" idx="12"/>
          </p:nvPr>
        </p:nvSpPr>
        <p:spPr>
          <a:xfrm>
            <a:off x="8174736" y="2272"/>
            <a:ext cx="762000" cy="365760"/>
          </a:xfrm>
        </p:spPr>
        <p:txBody>
          <a:bodyPr/>
          <a:lstStyle/>
          <a:p>
            <a:fld id="{DE8A991A-8EC5-432B-AE04-4AA8241607A3}"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4F2006B-A3A9-4D94-85E1-8CECBDB1AFD6}" type="datetimeFigureOut">
              <a:rPr lang="zh-TW" altLang="en-US" smtClean="0"/>
              <a:t>2014/12/23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E8A991A-8EC5-432B-AE04-4AA8241607A3}"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53496" y="1101970"/>
            <a:ext cx="3383280" cy="877824"/>
          </a:xfrm>
        </p:spPr>
        <p:txBody>
          <a:bodyPr anchor="b"/>
          <a:lstStyle>
            <a:lvl1pPr algn="l">
              <a:buNone/>
              <a:defRPr sz="1800" b="1"/>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4F2006B-A3A9-4D94-85E1-8CECBDB1AFD6}" type="datetimeFigureOut">
              <a:rPr lang="zh-TW" altLang="en-US" smtClean="0"/>
              <a:t>2014/12/23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E8A991A-8EC5-432B-AE04-4AA8241607A3}"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4F2006B-A3A9-4D94-85E1-8CECBDB1AFD6}" type="datetimeFigureOut">
              <a:rPr lang="zh-TW" altLang="en-US" smtClean="0"/>
              <a:t>2014/12/23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E8A991A-8EC5-432B-AE04-4AA8241607A3}"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矩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矩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矩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矩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圓角矩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圓角矩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矩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矩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矩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矩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矩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矩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標題版面配置區 21"/>
          <p:cNvSpPr>
            <a:spLocks noGrp="1"/>
          </p:cNvSpPr>
          <p:nvPr>
            <p:ph type="title"/>
          </p:nvPr>
        </p:nvSpPr>
        <p:spPr>
          <a:xfrm>
            <a:off x="457200" y="1143000"/>
            <a:ext cx="8229600" cy="10668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4F2006B-A3A9-4D94-85E1-8CECBDB1AFD6}" type="datetimeFigureOut">
              <a:rPr lang="zh-TW" altLang="en-US" smtClean="0"/>
              <a:t>2014/12/23</a:t>
            </a:fld>
            <a:endParaRPr lang="zh-TW" altLang="en-US"/>
          </a:p>
        </p:txBody>
      </p:sp>
      <p:sp>
        <p:nvSpPr>
          <p:cNvPr id="3" name="頁尾版面配置區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zh-TW" altLang="en-US"/>
          </a:p>
        </p:txBody>
      </p:sp>
      <p:sp>
        <p:nvSpPr>
          <p:cNvPr id="23" name="投影片編號版面配置區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E8A991A-8EC5-432B-AE04-4AA8241607A3}"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tw.emarketing.yahoo.com/ysm/30_hotkey_search_form.php" TargetMode="External"/><Relationship Id="rId2" Type="http://schemas.openxmlformats.org/officeDocument/2006/relationships/hyperlink" Target="http://tw.emarketing.yahoo.com/ysm/guide/index101.html"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hot.baidu.com/" TargetMode="External"/><Relationship Id="rId7" Type="http://schemas.openxmlformats.org/officeDocument/2006/relationships/hyperlink" Target="http://www.swkong.com/keywords" TargetMode="External"/><Relationship Id="rId2" Type="http://schemas.openxmlformats.org/officeDocument/2006/relationships/hyperlink" Target="http://index.baidu.com/" TargetMode="External"/><Relationship Id="rId1" Type="http://schemas.openxmlformats.org/officeDocument/2006/relationships/slideLayout" Target="../slideLayouts/slideLayout2.xml"/><Relationship Id="rId6" Type="http://schemas.openxmlformats.org/officeDocument/2006/relationships/hyperlink" Target="http://top.soso.com/" TargetMode="External"/><Relationship Id="rId5" Type="http://schemas.openxmlformats.org/officeDocument/2006/relationships/hyperlink" Target="http://top.sogou.com/" TargetMode="External"/><Relationship Id="rId4" Type="http://schemas.openxmlformats.org/officeDocument/2006/relationships/hyperlink" Target="http://top.baidu.com/"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bluenet.pixnet.net/blo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tw.news.yahoo.com/year-in-review/"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tw.emarketing.yahoo.com/ysm/guide/index101.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accounts.google.com/ServiceLogin?service=adwords&amp;continue=https://adwords.google.com/um/gaiaauth?apt=None&amp;ltmpl=jfk&amp;ltmpl=jfk&amp;hl=zh_TW&amp;ltmpl=jfk&amp;passive=0&amp;skipvpage=true&amp;error=newacct&amp;sacu=1&amp;sarp=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oogle.com/trend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google.com/webmasters/tools/submit-url?hl=zh-TW"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hk.search.yahoo.com/info/submit;_ylt=A8tUwZG8pjpTehYAdbtr1gt.;_ylu=X3oDMTBydTdmYjgyBHNlYwNzcgRwb3MDMQRjb2xvA3R3MQR2dGlkAw--"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submitexpress.com/free-submission.html"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pewdiepie.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n/trends" TargetMode="External"/><Relationship Id="rId2" Type="http://schemas.openxmlformats.org/officeDocument/2006/relationships/hyperlink" Target="http://www.google.com/trends" TargetMode="External"/><Relationship Id="rId1" Type="http://schemas.openxmlformats.org/officeDocument/2006/relationships/slideLayout" Target="../slideLayouts/slideLayout2.xml"/><Relationship Id="rId5" Type="http://schemas.openxmlformats.org/officeDocument/2006/relationships/hyperlink" Target="http://www.google.com.tw/trends" TargetMode="External"/><Relationship Id="rId4" Type="http://schemas.openxmlformats.org/officeDocument/2006/relationships/hyperlink" Target="http://www.google.com.hk/trend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tw/trends/explore" TargetMode="External"/><Relationship Id="rId2" Type="http://schemas.openxmlformats.org/officeDocument/2006/relationships/hyperlink" Target="http://www.google.com/trends/topcharts" TargetMode="Externa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adwords.google.com/ko/KeywordPlanner/Hom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41598" y="2780928"/>
            <a:ext cx="8458200" cy="1018976"/>
          </a:xfrm>
        </p:spPr>
        <p:txBody>
          <a:bodyPr/>
          <a:lstStyle/>
          <a:p>
            <a:pPr algn="ctr"/>
            <a:r>
              <a:rPr lang="zh-TW" altLang="en-US" dirty="0" smtClean="0"/>
              <a:t>關鍵字行銷 </a:t>
            </a:r>
            <a:r>
              <a:rPr lang="en-US" altLang="zh-TW" dirty="0" smtClean="0"/>
              <a:t>SEO</a:t>
            </a:r>
            <a:endParaRPr lang="zh-TW" altLang="en-US" dirty="0"/>
          </a:p>
        </p:txBody>
      </p:sp>
      <p:sp>
        <p:nvSpPr>
          <p:cNvPr id="3" name="副標題 2"/>
          <p:cNvSpPr>
            <a:spLocks noGrp="1"/>
          </p:cNvSpPr>
          <p:nvPr>
            <p:ph type="subTitle" idx="1"/>
          </p:nvPr>
        </p:nvSpPr>
        <p:spPr>
          <a:xfrm>
            <a:off x="3203848" y="4653136"/>
            <a:ext cx="3096344" cy="999402"/>
          </a:xfrm>
        </p:spPr>
        <p:txBody>
          <a:bodyPr>
            <a:normAutofit/>
          </a:bodyPr>
          <a:lstStyle/>
          <a:p>
            <a:r>
              <a:rPr lang="zh-TW" altLang="en-US" dirty="0">
                <a:latin typeface="+mj-ea"/>
                <a:ea typeface="+mj-ea"/>
              </a:rPr>
              <a:t>國立台中教育</a:t>
            </a:r>
            <a:r>
              <a:rPr lang="zh-TW" altLang="en-US" dirty="0" smtClean="0">
                <a:latin typeface="+mj-ea"/>
                <a:ea typeface="+mj-ea"/>
              </a:rPr>
              <a:t>大學</a:t>
            </a:r>
            <a:endParaRPr lang="en-US" altLang="zh-TW" dirty="0" smtClean="0">
              <a:latin typeface="+mj-ea"/>
              <a:ea typeface="+mj-ea"/>
            </a:endParaRPr>
          </a:p>
          <a:p>
            <a:r>
              <a:rPr lang="zh-TW" altLang="en-US" dirty="0">
                <a:latin typeface="+mj-ea"/>
                <a:ea typeface="+mj-ea"/>
              </a:rPr>
              <a:t>吳智鴻</a:t>
            </a:r>
          </a:p>
        </p:txBody>
      </p:sp>
      <p:pic>
        <p:nvPicPr>
          <p:cNvPr id="3074" name="Picture 2" descr="C:\Users\Apple\Documents\oCam\Capture_2014_03_25_11_32_28_9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300" y="0"/>
            <a:ext cx="29337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pple\Documents\oCam\Capture_2014_03_25_11_32_19_7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50" y="0"/>
            <a:ext cx="29337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pple\Documents\oCam\Capture_2014_03_25_11_32_36_30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71"/>
            <a:ext cx="29337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pple\Documents\oCam\Capture_2014_03_25_11_33_17_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0300" y="3877047"/>
            <a:ext cx="29337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Apple\Documents\oCam\Capture_2014_03_25_11_33_54_9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77047"/>
            <a:ext cx="29337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312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文字版面配置區 2"/>
          <p:cNvSpPr>
            <a:spLocks noGrp="1"/>
          </p:cNvSpPr>
          <p:nvPr>
            <p:ph type="body" idx="1"/>
          </p:nvPr>
        </p:nvSpPr>
        <p:spPr/>
        <p:txBody>
          <a:bodyPr/>
          <a:lstStyle/>
          <a:p>
            <a:endParaRPr lang="zh-TW" altLang="en-US"/>
          </a:p>
        </p:txBody>
      </p:sp>
      <p:pic>
        <p:nvPicPr>
          <p:cNvPr id="13314" name="Picture 2" descr="C:\Users\Apple\Documents\oCam\Capture_2014_03_25_12_11_59_8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692695"/>
            <a:ext cx="5976664" cy="610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853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dirty="0"/>
          </a:p>
        </p:txBody>
      </p:sp>
      <p:pic>
        <p:nvPicPr>
          <p:cNvPr id="14338" name="Picture 2" descr="C:\Users\Apple\Documents\oCam\Capture_2014_03_25_12_12_04_2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620688"/>
            <a:ext cx="5939112" cy="6062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448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YAHOO</a:t>
            </a:r>
            <a:r>
              <a:rPr lang="zh-TW" altLang="en-US" dirty="0" smtClean="0"/>
              <a:t>關鍵字工具</a:t>
            </a:r>
            <a:endParaRPr lang="zh-TW" altLang="en-US" dirty="0"/>
          </a:p>
        </p:txBody>
      </p:sp>
      <p:sp>
        <p:nvSpPr>
          <p:cNvPr id="3" name="內容版面配置區 2"/>
          <p:cNvSpPr>
            <a:spLocks noGrp="1"/>
          </p:cNvSpPr>
          <p:nvPr>
            <p:ph idx="1"/>
          </p:nvPr>
        </p:nvSpPr>
        <p:spPr/>
        <p:txBody>
          <a:bodyPr/>
          <a:lstStyle/>
          <a:p>
            <a:r>
              <a:rPr lang="en-US" altLang="zh-TW" dirty="0">
                <a:hlinkClick r:id="rId2"/>
              </a:rPr>
              <a:t>http://</a:t>
            </a:r>
            <a:r>
              <a:rPr lang="en-US" altLang="zh-TW" dirty="0" smtClean="0">
                <a:hlinkClick r:id="rId2"/>
              </a:rPr>
              <a:t>tw.emarketing.yahoo.com/ysm/guide/index101.html</a:t>
            </a:r>
            <a:endParaRPr lang="en-US" altLang="zh-TW" dirty="0" smtClean="0"/>
          </a:p>
          <a:p>
            <a:r>
              <a:rPr lang="en-US" altLang="zh-TW" dirty="0"/>
              <a:t> </a:t>
            </a:r>
            <a:r>
              <a:rPr lang="en-US" altLang="zh-TW" dirty="0" smtClean="0">
                <a:hlinkClick r:id="rId3"/>
              </a:rPr>
              <a:t>http</a:t>
            </a:r>
            <a:r>
              <a:rPr lang="en-US" altLang="zh-TW" dirty="0">
                <a:hlinkClick r:id="rId3"/>
              </a:rPr>
              <a:t>://tw.emarketing.yahoo.com/ysm/30_hotkey_search_form.php</a:t>
            </a:r>
            <a:endParaRPr lang="zh-TW" altLang="en-US" dirty="0"/>
          </a:p>
        </p:txBody>
      </p:sp>
      <p:pic>
        <p:nvPicPr>
          <p:cNvPr id="5122" name="Picture 2" descr="C:\Users\Apple\Documents\oCam\Capture_2014_03_25_11_32_36_30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3889995"/>
            <a:ext cx="29337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407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其他</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a:latin typeface="+mj-ea"/>
                <a:ea typeface="+mj-ea"/>
              </a:rPr>
              <a:t>百度指數</a:t>
            </a:r>
          </a:p>
          <a:p>
            <a:pPr lvl="1"/>
            <a:r>
              <a:rPr lang="en-US" altLang="zh-TW" dirty="0">
                <a:latin typeface="+mj-ea"/>
                <a:ea typeface="+mj-ea"/>
                <a:hlinkClick r:id="rId2"/>
              </a:rPr>
              <a:t>http://index.baidu.com</a:t>
            </a:r>
            <a:endParaRPr lang="en-US" altLang="zh-TW" dirty="0">
              <a:latin typeface="+mj-ea"/>
              <a:ea typeface="+mj-ea"/>
            </a:endParaRPr>
          </a:p>
          <a:p>
            <a:r>
              <a:rPr lang="zh-TW" altLang="en-US" dirty="0">
                <a:latin typeface="+mj-ea"/>
                <a:ea typeface="+mj-ea"/>
              </a:rPr>
              <a:t>百度沸點</a:t>
            </a:r>
          </a:p>
          <a:p>
            <a:pPr lvl="1"/>
            <a:r>
              <a:rPr lang="en-US" altLang="zh-TW" dirty="0">
                <a:latin typeface="+mj-ea"/>
                <a:ea typeface="+mj-ea"/>
                <a:hlinkClick r:id="rId3"/>
              </a:rPr>
              <a:t>http://hot.baidu.com</a:t>
            </a:r>
            <a:endParaRPr lang="en-US" altLang="zh-TW" dirty="0">
              <a:latin typeface="+mj-ea"/>
              <a:ea typeface="+mj-ea"/>
            </a:endParaRPr>
          </a:p>
          <a:p>
            <a:r>
              <a:rPr lang="zh-TW" altLang="en-US" dirty="0">
                <a:latin typeface="+mj-ea"/>
                <a:ea typeface="+mj-ea"/>
              </a:rPr>
              <a:t>百度搜索風雲榜</a:t>
            </a:r>
          </a:p>
          <a:p>
            <a:pPr lvl="1"/>
            <a:r>
              <a:rPr lang="en-US" altLang="zh-TW" dirty="0">
                <a:latin typeface="+mj-ea"/>
                <a:ea typeface="+mj-ea"/>
                <a:hlinkClick r:id="rId4"/>
              </a:rPr>
              <a:t>http://top.baidu.com</a:t>
            </a:r>
            <a:endParaRPr lang="en-US" altLang="zh-TW" dirty="0">
              <a:latin typeface="+mj-ea"/>
              <a:ea typeface="+mj-ea"/>
            </a:endParaRPr>
          </a:p>
          <a:p>
            <a:r>
              <a:rPr lang="zh-TW" altLang="en-US" dirty="0">
                <a:latin typeface="+mj-ea"/>
                <a:ea typeface="+mj-ea"/>
              </a:rPr>
              <a:t>搜狗每日熱搜詞</a:t>
            </a:r>
          </a:p>
          <a:p>
            <a:pPr lvl="1"/>
            <a:r>
              <a:rPr lang="en-US" altLang="zh-TW" dirty="0">
                <a:latin typeface="+mj-ea"/>
                <a:ea typeface="+mj-ea"/>
                <a:hlinkClick r:id="rId5"/>
              </a:rPr>
              <a:t>http://top.sogou.com</a:t>
            </a:r>
            <a:endParaRPr lang="en-US" altLang="zh-TW" dirty="0">
              <a:latin typeface="+mj-ea"/>
              <a:ea typeface="+mj-ea"/>
            </a:endParaRPr>
          </a:p>
          <a:p>
            <a:r>
              <a:rPr lang="zh-TW" altLang="en-US" dirty="0">
                <a:latin typeface="+mj-ea"/>
                <a:ea typeface="+mj-ea"/>
              </a:rPr>
              <a:t>搜搜熱榜</a:t>
            </a:r>
          </a:p>
          <a:p>
            <a:pPr lvl="1"/>
            <a:r>
              <a:rPr lang="en-US" altLang="zh-TW" dirty="0">
                <a:latin typeface="+mj-ea"/>
                <a:ea typeface="+mj-ea"/>
                <a:hlinkClick r:id="rId6"/>
              </a:rPr>
              <a:t>http://top.soso.com</a:t>
            </a:r>
            <a:endParaRPr lang="en-US" altLang="zh-TW" dirty="0">
              <a:latin typeface="+mj-ea"/>
              <a:ea typeface="+mj-ea"/>
            </a:endParaRPr>
          </a:p>
          <a:p>
            <a:r>
              <a:rPr lang="zh-TW" altLang="en-US" dirty="0">
                <a:latin typeface="+mj-ea"/>
                <a:ea typeface="+mj-ea"/>
              </a:rPr>
              <a:t>孫悟空關鍵字</a:t>
            </a:r>
          </a:p>
          <a:p>
            <a:pPr lvl="1"/>
            <a:r>
              <a:rPr lang="en-US" altLang="zh-TW" dirty="0">
                <a:latin typeface="+mj-ea"/>
                <a:ea typeface="+mj-ea"/>
                <a:hlinkClick r:id="rId7"/>
              </a:rPr>
              <a:t>http://www.swkong.com/keywords</a:t>
            </a:r>
            <a:endParaRPr lang="en-US" altLang="zh-TW" dirty="0">
              <a:latin typeface="+mj-ea"/>
              <a:ea typeface="+mj-ea"/>
            </a:endParaRPr>
          </a:p>
          <a:p>
            <a:endParaRPr lang="zh-TW" altLang="en-US" dirty="0"/>
          </a:p>
        </p:txBody>
      </p:sp>
    </p:spTree>
    <p:extLst>
      <p:ext uri="{BB962C8B-B14F-4D97-AF65-F5344CB8AC3E}">
        <p14:creationId xmlns:p14="http://schemas.microsoft.com/office/powerpoint/2010/main" val="2855203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70000" lnSpcReduction="20000"/>
          </a:bodyPr>
          <a:lstStyle/>
          <a:p>
            <a:r>
              <a:rPr lang="en-US" altLang="zh-TW" dirty="0"/>
              <a:t>Google</a:t>
            </a:r>
            <a:r>
              <a:rPr lang="zh-TW" altLang="en-US" dirty="0"/>
              <a:t>有提供一個很棒的工具，可以查詢每個關鍵字在全世界各地或是當地被查詢絕對總次數、有多少廣告客戶已經購買此關鍵字、預估此一關鍵字的價錢為多少</a:t>
            </a:r>
            <a:r>
              <a:rPr lang="en-US" altLang="zh-TW" dirty="0"/>
              <a:t>(</a:t>
            </a:r>
            <a:r>
              <a:rPr lang="zh-TW" altLang="en-US" dirty="0"/>
              <a:t>平均每次點擊成本</a:t>
            </a:r>
            <a:r>
              <a:rPr lang="en-US" altLang="zh-TW" dirty="0"/>
              <a:t>)</a:t>
            </a:r>
            <a:r>
              <a:rPr lang="zh-TW" altLang="en-US" dirty="0"/>
              <a:t>、此關鍵字過去一整年的被搜尋趨勢圖分析、最大搜尋量出現在哪一月份、相關關鍵字的字詞組合為何</a:t>
            </a:r>
            <a:r>
              <a:rPr lang="en-US" altLang="zh-TW" dirty="0"/>
              <a:t>? ...</a:t>
            </a:r>
            <a:r>
              <a:rPr lang="zh-TW" altLang="en-US" dirty="0"/>
              <a:t>等，這些的統計分析比</a:t>
            </a:r>
            <a:r>
              <a:rPr lang="en-US" altLang="zh-TW" dirty="0"/>
              <a:t>Google Trends</a:t>
            </a:r>
            <a:r>
              <a:rPr lang="zh-TW" altLang="en-US" dirty="0"/>
              <a:t>和</a:t>
            </a:r>
            <a:r>
              <a:rPr lang="en-US" altLang="zh-TW" dirty="0"/>
              <a:t>Google insights</a:t>
            </a:r>
            <a:r>
              <a:rPr lang="zh-TW" altLang="en-US" dirty="0"/>
              <a:t>還要確實與實用，其網址請見：</a:t>
            </a:r>
            <a:br>
              <a:rPr lang="zh-TW" altLang="en-US" dirty="0"/>
            </a:br>
            <a:r>
              <a:rPr lang="en-US" altLang="zh-TW" dirty="0"/>
              <a:t>https://adwords.google.com.tw/select/KeywordToolExternal?defaultView=2</a:t>
            </a:r>
            <a:br>
              <a:rPr lang="en-US" altLang="zh-TW" dirty="0"/>
            </a:br>
            <a:r>
              <a:rPr lang="zh-TW" altLang="en-US" dirty="0"/>
              <a:t>詳細說明文字請見</a:t>
            </a:r>
            <a:br>
              <a:rPr lang="zh-TW" altLang="en-US" dirty="0"/>
            </a:br>
            <a:r>
              <a:rPr lang="en-US" altLang="zh-TW" dirty="0"/>
              <a:t>https://adwords.google.com.tw/support/bin/answer.py?answer=25148&amp;ctx=sibling</a:t>
            </a:r>
          </a:p>
          <a:p>
            <a:r>
              <a:rPr lang="en-US" altLang="zh-TW" dirty="0"/>
              <a:t/>
            </a:r>
            <a:br>
              <a:rPr lang="en-US" altLang="zh-TW" dirty="0"/>
            </a:br>
            <a:r>
              <a:rPr lang="zh-TW" altLang="en-US" dirty="0"/>
              <a:t>至於</a:t>
            </a:r>
            <a:r>
              <a:rPr lang="en-US" altLang="zh-TW" dirty="0"/>
              <a:t>Yahoo</a:t>
            </a:r>
            <a:r>
              <a:rPr lang="zh-TW" altLang="en-US" dirty="0"/>
              <a:t>提供的沒有這麼詳盡，只有提供相關關鍵字的字詞組合為何以及每個關鍵字在當地被查詢絕對總次數，雖然資料少，但至少可以查到明確的被查詢次數也是一個很大的幫助，其網址請見</a:t>
            </a:r>
            <a:r>
              <a:rPr lang="en-US" altLang="zh-TW" dirty="0"/>
              <a:t>( </a:t>
            </a:r>
            <a:r>
              <a:rPr lang="zh-TW" altLang="en-US" dirty="0"/>
              <a:t>文：</a:t>
            </a:r>
            <a:r>
              <a:rPr lang="zh-TW" altLang="en-US" u="sng" dirty="0">
                <a:hlinkClick r:id="rId2"/>
              </a:rPr>
              <a:t>張耿益</a:t>
            </a:r>
            <a:r>
              <a:rPr lang="zh-TW" altLang="en-US" dirty="0"/>
              <a:t> </a:t>
            </a:r>
            <a:r>
              <a:rPr lang="en-US" altLang="zh-TW" dirty="0"/>
              <a:t>)</a:t>
            </a:r>
            <a:br>
              <a:rPr lang="en-US" altLang="zh-TW" dirty="0"/>
            </a:br>
            <a:r>
              <a:rPr lang="en-US" altLang="zh-TW" dirty="0"/>
              <a:t>http://tw.emarketing.yahoo.com/ysm/guide/index101.html</a:t>
            </a:r>
          </a:p>
          <a:p>
            <a:endParaRPr lang="zh-TW" altLang="en-US" dirty="0"/>
          </a:p>
        </p:txBody>
      </p:sp>
    </p:spTree>
    <p:extLst>
      <p:ext uri="{BB962C8B-B14F-4D97-AF65-F5344CB8AC3E}">
        <p14:creationId xmlns:p14="http://schemas.microsoft.com/office/powerpoint/2010/main" val="224347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YAHOO</a:t>
            </a:r>
            <a:r>
              <a:rPr lang="zh-TW" altLang="en-US" dirty="0" smtClean="0"/>
              <a:t> 關鍵字</a:t>
            </a:r>
            <a:endParaRPr lang="zh-TW" altLang="en-US" dirty="0"/>
          </a:p>
        </p:txBody>
      </p:sp>
      <p:sp>
        <p:nvSpPr>
          <p:cNvPr id="5" name="文字版面配置區 4"/>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987878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2013 </a:t>
            </a:r>
            <a:r>
              <a:rPr lang="zh-TW" altLang="en-US" dirty="0" smtClean="0"/>
              <a:t>有哪些關鍵字最常被查詢</a:t>
            </a:r>
            <a:r>
              <a:rPr lang="en-US" altLang="zh-TW" dirty="0" smtClean="0"/>
              <a:t>?</a:t>
            </a:r>
            <a:endParaRPr lang="zh-TW" altLang="en-US"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590141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1268760"/>
            <a:ext cx="7772400" cy="1362075"/>
          </a:xfrm>
        </p:spPr>
        <p:txBody>
          <a:bodyPr/>
          <a:lstStyle/>
          <a:p>
            <a:r>
              <a:rPr lang="en-US" altLang="zh-TW" dirty="0" smtClean="0"/>
              <a:t>2013 Yahoo</a:t>
            </a:r>
            <a:r>
              <a:rPr lang="zh-TW" altLang="en-US" dirty="0" smtClean="0"/>
              <a:t>關鍵字排行榜</a:t>
            </a:r>
            <a:endParaRPr lang="zh-TW" altLang="en-US" dirty="0"/>
          </a:p>
        </p:txBody>
      </p:sp>
      <p:sp>
        <p:nvSpPr>
          <p:cNvPr id="3" name="文字版面配置區 2"/>
          <p:cNvSpPr>
            <a:spLocks noGrp="1"/>
          </p:cNvSpPr>
          <p:nvPr>
            <p:ph type="body" idx="1"/>
          </p:nvPr>
        </p:nvSpPr>
        <p:spPr/>
        <p:txBody>
          <a:bodyPr/>
          <a:lstStyle/>
          <a:p>
            <a:endParaRPr lang="zh-TW" altLang="en-US" dirty="0"/>
          </a:p>
        </p:txBody>
      </p:sp>
      <p:pic>
        <p:nvPicPr>
          <p:cNvPr id="1026" name="Picture 2" descr="C:\Users\Apple\Documents\oCam\Capture_2014_03_25_11_25_49_88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96952"/>
            <a:ext cx="8389769"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106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p:txBody>
          <a:bodyPr/>
          <a:lstStyle/>
          <a:p>
            <a:endParaRPr lang="zh-TW" altLang="en-US"/>
          </a:p>
        </p:txBody>
      </p:sp>
      <p:sp>
        <p:nvSpPr>
          <p:cNvPr id="4" name="標題 1"/>
          <p:cNvSpPr>
            <a:spLocks noGrp="1"/>
          </p:cNvSpPr>
          <p:nvPr>
            <p:ph type="title"/>
          </p:nvPr>
        </p:nvSpPr>
        <p:spPr/>
        <p:txBody>
          <a:bodyPr/>
          <a:lstStyle/>
          <a:p>
            <a:r>
              <a:rPr lang="en-US" altLang="zh-TW" dirty="0" smtClean="0"/>
              <a:t>2013 Yahoo</a:t>
            </a:r>
            <a:r>
              <a:rPr lang="zh-TW" altLang="en-US" dirty="0" smtClean="0"/>
              <a:t>有那些大事</a:t>
            </a:r>
            <a:r>
              <a:rPr lang="en-US" altLang="zh-TW" dirty="0" smtClean="0"/>
              <a:t>?</a:t>
            </a:r>
            <a:endParaRPr lang="zh-TW" altLang="en-US" dirty="0"/>
          </a:p>
        </p:txBody>
      </p:sp>
    </p:spTree>
    <p:extLst>
      <p:ext uri="{BB962C8B-B14F-4D97-AF65-F5344CB8AC3E}">
        <p14:creationId xmlns:p14="http://schemas.microsoft.com/office/powerpoint/2010/main" val="3566551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2339752" y="6309319"/>
            <a:ext cx="5544616" cy="397793"/>
          </a:xfrm>
        </p:spPr>
        <p:txBody>
          <a:bodyPr>
            <a:normAutofit lnSpcReduction="10000"/>
          </a:bodyPr>
          <a:lstStyle/>
          <a:p>
            <a:pPr algn="ctr"/>
            <a:r>
              <a:rPr lang="en-US" altLang="zh-TW" dirty="0">
                <a:hlinkClick r:id="rId2"/>
              </a:rPr>
              <a:t>http://tw.news.yahoo.com/year-in-review</a:t>
            </a:r>
            <a:r>
              <a:rPr lang="en-US" altLang="zh-TW" dirty="0"/>
              <a:t>/</a:t>
            </a:r>
            <a:endParaRPr lang="zh-TW" altLang="en-US" dirty="0"/>
          </a:p>
        </p:txBody>
      </p:sp>
      <p:pic>
        <p:nvPicPr>
          <p:cNvPr id="2050" name="Picture 2" descr="C:\Users\Apple\Documents\oCam\Capture_2014_03_25_11_27_50_44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0"/>
            <a:ext cx="5316673" cy="6309320"/>
          </a:xfrm>
          <a:prstGeom prst="rect">
            <a:avLst/>
          </a:prstGeom>
          <a:noFill/>
          <a:extLst>
            <a:ext uri="{909E8E84-426E-40DD-AFC4-6F175D3DCCD1}">
              <a14:hiddenFill xmlns:a14="http://schemas.microsoft.com/office/drawing/2010/main">
                <a:solidFill>
                  <a:srgbClr val="FFFFFF"/>
                </a:solidFill>
              </a14:hiddenFill>
            </a:ext>
          </a:extLst>
        </p:spPr>
      </p:pic>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307839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48680"/>
            <a:ext cx="8229600" cy="1066800"/>
          </a:xfrm>
        </p:spPr>
        <p:txBody>
          <a:bodyPr>
            <a:normAutofit fontScale="90000"/>
          </a:bodyPr>
          <a:lstStyle/>
          <a:p>
            <a:r>
              <a:rPr lang="en-US" altLang="zh-TW" b="1" dirty="0"/>
              <a:t>YouTube</a:t>
            </a:r>
            <a:r>
              <a:rPr lang="zh-TW" altLang="en-US" b="1" dirty="0"/>
              <a:t>最受歡迎點閱王 年賺</a:t>
            </a:r>
            <a:r>
              <a:rPr lang="en-US" altLang="zh-TW" b="1" dirty="0"/>
              <a:t>2.2</a:t>
            </a:r>
            <a:r>
              <a:rPr lang="zh-TW" altLang="en-US" b="1" dirty="0"/>
              <a:t>億元</a:t>
            </a:r>
            <a:br>
              <a:rPr lang="zh-TW" altLang="en-US" b="1" dirty="0"/>
            </a:br>
            <a:endParaRPr lang="zh-TW" altLang="en-US" dirty="0"/>
          </a:p>
        </p:txBody>
      </p:sp>
      <p:pic>
        <p:nvPicPr>
          <p:cNvPr id="1026" name="Picture 2" descr="C:\Users\Apple\Documents\oCam\擷取_2014_12_23_10_35_17_46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124744"/>
            <a:ext cx="6120680" cy="490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7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Yahoo</a:t>
            </a:r>
            <a:r>
              <a:rPr lang="zh-TW" altLang="en-US" dirty="0" smtClean="0"/>
              <a:t>關鍵字建議工具</a:t>
            </a:r>
            <a:endParaRPr lang="zh-TW" altLang="en-US" dirty="0"/>
          </a:p>
        </p:txBody>
      </p:sp>
      <p:sp>
        <p:nvSpPr>
          <p:cNvPr id="5" name="內容版面配置區 4"/>
          <p:cNvSpPr>
            <a:spLocks noGrp="1"/>
          </p:cNvSpPr>
          <p:nvPr>
            <p:ph idx="1"/>
          </p:nvPr>
        </p:nvSpPr>
        <p:spPr/>
        <p:txBody>
          <a:bodyPr/>
          <a:lstStyle/>
          <a:p>
            <a:r>
              <a:rPr lang="zh-TW" altLang="en-US" dirty="0"/>
              <a:t>請到</a:t>
            </a:r>
            <a:r>
              <a:rPr lang="en-US" altLang="zh-TW" dirty="0">
                <a:hlinkClick r:id="rId2"/>
              </a:rPr>
              <a:t>http://</a:t>
            </a:r>
            <a:r>
              <a:rPr lang="en-US" altLang="zh-TW" dirty="0" smtClean="0">
                <a:hlinkClick r:id="rId2"/>
              </a:rPr>
              <a:t>tw.emarketing.yahoo.com/ysm/guide/index101.html</a:t>
            </a:r>
            <a:endParaRPr lang="en-US" altLang="zh-TW" dirty="0" smtClean="0"/>
          </a:p>
          <a:p>
            <a:r>
              <a:rPr lang="zh-TW" altLang="en-US" dirty="0" smtClean="0"/>
              <a:t>使用</a:t>
            </a:r>
            <a:r>
              <a:rPr lang="zh-TW" altLang="en-US" dirty="0"/>
              <a:t>雅虎的關鍵字建議工具</a:t>
            </a:r>
            <a:r>
              <a:rPr lang="zh-TW" altLang="en-US" dirty="0" smtClean="0"/>
              <a:t>。查</a:t>
            </a:r>
            <a:r>
              <a:rPr lang="zh-TW" altLang="en-US" dirty="0"/>
              <a:t>到此關鍵字的上個月搜尋量，以及相關關鍵字的搜尋量。</a:t>
            </a:r>
          </a:p>
        </p:txBody>
      </p:sp>
    </p:spTree>
    <p:extLst>
      <p:ext uri="{BB962C8B-B14F-4D97-AF65-F5344CB8AC3E}">
        <p14:creationId xmlns:p14="http://schemas.microsoft.com/office/powerpoint/2010/main" val="1898379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26" name="Picture 2" descr="C:\Users\Apple\Documents\oCam\Capture_2014_03_18_18_50_15_449.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391147"/>
            <a:ext cx="7117501" cy="6964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203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Google </a:t>
            </a:r>
            <a:r>
              <a:rPr lang="en-US" altLang="zh-TW" dirty="0" err="1" smtClean="0"/>
              <a:t>Adwords</a:t>
            </a:r>
            <a:endParaRPr lang="zh-TW" altLang="en-US" dirty="0"/>
          </a:p>
        </p:txBody>
      </p:sp>
      <p:sp>
        <p:nvSpPr>
          <p:cNvPr id="5" name="文字版面配置區 4"/>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256700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2050" name="Picture 2" descr="C:\Users\Apple\Documents\oCam\Capture_2014_03_18_21_53_54_388.pn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548680"/>
            <a:ext cx="7257650" cy="618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739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229600" cy="1066800"/>
          </a:xfrm>
        </p:spPr>
        <p:txBody>
          <a:bodyPr/>
          <a:lstStyle/>
          <a:p>
            <a:r>
              <a:rPr lang="en-US" altLang="zh-TW" dirty="0">
                <a:hlinkClick r:id="rId2"/>
              </a:rPr>
              <a:t>http://www.google.com/trends/</a:t>
            </a:r>
            <a:endParaRPr lang="zh-TW" altLang="en-US" dirty="0"/>
          </a:p>
        </p:txBody>
      </p:sp>
      <p:pic>
        <p:nvPicPr>
          <p:cNvPr id="6146" name="Picture 2" descr="C:\Users\Apple\Documents\oCam\Capture_2014_03_25_11_37_56_92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412776"/>
            <a:ext cx="8182162" cy="5017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88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92696"/>
            <a:ext cx="8229600" cy="1066800"/>
          </a:xfrm>
        </p:spPr>
        <p:txBody>
          <a:bodyPr/>
          <a:lstStyle/>
          <a:p>
            <a:r>
              <a:rPr lang="en-US" altLang="zh-TW" dirty="0" smtClean="0"/>
              <a:t>GOOGLE</a:t>
            </a:r>
            <a:r>
              <a:rPr lang="zh-TW" altLang="en-US" dirty="0" smtClean="0"/>
              <a:t>熱搜排行榜</a:t>
            </a:r>
            <a:endParaRPr lang="zh-TW" altLang="en-US" dirty="0"/>
          </a:p>
        </p:txBody>
      </p:sp>
      <p:pic>
        <p:nvPicPr>
          <p:cNvPr id="7170" name="Picture 2" descr="C:\Users\Apple\Documents\oCam\Capture_2014_03_25_11_41_52_72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8514572"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40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92696"/>
            <a:ext cx="8229600" cy="1066800"/>
          </a:xfrm>
        </p:spPr>
        <p:txBody>
          <a:bodyPr/>
          <a:lstStyle/>
          <a:p>
            <a:r>
              <a:rPr lang="en-US" altLang="zh-TW" dirty="0" smtClean="0"/>
              <a:t>GOOGLE</a:t>
            </a:r>
            <a:r>
              <a:rPr lang="zh-TW" altLang="en-US" dirty="0" smtClean="0"/>
              <a:t>熱搜排行榜</a:t>
            </a:r>
            <a:endParaRPr lang="zh-TW" altLang="en-US" dirty="0"/>
          </a:p>
        </p:txBody>
      </p:sp>
      <p:pic>
        <p:nvPicPr>
          <p:cNvPr id="8194" name="Picture 2" descr="C:\Users\Apple\Documents\oCam\Capture_2014_03_25_11_41_56_8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8514572"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140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92696"/>
            <a:ext cx="8229600" cy="1066800"/>
          </a:xfrm>
        </p:spPr>
        <p:txBody>
          <a:bodyPr/>
          <a:lstStyle/>
          <a:p>
            <a:r>
              <a:rPr lang="en-US" altLang="zh-TW" dirty="0" smtClean="0"/>
              <a:t>GOOGLE</a:t>
            </a:r>
            <a:r>
              <a:rPr lang="zh-TW" altLang="en-US" dirty="0" smtClean="0"/>
              <a:t>熱搜排行榜</a:t>
            </a:r>
            <a:endParaRPr lang="zh-TW" altLang="en-US" dirty="0"/>
          </a:p>
        </p:txBody>
      </p:sp>
      <p:pic>
        <p:nvPicPr>
          <p:cNvPr id="9218" name="Picture 2" descr="C:\Users\Apple\Documents\oCam\Capture_2014_03_25_11_42_10_17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8647612"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140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242" name="Picture 2" descr="C:\Users\Apple\Documents\oCam\Capture_2014_03_25_11_44_04_97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16632"/>
            <a:ext cx="6912768" cy="665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38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登錄你的網站</a:t>
            </a:r>
          </a:p>
        </p:txBody>
      </p:sp>
      <p:sp>
        <p:nvSpPr>
          <p:cNvPr id="5" name="文字版面配置區 4"/>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25842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92696"/>
            <a:ext cx="8229600" cy="1066800"/>
          </a:xfrm>
        </p:spPr>
        <p:txBody>
          <a:bodyPr/>
          <a:lstStyle/>
          <a:p>
            <a:r>
              <a:rPr lang="en-US" altLang="zh-TW" dirty="0" err="1" smtClean="0"/>
              <a:t>PewDiePie</a:t>
            </a:r>
            <a:endParaRPr lang="zh-TW" altLang="en-US" dirty="0"/>
          </a:p>
        </p:txBody>
      </p:sp>
      <p:sp>
        <p:nvSpPr>
          <p:cNvPr id="3" name="內容版面配置區 2"/>
          <p:cNvSpPr>
            <a:spLocks noGrp="1"/>
          </p:cNvSpPr>
          <p:nvPr>
            <p:ph idx="1"/>
          </p:nvPr>
        </p:nvSpPr>
        <p:spPr>
          <a:xfrm>
            <a:off x="457200" y="1772816"/>
            <a:ext cx="8229600" cy="4801720"/>
          </a:xfrm>
        </p:spPr>
        <p:txBody>
          <a:bodyPr>
            <a:normAutofit fontScale="77500" lnSpcReduction="20000"/>
          </a:bodyPr>
          <a:lstStyle/>
          <a:p>
            <a:r>
              <a:rPr lang="zh-TW" altLang="en-US" dirty="0"/>
              <a:t>誰是</a:t>
            </a:r>
            <a:r>
              <a:rPr lang="en-US" altLang="zh-TW" dirty="0"/>
              <a:t>2014</a:t>
            </a:r>
            <a:r>
              <a:rPr lang="zh-TW" altLang="en-US" dirty="0"/>
              <a:t>年</a:t>
            </a:r>
            <a:r>
              <a:rPr lang="en-US" altLang="zh-TW" dirty="0"/>
              <a:t>YouTube</a:t>
            </a:r>
            <a:r>
              <a:rPr lang="zh-TW" altLang="en-US" dirty="0"/>
              <a:t>最受歡迎的大咖？青少年最愛的泰勒絲、賈斯汀？還是比爾蓋茲、華人首富馬雲？他不是大明星，但說他是網路大咖，沒人敢有意見。</a:t>
            </a:r>
            <a:r>
              <a:rPr lang="en-US" altLang="zh-TW" dirty="0"/>
              <a:t>《</a:t>
            </a:r>
            <a:r>
              <a:rPr lang="zh-TW" altLang="en-US" dirty="0"/>
              <a:t>每日電訊報</a:t>
            </a:r>
            <a:r>
              <a:rPr lang="en-US" altLang="zh-TW" dirty="0"/>
              <a:t>》</a:t>
            </a:r>
            <a:r>
              <a:rPr lang="zh-TW" altLang="en-US" dirty="0"/>
              <a:t>報導，來自瑞典的</a:t>
            </a:r>
            <a:r>
              <a:rPr lang="en-US" altLang="zh-TW" dirty="0"/>
              <a:t>25</a:t>
            </a:r>
            <a:r>
              <a:rPr lang="zh-TW" altLang="en-US" dirty="0"/>
              <a:t>歲年輕人菲力斯伯格（</a:t>
            </a:r>
            <a:r>
              <a:rPr lang="en-US" altLang="zh-TW" dirty="0"/>
              <a:t>Felix </a:t>
            </a:r>
            <a:r>
              <a:rPr lang="en-US" altLang="zh-TW" dirty="0" err="1"/>
              <a:t>Arvid</a:t>
            </a:r>
            <a:r>
              <a:rPr lang="en-US" altLang="zh-TW" dirty="0"/>
              <a:t> Ulf </a:t>
            </a:r>
            <a:r>
              <a:rPr lang="en-US" altLang="zh-TW" dirty="0" err="1"/>
              <a:t>Kjellberg</a:t>
            </a:r>
            <a:r>
              <a:rPr lang="zh-TW" altLang="en-US" dirty="0"/>
              <a:t>）光靠在網路上說說唱唱、搞笑、教人打電動等年輕人喜愛的搞笑影片，就輕鬆擁有</a:t>
            </a:r>
            <a:r>
              <a:rPr lang="en-US" altLang="zh-TW" dirty="0"/>
              <a:t>3200</a:t>
            </a:r>
            <a:r>
              <a:rPr lang="zh-TW" altLang="en-US" dirty="0"/>
              <a:t>萬人訂閱的成績；用點閱率、發行量來計算，當之無愧是</a:t>
            </a:r>
            <a:r>
              <a:rPr lang="en-US" altLang="zh-TW" dirty="0"/>
              <a:t>2014</a:t>
            </a:r>
            <a:r>
              <a:rPr lang="zh-TW" altLang="en-US" dirty="0"/>
              <a:t>年最受歡迎的網路明星。</a:t>
            </a:r>
          </a:p>
          <a:p>
            <a:r>
              <a:rPr lang="zh-TW" altLang="en-US" dirty="0"/>
              <a:t>菲力斯伯格在網路上廣為人所知的名字是</a:t>
            </a:r>
            <a:r>
              <a:rPr lang="en-US" altLang="zh-TW" dirty="0" err="1"/>
              <a:t>PewDiePie</a:t>
            </a:r>
            <a:r>
              <a:rPr lang="zh-TW" altLang="en-US" dirty="0"/>
              <a:t>，他受歡迎的主力是在網站上貼出影片教人玩電玩（</a:t>
            </a:r>
            <a:r>
              <a:rPr lang="en-US" altLang="zh-TW" dirty="0"/>
              <a:t>http://www.pewdiepie.com</a:t>
            </a:r>
            <a:r>
              <a:rPr lang="zh-TW" altLang="en-US" dirty="0"/>
              <a:t>），尤其是</a:t>
            </a:r>
            <a:r>
              <a:rPr lang="en-US" altLang="zh-TW" dirty="0"/>
              <a:t>Lets Play</a:t>
            </a:r>
            <a:r>
              <a:rPr lang="zh-TW" altLang="en-US" dirty="0"/>
              <a:t>的恐怖遊戲與動作遊戲；他的電玩短片點擊率已超過</a:t>
            </a:r>
            <a:r>
              <a:rPr lang="en-US" altLang="zh-TW" dirty="0"/>
              <a:t>70</a:t>
            </a:r>
            <a:r>
              <a:rPr lang="zh-TW" altLang="en-US" dirty="0"/>
              <a:t>億人次，有</a:t>
            </a:r>
            <a:r>
              <a:rPr lang="en-US" altLang="zh-TW" dirty="0"/>
              <a:t>3200</a:t>
            </a:r>
            <a:r>
              <a:rPr lang="zh-TW" altLang="en-US" dirty="0"/>
              <a:t>萬人訂閱。這</a:t>
            </a:r>
            <a:r>
              <a:rPr lang="en-US" altLang="zh-TW" dirty="0"/>
              <a:t>3200</a:t>
            </a:r>
            <a:r>
              <a:rPr lang="zh-TW" altLang="en-US" dirty="0"/>
              <a:t>萬人在網路上支持他，被他暱稱為「</a:t>
            </a:r>
            <a:r>
              <a:rPr lang="en-US" altLang="zh-TW" dirty="0"/>
              <a:t>Bro Army</a:t>
            </a:r>
            <a:r>
              <a:rPr lang="zh-TW" altLang="en-US" dirty="0"/>
              <a:t>」。</a:t>
            </a:r>
          </a:p>
          <a:p>
            <a:r>
              <a:rPr lang="zh-TW" altLang="en-US" dirty="0"/>
              <a:t>才</a:t>
            </a:r>
            <a:r>
              <a:rPr lang="en-US" altLang="zh-TW" dirty="0"/>
              <a:t>25</a:t>
            </a:r>
            <a:r>
              <a:rPr lang="zh-TW" altLang="en-US" dirty="0"/>
              <a:t>歲的他，每年光從這個網站上可以賺取</a:t>
            </a:r>
            <a:r>
              <a:rPr lang="en-US" altLang="zh-TW" dirty="0"/>
              <a:t>700</a:t>
            </a:r>
            <a:r>
              <a:rPr lang="zh-TW" altLang="en-US" dirty="0"/>
              <a:t>萬美元（約</a:t>
            </a:r>
            <a:r>
              <a:rPr lang="en-US" altLang="zh-TW" dirty="0"/>
              <a:t>2.2</a:t>
            </a:r>
            <a:r>
              <a:rPr lang="zh-TW" altLang="en-US" dirty="0"/>
              <a:t>億元）廣告費，靠著超人氣，菲力斯伯格今年已經贏得</a:t>
            </a:r>
            <a:r>
              <a:rPr lang="en-US" altLang="zh-TW" dirty="0"/>
              <a:t>4</a:t>
            </a:r>
            <a:r>
              <a:rPr lang="zh-TW" altLang="en-US" dirty="0"/>
              <a:t>項社交媒體大獎。</a:t>
            </a:r>
          </a:p>
          <a:p>
            <a:endParaRPr lang="zh-TW" altLang="en-US" dirty="0"/>
          </a:p>
        </p:txBody>
      </p:sp>
    </p:spTree>
    <p:extLst>
      <p:ext uri="{BB962C8B-B14F-4D97-AF65-F5344CB8AC3E}">
        <p14:creationId xmlns:p14="http://schemas.microsoft.com/office/powerpoint/2010/main" val="1776456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Google</a:t>
            </a:r>
            <a:r>
              <a:rPr lang="zh-TW" altLang="en-US" dirty="0" smtClean="0"/>
              <a:t>搜尋引擎登錄</a:t>
            </a:r>
            <a:endParaRPr lang="zh-TW" altLang="en-US"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40873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a:xfrm>
            <a:off x="611560" y="6229189"/>
            <a:ext cx="7772400" cy="511696"/>
          </a:xfrm>
        </p:spPr>
        <p:txBody>
          <a:bodyPr>
            <a:normAutofit fontScale="92500"/>
          </a:bodyPr>
          <a:lstStyle/>
          <a:p>
            <a:r>
              <a:rPr lang="en-US" altLang="zh-TW" dirty="0">
                <a:hlinkClick r:id="rId2"/>
              </a:rPr>
              <a:t>https://www.google.com/webmasters/tools/submit-url?hl=zh-TW</a:t>
            </a:r>
            <a:endParaRPr lang="zh-TW" altLang="en-US" dirty="0"/>
          </a:p>
        </p:txBody>
      </p:sp>
      <p:pic>
        <p:nvPicPr>
          <p:cNvPr id="3074" name="Picture 2" descr="C:\Users\Apple\Documents\oCam\Capture_2014_04_01_19_43_03_3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371" y="548680"/>
            <a:ext cx="6162675"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092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Yahoo</a:t>
            </a:r>
            <a:r>
              <a:rPr lang="zh-TW" altLang="en-US" dirty="0"/>
              <a:t>搜尋引擎登錄</a:t>
            </a: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04216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文字版面配置區 2"/>
          <p:cNvSpPr>
            <a:spLocks noGrp="1"/>
          </p:cNvSpPr>
          <p:nvPr>
            <p:ph type="body" idx="1"/>
          </p:nvPr>
        </p:nvSpPr>
        <p:spPr>
          <a:xfrm>
            <a:off x="611560" y="6252567"/>
            <a:ext cx="7772400" cy="583704"/>
          </a:xfrm>
        </p:spPr>
        <p:txBody>
          <a:bodyPr>
            <a:normAutofit fontScale="77500" lnSpcReduction="20000"/>
          </a:bodyPr>
          <a:lstStyle/>
          <a:p>
            <a:r>
              <a:rPr lang="en-US" altLang="zh-TW" dirty="0">
                <a:hlinkClick r:id="rId2"/>
              </a:rPr>
              <a:t>http://hk.search.yahoo.com/info/submit;_ylt=A8tUwZG8pjpTehYAdbtr1gt.;_ylu=X3oDMTBydTdmYjgyBHNlYwNzcgRwb3MDMQRjb2xvA3R3MQR2dGlkAw--</a:t>
            </a:r>
            <a:endParaRPr lang="zh-TW" altLang="en-US" dirty="0"/>
          </a:p>
        </p:txBody>
      </p:sp>
      <p:pic>
        <p:nvPicPr>
          <p:cNvPr id="4098" name="Picture 2" descr="C:\Users\Apple\Documents\oCam\Capture_2014_04_01_19_45_33_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3" y="862013"/>
            <a:ext cx="7419975"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5909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文字版面配置區 2"/>
          <p:cNvSpPr>
            <a:spLocks noGrp="1"/>
          </p:cNvSpPr>
          <p:nvPr>
            <p:ph type="body" idx="1"/>
          </p:nvPr>
        </p:nvSpPr>
        <p:spPr>
          <a:xfrm>
            <a:off x="467544" y="116632"/>
            <a:ext cx="7772400" cy="360040"/>
          </a:xfrm>
        </p:spPr>
        <p:txBody>
          <a:bodyPr>
            <a:noAutofit/>
          </a:bodyPr>
          <a:lstStyle/>
          <a:p>
            <a:r>
              <a:rPr lang="en-US" altLang="zh-TW" sz="1100" dirty="0" smtClean="0">
                <a:solidFill>
                  <a:schemeClr val="bg1"/>
                </a:solidFill>
              </a:rPr>
              <a:t>Free Search Engine Submit</a:t>
            </a:r>
          </a:p>
          <a:p>
            <a:r>
              <a:rPr lang="en-US" altLang="zh-TW" sz="1100" dirty="0" smtClean="0">
                <a:solidFill>
                  <a:schemeClr val="bg1"/>
                </a:solidFill>
              </a:rPr>
              <a:t>/</a:t>
            </a:r>
            <a:endParaRPr lang="zh-TW" altLang="en-US" sz="1100" dirty="0">
              <a:solidFill>
                <a:schemeClr val="bg1"/>
              </a:solidFill>
            </a:endParaRPr>
          </a:p>
        </p:txBody>
      </p:sp>
      <p:pic>
        <p:nvPicPr>
          <p:cNvPr id="2050" name="Picture 2" descr="C:\Users\Apple\Documents\oCam\Capture_2014_04_01_19_40_04_6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8799884" cy="6185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30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文字版面配置區 2"/>
          <p:cNvSpPr>
            <a:spLocks noGrp="1"/>
          </p:cNvSpPr>
          <p:nvPr>
            <p:ph type="body" idx="1"/>
          </p:nvPr>
        </p:nvSpPr>
        <p:spPr>
          <a:xfrm>
            <a:off x="539552" y="0"/>
            <a:ext cx="7772400" cy="432048"/>
          </a:xfrm>
        </p:spPr>
        <p:txBody>
          <a:bodyPr/>
          <a:lstStyle/>
          <a:p>
            <a:r>
              <a:rPr lang="en-US" altLang="zh-TW" dirty="0">
                <a:solidFill>
                  <a:schemeClr val="bg1"/>
                </a:solidFill>
                <a:hlinkClick r:id="rId2"/>
              </a:rPr>
              <a:t>http://www.submitexpress.com/free-submission.html</a:t>
            </a:r>
            <a:endParaRPr lang="zh-TW" altLang="en-US" dirty="0">
              <a:solidFill>
                <a:schemeClr val="bg1"/>
              </a:solidFill>
            </a:endParaRPr>
          </a:p>
        </p:txBody>
      </p:sp>
      <p:pic>
        <p:nvPicPr>
          <p:cNvPr id="1026" name="Picture 2" descr="C:\Users\Apple\Documents\oCam\Capture_2014_04_01_19_34_32_58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08273"/>
            <a:ext cx="8674194"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3392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在網站設定</a:t>
            </a:r>
            <a:r>
              <a:rPr lang="zh-TW" altLang="en-US" dirty="0"/>
              <a:t>關鍵字</a:t>
            </a: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57819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dirty="0"/>
          </a:p>
        </p:txBody>
      </p:sp>
      <p:pic>
        <p:nvPicPr>
          <p:cNvPr id="3075" name="Picture 3" descr="C:\Users\Apple\Documents\oCam\擷取_2014_12_23_10_40_22_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294" y="188640"/>
            <a:ext cx="6648589" cy="6492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885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5791200"/>
            <a:ext cx="8229600" cy="1066800"/>
          </a:xfrm>
        </p:spPr>
        <p:txBody>
          <a:bodyPr/>
          <a:lstStyle/>
          <a:p>
            <a:r>
              <a:rPr lang="en-US" altLang="zh-TW" dirty="0">
                <a:hlinkClick r:id="rId2"/>
              </a:rPr>
              <a:t>http://www.pewdiepie.com/</a:t>
            </a:r>
            <a:endParaRPr lang="zh-TW" altLang="en-US" dirty="0"/>
          </a:p>
        </p:txBody>
      </p:sp>
      <p:pic>
        <p:nvPicPr>
          <p:cNvPr id="2050" name="Picture 2" descr="C:\Users\Apple\Documents\oCam\擷取_2014_12_23_10_37_09_980.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624" y="620687"/>
            <a:ext cx="5832648" cy="542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031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92696"/>
            <a:ext cx="8229600" cy="1066800"/>
          </a:xfrm>
        </p:spPr>
        <p:txBody>
          <a:bodyPr/>
          <a:lstStyle/>
          <a:p>
            <a:r>
              <a:rPr lang="zh-TW" altLang="en-US" dirty="0" smtClean="0"/>
              <a:t>前言</a:t>
            </a:r>
            <a:r>
              <a:rPr lang="en-US" altLang="zh-TW" dirty="0" smtClean="0"/>
              <a:t>: </a:t>
            </a:r>
            <a:r>
              <a:rPr lang="zh-TW" altLang="en-US" dirty="0" smtClean="0"/>
              <a:t>為何需要</a:t>
            </a:r>
            <a:r>
              <a:rPr lang="en-US" altLang="zh-TW" dirty="0" smtClean="0"/>
              <a:t>SEO</a:t>
            </a:r>
            <a:endParaRPr lang="zh-TW" altLang="en-US" dirty="0"/>
          </a:p>
        </p:txBody>
      </p:sp>
      <p:sp>
        <p:nvSpPr>
          <p:cNvPr id="3" name="內容版面配置區 2"/>
          <p:cNvSpPr>
            <a:spLocks noGrp="1"/>
          </p:cNvSpPr>
          <p:nvPr>
            <p:ph idx="1"/>
          </p:nvPr>
        </p:nvSpPr>
        <p:spPr>
          <a:xfrm>
            <a:off x="457200" y="1628800"/>
            <a:ext cx="8229600" cy="4945736"/>
          </a:xfrm>
        </p:spPr>
        <p:txBody>
          <a:bodyPr>
            <a:normAutofit/>
          </a:bodyPr>
          <a:lstStyle/>
          <a:p>
            <a:r>
              <a:rPr lang="zh-TW" altLang="en-US" dirty="0">
                <a:latin typeface="+mj-ea"/>
                <a:ea typeface="+mj-ea"/>
              </a:rPr>
              <a:t>大家為了讓自己的網站被搜尋結果排名在前面，一直很積極地研究</a:t>
            </a:r>
            <a:r>
              <a:rPr lang="en-US" altLang="zh-TW" dirty="0">
                <a:latin typeface="+mj-ea"/>
                <a:ea typeface="+mj-ea"/>
              </a:rPr>
              <a:t>SEO</a:t>
            </a:r>
            <a:r>
              <a:rPr lang="zh-TW" altLang="en-US" dirty="0">
                <a:latin typeface="+mj-ea"/>
                <a:ea typeface="+mj-ea"/>
              </a:rPr>
              <a:t>，研究哪些關鍵字是大家比較常查詢的，以利在自己的網站上多放那些關鍵字，好讓大家比較容易搜尋的</a:t>
            </a:r>
            <a:r>
              <a:rPr lang="zh-TW" altLang="en-US" dirty="0" smtClean="0">
                <a:latin typeface="+mj-ea"/>
                <a:ea typeface="+mj-ea"/>
              </a:rPr>
              <a:t>到。</a:t>
            </a:r>
            <a:endParaRPr lang="en-US" altLang="zh-TW" dirty="0" smtClean="0">
              <a:latin typeface="+mj-ea"/>
              <a:ea typeface="+mj-ea"/>
            </a:endParaRPr>
          </a:p>
          <a:p>
            <a:r>
              <a:rPr lang="zh-TW" altLang="en-US" dirty="0" smtClean="0">
                <a:latin typeface="+mj-ea"/>
                <a:ea typeface="+mj-ea"/>
              </a:rPr>
              <a:t>為此</a:t>
            </a:r>
            <a:r>
              <a:rPr lang="zh-TW" altLang="en-US" dirty="0">
                <a:latin typeface="+mj-ea"/>
                <a:ea typeface="+mj-ea"/>
              </a:rPr>
              <a:t>，我們常會藉助</a:t>
            </a:r>
            <a:r>
              <a:rPr lang="en-US" altLang="zh-TW" dirty="0">
                <a:latin typeface="+mj-ea"/>
                <a:ea typeface="+mj-ea"/>
              </a:rPr>
              <a:t>Google Trends</a:t>
            </a:r>
            <a:r>
              <a:rPr lang="zh-TW" altLang="en-US" dirty="0">
                <a:latin typeface="+mj-ea"/>
                <a:ea typeface="+mj-ea"/>
              </a:rPr>
              <a:t>和</a:t>
            </a:r>
            <a:r>
              <a:rPr lang="en-US" altLang="zh-TW" dirty="0">
                <a:latin typeface="+mj-ea"/>
                <a:ea typeface="+mj-ea"/>
              </a:rPr>
              <a:t>Google insights</a:t>
            </a:r>
            <a:r>
              <a:rPr lang="zh-TW" altLang="en-US" dirty="0">
                <a:latin typeface="+mj-ea"/>
                <a:ea typeface="+mj-ea"/>
              </a:rPr>
              <a:t>來輔助我們當作參考決策，但是</a:t>
            </a:r>
            <a:r>
              <a:rPr lang="en-US" altLang="zh-TW" dirty="0">
                <a:latin typeface="+mj-ea"/>
                <a:ea typeface="+mj-ea"/>
              </a:rPr>
              <a:t>Google Trends</a:t>
            </a:r>
            <a:r>
              <a:rPr lang="zh-TW" altLang="en-US" dirty="0">
                <a:latin typeface="+mj-ea"/>
                <a:ea typeface="+mj-ea"/>
              </a:rPr>
              <a:t>和</a:t>
            </a:r>
            <a:r>
              <a:rPr lang="en-US" altLang="zh-TW" dirty="0">
                <a:latin typeface="+mj-ea"/>
                <a:ea typeface="+mj-ea"/>
              </a:rPr>
              <a:t>Google insights</a:t>
            </a:r>
            <a:r>
              <a:rPr lang="zh-TW" altLang="en-US" dirty="0">
                <a:latin typeface="+mj-ea"/>
                <a:ea typeface="+mj-ea"/>
              </a:rPr>
              <a:t>的熱門關鍵字只能看出趨勢，不易了解真正被搜尋次數，且其中熱門搜尋國家和地區還是採用相對比較值，如此更無法真正得知此關鍵字的熱門程度，只能看出相關熱門程度，那要如何得知真正的熱門程度呢</a:t>
            </a:r>
            <a:r>
              <a:rPr lang="en-US" altLang="zh-TW" dirty="0">
                <a:latin typeface="+mj-ea"/>
                <a:ea typeface="+mj-ea"/>
              </a:rPr>
              <a:t>?</a:t>
            </a:r>
            <a:endParaRPr lang="zh-TW" altLang="en-US" dirty="0">
              <a:latin typeface="+mj-ea"/>
              <a:ea typeface="+mj-ea"/>
            </a:endParaRPr>
          </a:p>
        </p:txBody>
      </p:sp>
    </p:spTree>
    <p:extLst>
      <p:ext uri="{BB962C8B-B14F-4D97-AF65-F5344CB8AC3E}">
        <p14:creationId xmlns:p14="http://schemas.microsoft.com/office/powerpoint/2010/main" val="2016093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關鍵字搜尋分析工具</a:t>
            </a:r>
            <a:r>
              <a:rPr lang="en-US" altLang="zh-TW" dirty="0" smtClean="0"/>
              <a:t>~Google</a:t>
            </a:r>
            <a:endParaRPr lang="zh-TW" altLang="en-US" dirty="0"/>
          </a:p>
        </p:txBody>
      </p:sp>
      <p:sp>
        <p:nvSpPr>
          <p:cNvPr id="3" name="內容版面配置區 2"/>
          <p:cNvSpPr>
            <a:spLocks noGrp="1"/>
          </p:cNvSpPr>
          <p:nvPr>
            <p:ph idx="1"/>
          </p:nvPr>
        </p:nvSpPr>
        <p:spPr/>
        <p:txBody>
          <a:bodyPr/>
          <a:lstStyle/>
          <a:p>
            <a:r>
              <a:rPr lang="zh-TW" altLang="en-US" dirty="0">
                <a:latin typeface="+mj-ea"/>
                <a:ea typeface="+mj-ea"/>
              </a:rPr>
              <a:t>國外</a:t>
            </a:r>
            <a:r>
              <a:rPr lang="en-US" altLang="zh-TW" dirty="0">
                <a:latin typeface="+mj-ea"/>
                <a:ea typeface="+mj-ea"/>
              </a:rPr>
              <a:t>︰</a:t>
            </a:r>
            <a:r>
              <a:rPr lang="en-US" altLang="zh-TW" dirty="0">
                <a:latin typeface="+mj-ea"/>
                <a:ea typeface="+mj-ea"/>
                <a:hlinkClick r:id="rId2"/>
              </a:rPr>
              <a:t>http://www.google.com/trends</a:t>
            </a:r>
            <a:r>
              <a:rPr lang="en-US" altLang="zh-TW" dirty="0">
                <a:latin typeface="+mj-ea"/>
                <a:ea typeface="+mj-ea"/>
              </a:rPr>
              <a:t> </a:t>
            </a:r>
            <a:endParaRPr lang="en-US" altLang="zh-TW" dirty="0" smtClean="0">
              <a:latin typeface="+mj-ea"/>
              <a:ea typeface="+mj-ea"/>
            </a:endParaRPr>
          </a:p>
          <a:p>
            <a:r>
              <a:rPr lang="zh-TW" altLang="en-US" dirty="0" smtClean="0">
                <a:latin typeface="+mj-ea"/>
                <a:ea typeface="+mj-ea"/>
              </a:rPr>
              <a:t>中國</a:t>
            </a:r>
            <a:r>
              <a:rPr lang="en-US" altLang="zh-TW" dirty="0">
                <a:latin typeface="+mj-ea"/>
                <a:ea typeface="+mj-ea"/>
              </a:rPr>
              <a:t>︰</a:t>
            </a:r>
            <a:r>
              <a:rPr lang="en-US" altLang="zh-TW" dirty="0">
                <a:latin typeface="+mj-ea"/>
                <a:ea typeface="+mj-ea"/>
                <a:hlinkClick r:id="rId3"/>
              </a:rPr>
              <a:t>http://</a:t>
            </a:r>
            <a:r>
              <a:rPr lang="en-US" altLang="zh-TW" dirty="0" smtClean="0">
                <a:latin typeface="+mj-ea"/>
                <a:ea typeface="+mj-ea"/>
                <a:hlinkClick r:id="rId3"/>
              </a:rPr>
              <a:t>www.google.cn/trends</a:t>
            </a:r>
            <a:endParaRPr lang="en-US" altLang="zh-TW" dirty="0" smtClean="0">
              <a:latin typeface="+mj-ea"/>
              <a:ea typeface="+mj-ea"/>
            </a:endParaRPr>
          </a:p>
          <a:p>
            <a:r>
              <a:rPr lang="zh-TW" altLang="en-US" dirty="0" smtClean="0">
                <a:latin typeface="+mj-ea"/>
                <a:ea typeface="+mj-ea"/>
              </a:rPr>
              <a:t>香港</a:t>
            </a:r>
            <a:r>
              <a:rPr lang="en-US" altLang="zh-TW" dirty="0">
                <a:latin typeface="+mj-ea"/>
                <a:ea typeface="+mj-ea"/>
              </a:rPr>
              <a:t>︰</a:t>
            </a:r>
            <a:r>
              <a:rPr lang="en-US" altLang="zh-TW" dirty="0">
                <a:latin typeface="+mj-ea"/>
                <a:ea typeface="+mj-ea"/>
                <a:hlinkClick r:id="rId4"/>
              </a:rPr>
              <a:t>http://</a:t>
            </a:r>
            <a:r>
              <a:rPr lang="en-US" altLang="zh-TW" dirty="0" smtClean="0">
                <a:latin typeface="+mj-ea"/>
                <a:ea typeface="+mj-ea"/>
                <a:hlinkClick r:id="rId4"/>
              </a:rPr>
              <a:t>www.google.com.hk/trends</a:t>
            </a:r>
            <a:endParaRPr lang="en-US" altLang="zh-TW" dirty="0" smtClean="0">
              <a:latin typeface="+mj-ea"/>
              <a:ea typeface="+mj-ea"/>
            </a:endParaRPr>
          </a:p>
          <a:p>
            <a:r>
              <a:rPr lang="zh-TW" altLang="en-US" dirty="0" smtClean="0">
                <a:latin typeface="+mj-ea"/>
                <a:ea typeface="+mj-ea"/>
              </a:rPr>
              <a:t>台灣</a:t>
            </a:r>
            <a:r>
              <a:rPr lang="en-US" altLang="zh-TW" dirty="0">
                <a:latin typeface="+mj-ea"/>
                <a:ea typeface="+mj-ea"/>
              </a:rPr>
              <a:t>︰</a:t>
            </a:r>
            <a:r>
              <a:rPr lang="en-US" altLang="zh-TW" dirty="0">
                <a:latin typeface="+mj-ea"/>
                <a:ea typeface="+mj-ea"/>
                <a:hlinkClick r:id="rId5"/>
              </a:rPr>
              <a:t>http://www.google.com.tw/trends</a:t>
            </a:r>
            <a:endParaRPr lang="zh-TW" altLang="en-US" dirty="0">
              <a:latin typeface="+mj-ea"/>
              <a:ea typeface="+mj-ea"/>
            </a:endParaRPr>
          </a:p>
        </p:txBody>
      </p:sp>
    </p:spTree>
    <p:extLst>
      <p:ext uri="{BB962C8B-B14F-4D97-AF65-F5344CB8AC3E}">
        <p14:creationId xmlns:p14="http://schemas.microsoft.com/office/powerpoint/2010/main" val="1758670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67544" y="404664"/>
            <a:ext cx="7772400" cy="1362075"/>
          </a:xfrm>
        </p:spPr>
        <p:txBody>
          <a:bodyPr/>
          <a:lstStyle/>
          <a:p>
            <a:r>
              <a:rPr lang="en-US" altLang="zh-TW" dirty="0" smtClean="0"/>
              <a:t>Google</a:t>
            </a:r>
            <a:r>
              <a:rPr lang="zh-TW" altLang="en-US" dirty="0" smtClean="0"/>
              <a:t>的關鍵字工具</a:t>
            </a:r>
            <a:endParaRPr lang="zh-TW" altLang="en-US" dirty="0"/>
          </a:p>
        </p:txBody>
      </p:sp>
      <p:sp>
        <p:nvSpPr>
          <p:cNvPr id="3" name="內容版面配置區 2"/>
          <p:cNvSpPr>
            <a:spLocks noGrp="1"/>
          </p:cNvSpPr>
          <p:nvPr>
            <p:ph type="body" idx="1"/>
          </p:nvPr>
        </p:nvSpPr>
        <p:spPr>
          <a:xfrm>
            <a:off x="722313" y="1988840"/>
            <a:ext cx="7772400" cy="4248472"/>
          </a:xfrm>
        </p:spPr>
        <p:txBody>
          <a:bodyPr>
            <a:normAutofit/>
          </a:bodyPr>
          <a:lstStyle/>
          <a:p>
            <a:pPr marL="502920" indent="-457200">
              <a:buFont typeface="Arial" pitchFamily="34" charset="0"/>
              <a:buChar char="•"/>
            </a:pPr>
            <a:r>
              <a:rPr lang="zh-TW" altLang="en-US" dirty="0">
                <a:latin typeface="+mj-ea"/>
                <a:ea typeface="+mj-ea"/>
              </a:rPr>
              <a:t>搜尋趨勢熱門</a:t>
            </a:r>
            <a:r>
              <a:rPr lang="zh-TW" altLang="en-US" dirty="0" smtClean="0">
                <a:latin typeface="+mj-ea"/>
                <a:ea typeface="+mj-ea"/>
              </a:rPr>
              <a:t>排行榜</a:t>
            </a:r>
            <a:endParaRPr lang="en-US" altLang="zh-TW" dirty="0" smtClean="0">
              <a:latin typeface="+mj-ea"/>
              <a:ea typeface="+mj-ea"/>
            </a:endParaRPr>
          </a:p>
          <a:p>
            <a:pPr marL="754380" lvl="1" indent="-342900">
              <a:buFont typeface="Arial" pitchFamily="34" charset="0"/>
              <a:buChar char="•"/>
            </a:pPr>
            <a:r>
              <a:rPr lang="en-US" altLang="zh-TW" dirty="0" smtClean="0">
                <a:latin typeface="+mj-ea"/>
                <a:ea typeface="+mj-ea"/>
                <a:hlinkClick r:id="rId2"/>
              </a:rPr>
              <a:t>http</a:t>
            </a:r>
            <a:r>
              <a:rPr lang="en-US" altLang="zh-TW" dirty="0">
                <a:latin typeface="+mj-ea"/>
                <a:ea typeface="+mj-ea"/>
                <a:hlinkClick r:id="rId2"/>
              </a:rPr>
              <a:t>://</a:t>
            </a:r>
            <a:r>
              <a:rPr lang="en-US" altLang="zh-TW" dirty="0" smtClean="0">
                <a:latin typeface="+mj-ea"/>
                <a:ea typeface="+mj-ea"/>
                <a:hlinkClick r:id="rId2"/>
              </a:rPr>
              <a:t>www.google.com/trends/topcharts</a:t>
            </a:r>
            <a:endParaRPr lang="en-US" altLang="zh-TW" dirty="0" smtClean="0">
              <a:latin typeface="+mj-ea"/>
              <a:ea typeface="+mj-ea"/>
            </a:endParaRPr>
          </a:p>
          <a:p>
            <a:pPr marL="502920" indent="-457200">
              <a:buFont typeface="Arial" pitchFamily="34" charset="0"/>
              <a:buChar char="•"/>
            </a:pPr>
            <a:r>
              <a:rPr lang="zh-TW" altLang="en-US" dirty="0" smtClean="0">
                <a:latin typeface="+mj-ea"/>
                <a:ea typeface="+mj-ea"/>
              </a:rPr>
              <a:t>探索趨勢</a:t>
            </a:r>
            <a:endParaRPr lang="en-US" altLang="zh-TW" dirty="0" smtClean="0">
              <a:latin typeface="+mj-ea"/>
              <a:ea typeface="+mj-ea"/>
            </a:endParaRPr>
          </a:p>
          <a:p>
            <a:pPr marL="754380" lvl="1" indent="-342900">
              <a:buFont typeface="Arial" pitchFamily="34" charset="0"/>
              <a:buChar char="•"/>
            </a:pPr>
            <a:r>
              <a:rPr lang="en-US" altLang="zh-TW" dirty="0">
                <a:latin typeface="+mj-ea"/>
                <a:ea typeface="+mj-ea"/>
                <a:hlinkClick r:id="rId3"/>
              </a:rPr>
              <a:t>http://</a:t>
            </a:r>
            <a:r>
              <a:rPr lang="en-US" altLang="zh-TW" dirty="0" smtClean="0">
                <a:latin typeface="+mj-ea"/>
                <a:ea typeface="+mj-ea"/>
                <a:hlinkClick r:id="rId3"/>
              </a:rPr>
              <a:t>www.google.com.tw/trends/explore</a:t>
            </a:r>
            <a:endParaRPr lang="en-US" altLang="zh-TW" dirty="0" smtClean="0">
              <a:latin typeface="+mj-ea"/>
              <a:ea typeface="+mj-ea"/>
            </a:endParaRPr>
          </a:p>
          <a:p>
            <a:pPr marL="502920" indent="-457200">
              <a:buFont typeface="Arial" pitchFamily="34" charset="0"/>
              <a:buChar char="•"/>
            </a:pPr>
            <a:r>
              <a:rPr lang="zh-TW" altLang="en-US" dirty="0">
                <a:latin typeface="+mj-ea"/>
                <a:ea typeface="+mj-ea"/>
              </a:rPr>
              <a:t>關鍵字</a:t>
            </a:r>
            <a:r>
              <a:rPr lang="zh-TW" altLang="en-US" dirty="0" smtClean="0">
                <a:latin typeface="+mj-ea"/>
                <a:ea typeface="+mj-ea"/>
              </a:rPr>
              <a:t>工具</a:t>
            </a:r>
            <a:endParaRPr lang="en-US" altLang="zh-TW" dirty="0" smtClean="0">
              <a:latin typeface="+mj-ea"/>
              <a:ea typeface="+mj-ea"/>
            </a:endParaRPr>
          </a:p>
          <a:p>
            <a:pPr marL="754380" lvl="1" indent="-342900">
              <a:buFont typeface="Arial" pitchFamily="34" charset="0"/>
              <a:buChar char="•"/>
            </a:pPr>
            <a:r>
              <a:rPr lang="en-US" altLang="zh-TW" dirty="0">
                <a:latin typeface="+mj-ea"/>
                <a:ea typeface="+mj-ea"/>
                <a:hlinkClick r:id="rId4"/>
              </a:rPr>
              <a:t>https://adwords.google.com/ko/KeywordPlanner/Home</a:t>
            </a:r>
            <a:endParaRPr lang="en-US" altLang="zh-TW" dirty="0">
              <a:latin typeface="+mj-ea"/>
              <a:ea typeface="+mj-ea"/>
            </a:endParaRPr>
          </a:p>
          <a:p>
            <a:pPr lvl="1"/>
            <a:endParaRPr lang="zh-TW" altLang="en-US" dirty="0">
              <a:latin typeface="+mj-ea"/>
              <a:ea typeface="+mj-ea"/>
            </a:endParaRPr>
          </a:p>
        </p:txBody>
      </p:sp>
      <p:pic>
        <p:nvPicPr>
          <p:cNvPr id="4098" name="Picture 2" descr="C:\Users\Apple\Documents\oCam\Capture_2014_03_25_11_32_52_15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4149080"/>
            <a:ext cx="2483768" cy="2540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8466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文字版面配置區 2"/>
          <p:cNvSpPr>
            <a:spLocks noGrp="1"/>
          </p:cNvSpPr>
          <p:nvPr>
            <p:ph type="body" idx="1"/>
          </p:nvPr>
        </p:nvSpPr>
        <p:spPr>
          <a:xfrm>
            <a:off x="1619672" y="6289872"/>
            <a:ext cx="6764288" cy="545233"/>
          </a:xfrm>
        </p:spPr>
        <p:txBody>
          <a:bodyPr/>
          <a:lstStyle/>
          <a:p>
            <a:r>
              <a:rPr lang="en-US" altLang="zh-TW" dirty="0" smtClean="0"/>
              <a:t>1</a:t>
            </a:r>
            <a:r>
              <a:rPr lang="zh-TW" altLang="en-US" dirty="0" smtClean="0"/>
              <a:t>月                                                                           </a:t>
            </a:r>
            <a:r>
              <a:rPr lang="en-US" altLang="zh-TW" smtClean="0"/>
              <a:t>9</a:t>
            </a:r>
            <a:r>
              <a:rPr lang="zh-TW" altLang="en-US" smtClean="0"/>
              <a:t>月</a:t>
            </a:r>
            <a:endParaRPr lang="zh-TW" altLang="en-US" dirty="0"/>
          </a:p>
        </p:txBody>
      </p:sp>
      <p:pic>
        <p:nvPicPr>
          <p:cNvPr id="11266" name="Picture 2" descr="C:\Users\Apple\Documents\oCam\Capture_2014_03_25_12_11_47_39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23" y="692696"/>
            <a:ext cx="4530755" cy="547260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Apple\Documents\oCam\Capture_2014_03_25_12_14_25_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92696"/>
            <a:ext cx="4204717"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776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dirty="0"/>
          </a:p>
        </p:txBody>
      </p:sp>
      <p:pic>
        <p:nvPicPr>
          <p:cNvPr id="12290" name="Picture 2" descr="C:\Users\Apple\Documents\oCam\Capture_2014_03_25_12_11_51_2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76672"/>
            <a:ext cx="6060798" cy="618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9804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都會">
  <a:themeElements>
    <a:clrScheme name="都會">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都會">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都會">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367</TotalTime>
  <Words>701</Words>
  <Application>Microsoft Office PowerPoint</Application>
  <PresentationFormat>如螢幕大小 (4:3)</PresentationFormat>
  <Paragraphs>65</Paragraphs>
  <Slides>37</Slides>
  <Notes>0</Notes>
  <HiddenSlides>0</HiddenSlides>
  <MMClips>0</MMClips>
  <ScaleCrop>false</ScaleCrop>
  <HeadingPairs>
    <vt:vector size="4" baseType="variant">
      <vt:variant>
        <vt:lpstr>佈景主題</vt:lpstr>
      </vt:variant>
      <vt:variant>
        <vt:i4>1</vt:i4>
      </vt:variant>
      <vt:variant>
        <vt:lpstr>投影片標題</vt:lpstr>
      </vt:variant>
      <vt:variant>
        <vt:i4>37</vt:i4>
      </vt:variant>
    </vt:vector>
  </HeadingPairs>
  <TitlesOfParts>
    <vt:vector size="38" baseType="lpstr">
      <vt:lpstr>都會</vt:lpstr>
      <vt:lpstr>關鍵字行銷 SEO</vt:lpstr>
      <vt:lpstr>YouTube最受歡迎點閱王 年賺2.2億元 </vt:lpstr>
      <vt:lpstr>PewDiePie</vt:lpstr>
      <vt:lpstr>http://www.pewdiepie.com/</vt:lpstr>
      <vt:lpstr>前言: 為何需要SEO</vt:lpstr>
      <vt:lpstr>關鍵字搜尋分析工具~Google</vt:lpstr>
      <vt:lpstr>Google的關鍵字工具</vt:lpstr>
      <vt:lpstr>PowerPoint 簡報</vt:lpstr>
      <vt:lpstr>PowerPoint 簡報</vt:lpstr>
      <vt:lpstr>PowerPoint 簡報</vt:lpstr>
      <vt:lpstr>PowerPoint 簡報</vt:lpstr>
      <vt:lpstr>YAHOO關鍵字工具</vt:lpstr>
      <vt:lpstr>其他</vt:lpstr>
      <vt:lpstr>PowerPoint 簡報</vt:lpstr>
      <vt:lpstr>YAHOO 關鍵字</vt:lpstr>
      <vt:lpstr>2013 有哪些關鍵字最常被查詢?</vt:lpstr>
      <vt:lpstr>2013 Yahoo關鍵字排行榜</vt:lpstr>
      <vt:lpstr>2013 Yahoo有那些大事?</vt:lpstr>
      <vt:lpstr>PowerPoint 簡報</vt:lpstr>
      <vt:lpstr>Yahoo關鍵字建議工具</vt:lpstr>
      <vt:lpstr>PowerPoint 簡報</vt:lpstr>
      <vt:lpstr>Google Adwords</vt:lpstr>
      <vt:lpstr>PowerPoint 簡報</vt:lpstr>
      <vt:lpstr>http://www.google.com/trends/</vt:lpstr>
      <vt:lpstr>GOOGLE熱搜排行榜</vt:lpstr>
      <vt:lpstr>GOOGLE熱搜排行榜</vt:lpstr>
      <vt:lpstr>GOOGLE熱搜排行榜</vt:lpstr>
      <vt:lpstr>PowerPoint 簡報</vt:lpstr>
      <vt:lpstr>登錄你的網站</vt:lpstr>
      <vt:lpstr>Google搜尋引擎登錄</vt:lpstr>
      <vt:lpstr>PowerPoint 簡報</vt:lpstr>
      <vt:lpstr>Yahoo搜尋引擎登錄</vt:lpstr>
      <vt:lpstr>PowerPoint 簡報</vt:lpstr>
      <vt:lpstr>PowerPoint 簡報</vt:lpstr>
      <vt:lpstr>PowerPoint 簡報</vt:lpstr>
      <vt:lpstr>在網站設定關鍵字</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關鍵字行銷 SEO</dc:title>
  <dc:creator>Apple</dc:creator>
  <cp:lastModifiedBy>Apple</cp:lastModifiedBy>
  <cp:revision>15</cp:revision>
  <dcterms:created xsi:type="dcterms:W3CDTF">2014-03-18T10:06:56Z</dcterms:created>
  <dcterms:modified xsi:type="dcterms:W3CDTF">2014-12-23T02:40:56Z</dcterms:modified>
</cp:coreProperties>
</file>